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7" r:id="rId2"/>
    <p:sldId id="258" r:id="rId3"/>
    <p:sldId id="261" r:id="rId4"/>
    <p:sldId id="262" r:id="rId5"/>
    <p:sldId id="263" r:id="rId6"/>
    <p:sldId id="266" r:id="rId7"/>
    <p:sldId id="267" r:id="rId8"/>
    <p:sldId id="268"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BF37025-9B36-44EB-A9EA-DF6A647129DF}">
          <p14:sldIdLst>
            <p14:sldId id="257"/>
          </p14:sldIdLst>
        </p14:section>
        <p14:section name="Untitled Section" id="{7C3F7042-41A7-4BF7-A818-10519A376D30}">
          <p14:sldIdLst>
            <p14:sldId id="258"/>
            <p14:sldId id="261"/>
            <p14:sldId id="262"/>
            <p14:sldId id="263"/>
            <p14:sldId id="266"/>
            <p14:sldId id="267"/>
            <p14:sldId id="26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F114"/>
    <a:srgbClr val="FFF911"/>
    <a:srgbClr val="FEF800"/>
    <a:srgbClr val="F8F200"/>
    <a:srgbClr val="FFFF00"/>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15" autoAdjust="0"/>
    <p:restoredTop sz="79950" autoAdjust="0"/>
  </p:normalViewPr>
  <p:slideViewPr>
    <p:cSldViewPr snapToGrid="0" snapToObjects="1" showGuides="1">
      <p:cViewPr varScale="1">
        <p:scale>
          <a:sx n="80" d="100"/>
          <a:sy n="80" d="100"/>
        </p:scale>
        <p:origin x="90" y="366"/>
      </p:cViewPr>
      <p:guideLst>
        <p:guide orient="horz" pos="2160"/>
        <p:guide pos="2880"/>
      </p:guideLst>
    </p:cSldViewPr>
  </p:slideViewPr>
  <p:notesTextViewPr>
    <p:cViewPr>
      <p:scale>
        <a:sx n="100" d="100"/>
        <a:sy n="100" d="100"/>
      </p:scale>
      <p:origin x="0" y="0"/>
    </p:cViewPr>
  </p:notesTextViewPr>
  <p:notesViewPr>
    <p:cSldViewPr snapToGrid="0" snapToObjects="1">
      <p:cViewPr>
        <p:scale>
          <a:sx n="100" d="100"/>
          <a:sy n="100" d="100"/>
        </p:scale>
        <p:origin x="1800" y="-61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44B253-962C-4A6F-AE39-FDC3C363C6E0}" type="datetimeFigureOut">
              <a:rPr lang="en-GB" smtClean="0"/>
              <a:t>29/04/2016</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4C7FE6-C28B-4855-BB2B-4B33FEC57965}" type="slidenum">
              <a:rPr lang="en-GB" smtClean="0"/>
              <a:t>‹#›</a:t>
            </a:fld>
            <a:endParaRPr lang="en-GB"/>
          </a:p>
        </p:txBody>
      </p:sp>
    </p:spTree>
    <p:extLst>
      <p:ext uri="{BB962C8B-B14F-4D97-AF65-F5344CB8AC3E}">
        <p14:creationId xmlns:p14="http://schemas.microsoft.com/office/powerpoint/2010/main" val="3456218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Briefly</a:t>
            </a:r>
            <a:r>
              <a:rPr lang="en-GB" baseline="0" dirty="0" smtClean="0"/>
              <a:t> i</a:t>
            </a:r>
            <a:r>
              <a:rPr lang="en-GB" dirty="0" smtClean="0"/>
              <a:t>ntroduce</a:t>
            </a:r>
            <a:r>
              <a:rPr lang="en-GB" baseline="0" dirty="0" smtClean="0"/>
              <a:t> yourself and </a:t>
            </a:r>
            <a:r>
              <a:rPr lang="en-GB" baseline="0" smtClean="0"/>
              <a:t>Amnesty International </a:t>
            </a:r>
            <a:r>
              <a:rPr lang="en-GB" baseline="0" dirty="0" smtClean="0"/>
              <a:t>UK. </a:t>
            </a:r>
            <a:endParaRPr lang="en-GB" dirty="0"/>
          </a:p>
        </p:txBody>
      </p:sp>
      <p:sp>
        <p:nvSpPr>
          <p:cNvPr id="4" name="Slide Number Placeholder 3"/>
          <p:cNvSpPr>
            <a:spLocks noGrp="1"/>
          </p:cNvSpPr>
          <p:nvPr>
            <p:ph type="sldNum" sz="quarter" idx="10"/>
          </p:nvPr>
        </p:nvSpPr>
        <p:spPr/>
        <p:txBody>
          <a:bodyPr/>
          <a:lstStyle/>
          <a:p>
            <a:fld id="{894C7FE6-C28B-4855-BB2B-4B33FEC57965}" type="slidenum">
              <a:rPr lang="en-GB" smtClean="0"/>
              <a:t>1</a:t>
            </a:fld>
            <a:endParaRPr lang="en-GB"/>
          </a:p>
        </p:txBody>
      </p:sp>
    </p:spTree>
    <p:extLst>
      <p:ext uri="{BB962C8B-B14F-4D97-AF65-F5344CB8AC3E}">
        <p14:creationId xmlns:p14="http://schemas.microsoft.com/office/powerpoint/2010/main" val="1498952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Comment that human rights have been in the press quite a lot recently. You could mention a particular story that you are interested in (e.g. the fight against terrorism). Or you could mention the current Government's policy to replace the Human Rights Act with a British Bill of Rights.   </a:t>
            </a:r>
          </a:p>
          <a:p>
            <a:pPr lvl="0"/>
            <a:endParaRPr lang="en-GB" dirty="0" smtClean="0">
              <a:effectLst/>
            </a:endParaRPr>
          </a:p>
          <a:p>
            <a:pPr lvl="0"/>
            <a:r>
              <a:rPr lang="en-GB" sz="1200" kern="1200" dirty="0" smtClean="0">
                <a:solidFill>
                  <a:schemeClr val="tx1"/>
                </a:solidFill>
                <a:effectLst/>
                <a:latin typeface="+mn-lt"/>
                <a:ea typeface="+mn-ea"/>
                <a:cs typeface="+mn-cs"/>
              </a:rPr>
              <a:t>Ask the students what they think "human rights" actually are and ask them to give examples of how they might be involved in their everyday life. You can suggest examples to start them off, depending on their age - e.g. simple ones like right to go to school, right to go to church, right to talk about what you think and give opinions on things. You can suggest more complicated ones for older students, like gay marriage. Also ask them to try to express </a:t>
            </a:r>
            <a:r>
              <a:rPr lang="en-GB" sz="1200" b="1" kern="1200" dirty="0" smtClean="0">
                <a:solidFill>
                  <a:schemeClr val="tx1"/>
                </a:solidFill>
                <a:effectLst/>
                <a:latin typeface="+mn-lt"/>
                <a:ea typeface="+mn-ea"/>
                <a:cs typeface="+mn-cs"/>
              </a:rPr>
              <a:t>why</a:t>
            </a:r>
            <a:r>
              <a:rPr lang="en-GB" sz="1200" kern="1200" dirty="0" smtClean="0">
                <a:solidFill>
                  <a:schemeClr val="tx1"/>
                </a:solidFill>
                <a:effectLst/>
                <a:latin typeface="+mn-lt"/>
                <a:ea typeface="+mn-ea"/>
                <a:cs typeface="+mn-cs"/>
              </a:rPr>
              <a:t> they think human rights are important to them and to society. </a:t>
            </a:r>
          </a:p>
          <a:p>
            <a:pPr lvl="0"/>
            <a:endParaRPr lang="en-GB" dirty="0" smtClean="0">
              <a:effectLst/>
            </a:endParaRPr>
          </a:p>
          <a:p>
            <a:pPr lvl="0"/>
            <a:r>
              <a:rPr lang="en-GB" sz="1200" kern="1200" dirty="0" smtClean="0">
                <a:solidFill>
                  <a:schemeClr val="tx1"/>
                </a:solidFill>
                <a:effectLst/>
                <a:latin typeface="+mn-lt"/>
                <a:ea typeface="+mn-ea"/>
                <a:cs typeface="+mn-cs"/>
              </a:rPr>
              <a:t>Give an overview on what rights are, why we have them, and where they come from. Try to bring in what students have said previously (e.g. "Emma was right in saying that…" etc.).</a:t>
            </a:r>
            <a:endParaRPr lang="en-GB" dirty="0" smtClean="0">
              <a:effectLst/>
            </a:endParaRPr>
          </a:p>
          <a:p>
            <a:endParaRPr lang="en-GB" dirty="0"/>
          </a:p>
        </p:txBody>
      </p:sp>
      <p:sp>
        <p:nvSpPr>
          <p:cNvPr id="4" name="Slide Number Placeholder 3"/>
          <p:cNvSpPr>
            <a:spLocks noGrp="1"/>
          </p:cNvSpPr>
          <p:nvPr>
            <p:ph type="sldNum" sz="quarter" idx="10"/>
          </p:nvPr>
        </p:nvSpPr>
        <p:spPr/>
        <p:txBody>
          <a:bodyPr/>
          <a:lstStyle/>
          <a:p>
            <a:fld id="{894C7FE6-C28B-4855-BB2B-4B33FEC57965}" type="slidenum">
              <a:rPr lang="en-GB" smtClean="0"/>
              <a:t>2</a:t>
            </a:fld>
            <a:endParaRPr lang="en-GB"/>
          </a:p>
        </p:txBody>
      </p:sp>
    </p:spTree>
    <p:extLst>
      <p:ext uri="{BB962C8B-B14F-4D97-AF65-F5344CB8AC3E}">
        <p14:creationId xmlns:p14="http://schemas.microsoft.com/office/powerpoint/2010/main" val="705846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Ask the students who they think should be responsible for protecting human rights. You can then give a brief overview of how human rights are protected under the European Convention on Human Rights and the Human Rights Act. The amount of detail and complexity will depend on the audience.</a:t>
            </a:r>
            <a:endParaRPr lang="en-GB" dirty="0" smtClean="0">
              <a:effectLst/>
            </a:endParaRPr>
          </a:p>
          <a:p>
            <a:endParaRPr lang="en-GB" dirty="0"/>
          </a:p>
        </p:txBody>
      </p:sp>
      <p:sp>
        <p:nvSpPr>
          <p:cNvPr id="4" name="Slide Number Placeholder 3"/>
          <p:cNvSpPr>
            <a:spLocks noGrp="1"/>
          </p:cNvSpPr>
          <p:nvPr>
            <p:ph type="sldNum" sz="quarter" idx="10"/>
          </p:nvPr>
        </p:nvSpPr>
        <p:spPr/>
        <p:txBody>
          <a:bodyPr/>
          <a:lstStyle/>
          <a:p>
            <a:fld id="{894C7FE6-C28B-4855-BB2B-4B33FEC57965}" type="slidenum">
              <a:rPr lang="en-GB" smtClean="0"/>
              <a:t>3</a:t>
            </a:fld>
            <a:endParaRPr lang="en-GB"/>
          </a:p>
        </p:txBody>
      </p:sp>
    </p:spTree>
    <p:extLst>
      <p:ext uri="{BB962C8B-B14F-4D97-AF65-F5344CB8AC3E}">
        <p14:creationId xmlns:p14="http://schemas.microsoft.com/office/powerpoint/2010/main" val="1734942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You can briefly discuss the list of core rights and freedoms outlined here.</a:t>
            </a:r>
            <a:r>
              <a:rPr lang="en-GB" sz="1200" kern="1200" baseline="0" dirty="0" smtClean="0">
                <a:solidFill>
                  <a:schemeClr val="tx1"/>
                </a:solidFill>
                <a:effectLst/>
                <a:latin typeface="+mn-lt"/>
                <a:ea typeface="+mn-ea"/>
                <a:cs typeface="+mn-cs"/>
              </a:rPr>
              <a:t> </a:t>
            </a:r>
            <a:endParaRPr lang="en-GB" dirty="0"/>
          </a:p>
        </p:txBody>
      </p:sp>
      <p:sp>
        <p:nvSpPr>
          <p:cNvPr id="4" name="Slide Number Placeholder 3"/>
          <p:cNvSpPr>
            <a:spLocks noGrp="1"/>
          </p:cNvSpPr>
          <p:nvPr>
            <p:ph type="sldNum" sz="quarter" idx="10"/>
          </p:nvPr>
        </p:nvSpPr>
        <p:spPr/>
        <p:txBody>
          <a:bodyPr/>
          <a:lstStyle/>
          <a:p>
            <a:fld id="{894C7FE6-C28B-4855-BB2B-4B33FEC57965}" type="slidenum">
              <a:rPr lang="en-GB" smtClean="0"/>
              <a:t>4</a:t>
            </a:fld>
            <a:endParaRPr lang="en-GB"/>
          </a:p>
        </p:txBody>
      </p:sp>
    </p:spTree>
    <p:extLst>
      <p:ext uri="{BB962C8B-B14F-4D97-AF65-F5344CB8AC3E}">
        <p14:creationId xmlns:p14="http://schemas.microsoft.com/office/powerpoint/2010/main" val="26530628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Explain the exercise to the group using the instructions included in the activity sheet. </a:t>
            </a: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You should highlight that the character role is based on a real life scenario and includes two different questions - first, who is entitled to human rights protection, and second what is the actual content of that protection and what does it mean in practice. </a:t>
            </a:r>
          </a:p>
          <a:p>
            <a:pPr lvl="0"/>
            <a:endParaRPr lang="en-GB" dirty="0" smtClean="0">
              <a:effectLst/>
            </a:endParaRPr>
          </a:p>
          <a:p>
            <a:r>
              <a:rPr lang="en-GB" sz="1200" kern="1200" dirty="0" smtClean="0">
                <a:solidFill>
                  <a:schemeClr val="tx1"/>
                </a:solidFill>
                <a:effectLst/>
                <a:latin typeface="+mn-lt"/>
                <a:ea typeface="+mn-ea"/>
                <a:cs typeface="+mn-cs"/>
              </a:rPr>
              <a:t>Complete the activity in line with the instructions.</a:t>
            </a:r>
            <a:endParaRPr lang="en-GB" dirty="0"/>
          </a:p>
        </p:txBody>
      </p:sp>
      <p:sp>
        <p:nvSpPr>
          <p:cNvPr id="4" name="Slide Number Placeholder 3"/>
          <p:cNvSpPr>
            <a:spLocks noGrp="1"/>
          </p:cNvSpPr>
          <p:nvPr>
            <p:ph type="sldNum" sz="quarter" idx="10"/>
          </p:nvPr>
        </p:nvSpPr>
        <p:spPr/>
        <p:txBody>
          <a:bodyPr/>
          <a:lstStyle/>
          <a:p>
            <a:fld id="{894C7FE6-C28B-4855-BB2B-4B33FEC57965}" type="slidenum">
              <a:rPr lang="en-GB" smtClean="0"/>
              <a:t>5</a:t>
            </a:fld>
            <a:endParaRPr lang="en-GB"/>
          </a:p>
        </p:txBody>
      </p:sp>
    </p:spTree>
    <p:extLst>
      <p:ext uri="{BB962C8B-B14F-4D97-AF65-F5344CB8AC3E}">
        <p14:creationId xmlns:p14="http://schemas.microsoft.com/office/powerpoint/2010/main" val="1106202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Explain that the first activity looked at who is entitled to human rights protection. This second activity explores who it is who is responsible for guaranteeing that protection.</a:t>
            </a:r>
          </a:p>
          <a:p>
            <a:pPr lvl="0"/>
            <a:endParaRPr lang="en-GB" dirty="0" smtClean="0">
              <a:effectLst/>
            </a:endParaRPr>
          </a:p>
          <a:p>
            <a:pPr lvl="0"/>
            <a:r>
              <a:rPr lang="en-GB" sz="1200" kern="1200" dirty="0" smtClean="0">
                <a:solidFill>
                  <a:schemeClr val="tx1"/>
                </a:solidFill>
                <a:effectLst/>
                <a:latin typeface="+mn-lt"/>
                <a:ea typeface="+mn-ea"/>
                <a:cs typeface="+mn-cs"/>
              </a:rPr>
              <a:t>Explain the exercise to the group using the instructions included in the activity sheet.</a:t>
            </a:r>
            <a:endParaRPr lang="en-GB" dirty="0" smtClean="0">
              <a:effectLst/>
            </a:endParaRPr>
          </a:p>
          <a:p>
            <a:r>
              <a:rPr lang="en-GB" sz="1200" kern="1200" dirty="0" smtClean="0">
                <a:solidFill>
                  <a:schemeClr val="tx1"/>
                </a:solidFill>
                <a:effectLst/>
                <a:latin typeface="+mn-lt"/>
                <a:ea typeface="+mn-ea"/>
                <a:cs typeface="+mn-cs"/>
              </a:rPr>
              <a:t>Complete the activity in line with the instructions. </a:t>
            </a:r>
            <a:endParaRPr lang="en-GB" dirty="0"/>
          </a:p>
        </p:txBody>
      </p:sp>
      <p:sp>
        <p:nvSpPr>
          <p:cNvPr id="4" name="Slide Number Placeholder 3"/>
          <p:cNvSpPr>
            <a:spLocks noGrp="1"/>
          </p:cNvSpPr>
          <p:nvPr>
            <p:ph type="sldNum" sz="quarter" idx="10"/>
          </p:nvPr>
        </p:nvSpPr>
        <p:spPr/>
        <p:txBody>
          <a:bodyPr/>
          <a:lstStyle/>
          <a:p>
            <a:fld id="{894C7FE6-C28B-4855-BB2B-4B33FEC57965}" type="slidenum">
              <a:rPr lang="en-GB" smtClean="0"/>
              <a:t>6</a:t>
            </a:fld>
            <a:endParaRPr lang="en-GB"/>
          </a:p>
        </p:txBody>
      </p:sp>
    </p:spTree>
    <p:extLst>
      <p:ext uri="{BB962C8B-B14F-4D97-AF65-F5344CB8AC3E}">
        <p14:creationId xmlns:p14="http://schemas.microsoft.com/office/powerpoint/2010/main" val="29606722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This exercise gives the groups a chance to put their learning into action. It should also be fun, allowing participants to act as if they are in a courtroom.</a:t>
            </a:r>
          </a:p>
          <a:p>
            <a:pPr lvl="0"/>
            <a:endParaRPr lang="en-GB" dirty="0" smtClean="0">
              <a:effectLst/>
            </a:endParaRPr>
          </a:p>
          <a:p>
            <a:pPr lvl="0"/>
            <a:r>
              <a:rPr lang="en-GB" sz="1200" kern="1200" dirty="0" smtClean="0">
                <a:solidFill>
                  <a:schemeClr val="tx1"/>
                </a:solidFill>
                <a:effectLst/>
                <a:latin typeface="+mn-lt"/>
                <a:ea typeface="+mn-ea"/>
                <a:cs typeface="+mn-cs"/>
              </a:rPr>
              <a:t>Explain the exercise to the group using the instructions included in the activity sheet.</a:t>
            </a:r>
            <a:endParaRPr lang="en-GB" dirty="0" smtClean="0">
              <a:effectLst/>
            </a:endParaRPr>
          </a:p>
          <a:p>
            <a:r>
              <a:rPr lang="en-GB" sz="1200" kern="1200" dirty="0" smtClean="0">
                <a:solidFill>
                  <a:schemeClr val="tx1"/>
                </a:solidFill>
                <a:effectLst/>
                <a:latin typeface="+mn-lt"/>
                <a:ea typeface="+mn-ea"/>
                <a:cs typeface="+mn-cs"/>
              </a:rPr>
              <a:t>Complete the activity in line with the instructions. </a:t>
            </a:r>
            <a:endParaRPr lang="en-GB" dirty="0"/>
          </a:p>
        </p:txBody>
      </p:sp>
      <p:sp>
        <p:nvSpPr>
          <p:cNvPr id="4" name="Slide Number Placeholder 3"/>
          <p:cNvSpPr>
            <a:spLocks noGrp="1"/>
          </p:cNvSpPr>
          <p:nvPr>
            <p:ph type="sldNum" sz="quarter" idx="10"/>
          </p:nvPr>
        </p:nvSpPr>
        <p:spPr/>
        <p:txBody>
          <a:bodyPr/>
          <a:lstStyle/>
          <a:p>
            <a:fld id="{894C7FE6-C28B-4855-BB2B-4B33FEC57965}" type="slidenum">
              <a:rPr lang="en-GB" smtClean="0"/>
              <a:t>7</a:t>
            </a:fld>
            <a:endParaRPr lang="en-GB"/>
          </a:p>
        </p:txBody>
      </p:sp>
    </p:spTree>
    <p:extLst>
      <p:ext uri="{BB962C8B-B14F-4D97-AF65-F5344CB8AC3E}">
        <p14:creationId xmlns:p14="http://schemas.microsoft.com/office/powerpoint/2010/main" val="6197480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Conclude by saying you hope the students learnt a little more about human rights and what it means and how it is applied in everyday life. </a:t>
            </a:r>
          </a:p>
          <a:p>
            <a:pPr lvl="0"/>
            <a:endParaRPr lang="en-GB" dirty="0" smtClean="0">
              <a:effectLst/>
            </a:endParaRPr>
          </a:p>
          <a:p>
            <a:pPr lvl="0"/>
            <a:r>
              <a:rPr lang="en-GB" sz="1200" kern="1200" dirty="0" smtClean="0">
                <a:solidFill>
                  <a:schemeClr val="tx1"/>
                </a:solidFill>
                <a:effectLst/>
                <a:latin typeface="+mn-lt"/>
                <a:ea typeface="+mn-ea"/>
                <a:cs typeface="+mn-cs"/>
              </a:rPr>
              <a:t>Ask them if they have any questions. </a:t>
            </a:r>
          </a:p>
          <a:p>
            <a:pPr lvl="0"/>
            <a:endParaRPr lang="en-GB" dirty="0" smtClean="0">
              <a:effectLst/>
            </a:endParaRPr>
          </a:p>
          <a:p>
            <a:pPr lvl="0"/>
            <a:r>
              <a:rPr lang="en-GB" sz="1200" kern="1200" dirty="0" smtClean="0">
                <a:solidFill>
                  <a:schemeClr val="tx1"/>
                </a:solidFill>
                <a:effectLst/>
                <a:latin typeface="+mn-lt"/>
                <a:ea typeface="+mn-ea"/>
                <a:cs typeface="+mn-cs"/>
              </a:rPr>
              <a:t>If you have time you could also ask the students some questions like:</a:t>
            </a:r>
          </a:p>
          <a:p>
            <a:pPr lvl="0"/>
            <a:endParaRPr lang="en-GB" dirty="0" smtClean="0">
              <a:effectLst/>
            </a:endParaRPr>
          </a:p>
          <a:p>
            <a:pPr lvl="1"/>
            <a:r>
              <a:rPr lang="en-GB" sz="1200" kern="1200" dirty="0" smtClean="0">
                <a:solidFill>
                  <a:schemeClr val="tx1"/>
                </a:solidFill>
                <a:effectLst/>
                <a:latin typeface="+mn-lt"/>
                <a:ea typeface="+mn-ea"/>
                <a:cs typeface="+mn-cs"/>
              </a:rPr>
              <a:t>what the most interesting thing they learnt about human rights today that they didn’t know before; and/or </a:t>
            </a:r>
            <a:endParaRPr lang="en-GB" dirty="0" smtClean="0">
              <a:effectLst/>
            </a:endParaRPr>
          </a:p>
          <a:p>
            <a:pPr lvl="1"/>
            <a:r>
              <a:rPr lang="en-GB" sz="1200" kern="1200" dirty="0" smtClean="0">
                <a:solidFill>
                  <a:schemeClr val="tx1"/>
                </a:solidFill>
                <a:effectLst/>
                <a:latin typeface="+mn-lt"/>
                <a:ea typeface="+mn-ea"/>
                <a:cs typeface="+mn-cs"/>
              </a:rPr>
              <a:t>if they think human rights are really important and still relevant today, so long after the war; and/or</a:t>
            </a:r>
            <a:endParaRPr lang="en-GB" dirty="0" smtClean="0">
              <a:effectLst/>
            </a:endParaRPr>
          </a:p>
          <a:p>
            <a:pPr lvl="1"/>
            <a:r>
              <a:rPr lang="en-GB" sz="1200" kern="1200" dirty="0" smtClean="0">
                <a:solidFill>
                  <a:schemeClr val="tx1"/>
                </a:solidFill>
                <a:effectLst/>
                <a:latin typeface="+mn-lt"/>
                <a:ea typeface="+mn-ea"/>
                <a:cs typeface="+mn-cs"/>
              </a:rPr>
              <a:t>what they think about arguments for and against having the HRA. </a:t>
            </a:r>
          </a:p>
          <a:p>
            <a:pPr lvl="1"/>
            <a:endParaRPr lang="en-GB" dirty="0" smtClean="0">
              <a:effectLst/>
            </a:endParaRPr>
          </a:p>
          <a:p>
            <a:pPr lvl="0"/>
            <a:r>
              <a:rPr lang="en-GB" sz="1200" kern="1200" dirty="0" smtClean="0">
                <a:solidFill>
                  <a:schemeClr val="tx1"/>
                </a:solidFill>
                <a:effectLst/>
                <a:latin typeface="+mn-lt"/>
                <a:ea typeface="+mn-ea"/>
                <a:cs typeface="+mn-cs"/>
              </a:rPr>
              <a:t>Finish by handing out the Factsheet so that participants can take it home with them. </a:t>
            </a:r>
            <a:endParaRPr lang="en-GB" dirty="0" smtClean="0">
              <a:effectLst/>
            </a:endParaRPr>
          </a:p>
          <a:p>
            <a:endParaRPr lang="en-GB" dirty="0"/>
          </a:p>
        </p:txBody>
      </p:sp>
      <p:sp>
        <p:nvSpPr>
          <p:cNvPr id="4" name="Slide Number Placeholder 3"/>
          <p:cNvSpPr>
            <a:spLocks noGrp="1"/>
          </p:cNvSpPr>
          <p:nvPr>
            <p:ph type="sldNum" sz="quarter" idx="10"/>
          </p:nvPr>
        </p:nvSpPr>
        <p:spPr/>
        <p:txBody>
          <a:bodyPr/>
          <a:lstStyle/>
          <a:p>
            <a:fld id="{894C7FE6-C28B-4855-BB2B-4B33FEC57965}" type="slidenum">
              <a:rPr lang="en-GB" smtClean="0"/>
              <a:t>8</a:t>
            </a:fld>
            <a:endParaRPr lang="en-GB"/>
          </a:p>
        </p:txBody>
      </p:sp>
    </p:spTree>
    <p:extLst>
      <p:ext uri="{BB962C8B-B14F-4D97-AF65-F5344CB8AC3E}">
        <p14:creationId xmlns:p14="http://schemas.microsoft.com/office/powerpoint/2010/main" val="2271506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2AAB2303-E90B-4C0E-AF52-1A95AB8BB1A5}" type="datetimeFigureOut">
              <a:rPr lang="en-US" smtClean="0"/>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EE5F1-0FDF-49D0-8BBF-A4223B4F57E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AAB2303-E90B-4C0E-AF52-1A95AB8BB1A5}" type="datetimeFigureOut">
              <a:rPr lang="en-US" smtClean="0"/>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EE5F1-0FDF-49D0-8BBF-A4223B4F57E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AAB2303-E90B-4C0E-AF52-1A95AB8BB1A5}" type="datetimeFigureOut">
              <a:rPr lang="en-US" smtClean="0"/>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EE5F1-0FDF-49D0-8BBF-A4223B4F57E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AAB2303-E90B-4C0E-AF52-1A95AB8BB1A5}" type="datetimeFigureOut">
              <a:rPr lang="en-US" smtClean="0"/>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EE5F1-0FDF-49D0-8BBF-A4223B4F57E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2AAB2303-E90B-4C0E-AF52-1A95AB8BB1A5}" type="datetimeFigureOut">
              <a:rPr lang="en-US" smtClean="0"/>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AEE5F1-0FDF-49D0-8BBF-A4223B4F57E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2AAB2303-E90B-4C0E-AF52-1A95AB8BB1A5}" type="datetimeFigureOut">
              <a:rPr lang="en-US" smtClean="0"/>
              <a:t>4/29/2016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EE5F1-0FDF-49D0-8BBF-A4223B4F57E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2AAB2303-E90B-4C0E-AF52-1A95AB8BB1A5}" type="datetimeFigureOut">
              <a:rPr lang="en-US" smtClean="0"/>
              <a:t>4/29/2016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AEE5F1-0FDF-49D0-8BBF-A4223B4F57E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2AAB2303-E90B-4C0E-AF52-1A95AB8BB1A5}" type="datetimeFigureOut">
              <a:rPr lang="en-US" smtClean="0"/>
              <a:t>4/29/2016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AEE5F1-0FDF-49D0-8BBF-A4223B4F57E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AB2303-E90B-4C0E-AF52-1A95AB8BB1A5}" type="datetimeFigureOut">
              <a:rPr lang="en-US" smtClean="0"/>
              <a:t>4/29/2016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AEE5F1-0FDF-49D0-8BBF-A4223B4F57E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2AAB2303-E90B-4C0E-AF52-1A95AB8BB1A5}" type="datetimeFigureOut">
              <a:rPr lang="en-US" smtClean="0"/>
              <a:t>4/29/2016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EE5F1-0FDF-49D0-8BBF-A4223B4F57E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2AAB2303-E90B-4C0E-AF52-1A95AB8BB1A5}" type="datetimeFigureOut">
              <a:rPr lang="en-US" smtClean="0"/>
              <a:t>4/29/2016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AEE5F1-0FDF-49D0-8BBF-A4223B4F57E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AB2303-E90B-4C0E-AF52-1A95AB8BB1A5}" type="datetimeFigureOut">
              <a:rPr lang="en-US" smtClean="0"/>
              <a:t>4/29/2016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AEE5F1-0FDF-49D0-8BBF-A4223B4F57E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66750" y="3275012"/>
            <a:ext cx="7772400" cy="1470025"/>
          </a:xfrm>
        </p:spPr>
        <p:txBody>
          <a:bodyPr>
            <a:noAutofit/>
          </a:bodyPr>
          <a:lstStyle/>
          <a:p>
            <a:pPr algn="l"/>
            <a:r>
              <a:rPr lang="en-GB" sz="6000" dirty="0">
                <a:solidFill>
                  <a:srgbClr val="FEF800"/>
                </a:solidFill>
                <a:latin typeface="Arial Black" panose="020B0A04020102020204" pitchFamily="34" charset="0"/>
                <a:ea typeface="Arial Unicode MS" panose="020B0604020202020204" pitchFamily="34" charset="-128"/>
                <a:cs typeface="Arial Unicode MS" panose="020B0604020202020204" pitchFamily="34" charset="-128"/>
              </a:rPr>
              <a:t>AMNESTY SPEAKER PROGRAMME </a:t>
            </a:r>
          </a:p>
        </p:txBody>
      </p:sp>
      <p:pic>
        <p:nvPicPr>
          <p:cNvPr id="6" name="Picture 5"/>
          <p:cNvPicPr>
            <a:picLocks noChangeAspect="1"/>
          </p:cNvPicPr>
          <p:nvPr/>
        </p:nvPicPr>
        <p:blipFill>
          <a:blip r:embed="rId3"/>
          <a:stretch>
            <a:fillRect/>
          </a:stretch>
        </p:blipFill>
        <p:spPr>
          <a:xfrm>
            <a:off x="6991218" y="590298"/>
            <a:ext cx="1524132" cy="2170364"/>
          </a:xfrm>
          <a:prstGeom prst="rect">
            <a:avLst/>
          </a:prstGeom>
        </p:spPr>
      </p:pic>
      <p:pic>
        <p:nvPicPr>
          <p:cNvPr id="7" name="Picture 6"/>
          <p:cNvPicPr>
            <a:picLocks noChangeAspect="1"/>
          </p:cNvPicPr>
          <p:nvPr/>
        </p:nvPicPr>
        <p:blipFill rotWithShape="1">
          <a:blip r:embed="rId4"/>
          <a:srcRect l="8545" t="81386" r="53854" b="8754"/>
          <a:stretch/>
        </p:blipFill>
        <p:spPr>
          <a:xfrm>
            <a:off x="666750" y="5345112"/>
            <a:ext cx="3438526" cy="67627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p:cNvSpPr txBox="1"/>
          <p:nvPr/>
        </p:nvSpPr>
        <p:spPr>
          <a:xfrm>
            <a:off x="1314450" y="762000"/>
            <a:ext cx="6362700" cy="400110"/>
          </a:xfrm>
          <a:prstGeom prst="rect">
            <a:avLst/>
          </a:prstGeom>
          <a:noFill/>
        </p:spPr>
        <p:txBody>
          <a:bodyPr wrap="square" rtlCol="0">
            <a:spAutoFit/>
          </a:bodyPr>
          <a:lstStyle/>
          <a:p>
            <a:r>
              <a:rPr lang="en-GB" sz="2000" dirty="0">
                <a:latin typeface="Arial Black" panose="020B0A04020102020204" pitchFamily="34" charset="0"/>
              </a:rPr>
              <a:t>What are Human Rights? </a:t>
            </a:r>
          </a:p>
        </p:txBody>
      </p:sp>
      <p:sp>
        <p:nvSpPr>
          <p:cNvPr id="3" name="TextBox 2"/>
          <p:cNvSpPr txBox="1"/>
          <p:nvPr/>
        </p:nvSpPr>
        <p:spPr>
          <a:xfrm>
            <a:off x="1181100" y="1828800"/>
            <a:ext cx="6762750" cy="3416320"/>
          </a:xfrm>
          <a:prstGeom prst="rect">
            <a:avLst/>
          </a:prstGeom>
          <a:noFill/>
        </p:spPr>
        <p:txBody>
          <a:bodyPr wrap="square" rtlCol="0">
            <a:spAutoFit/>
          </a:bodyPr>
          <a:lstStyle/>
          <a:p>
            <a:pPr lvl="0" algn="ctr" defTabSz="914400" fontAlgn="base">
              <a:spcBef>
                <a:spcPct val="0"/>
              </a:spcBef>
              <a:spcAft>
                <a:spcPct val="0"/>
              </a:spcAft>
            </a:pPr>
            <a:r>
              <a:rPr lang="en-GB" sz="2400">
                <a:solidFill>
                  <a:srgbClr val="000000"/>
                </a:solidFill>
                <a:latin typeface="Arial" charset="0"/>
                <a:cs typeface="Arial" charset="0"/>
              </a:rPr>
              <a:t>"</a:t>
            </a:r>
            <a:r>
              <a:rPr lang="en-GB" sz="2400" b="1" i="1">
                <a:solidFill>
                  <a:srgbClr val="000000"/>
                </a:solidFill>
                <a:latin typeface="Arial" charset="0"/>
                <a:cs typeface="Arial" charset="0"/>
              </a:rPr>
              <a:t>Rights inherent to all human beings, whatever our nationality, place of residence, sex, national or ethnic origin, colour, religion, language, or any other status. We are all equally entitled to our human rights without discrimination. These rights are all interrelated, interdependent and indivisible</a:t>
            </a:r>
            <a:r>
              <a:rPr lang="en-GB" sz="2400" i="1">
                <a:solidFill>
                  <a:srgbClr val="000000"/>
                </a:solidFill>
                <a:latin typeface="Arial" charset="0"/>
                <a:cs typeface="Arial" charset="0"/>
              </a:rPr>
              <a:t>."  </a:t>
            </a:r>
          </a:p>
          <a:p>
            <a:pPr lvl="0" algn="ctr" defTabSz="914400" fontAlgn="base">
              <a:spcBef>
                <a:spcPct val="0"/>
              </a:spcBef>
              <a:spcAft>
                <a:spcPct val="0"/>
              </a:spcAft>
            </a:pPr>
            <a:endParaRPr lang="en-GB" sz="2400" i="1">
              <a:solidFill>
                <a:srgbClr val="000000"/>
              </a:solidFill>
              <a:latin typeface="Arial" charset="0"/>
              <a:cs typeface="Arial" charset="0"/>
            </a:endParaRPr>
          </a:p>
          <a:p>
            <a:pPr lvl="0" algn="ctr" defTabSz="914400" fontAlgn="base">
              <a:spcBef>
                <a:spcPct val="0"/>
              </a:spcBef>
              <a:spcAft>
                <a:spcPct val="0"/>
              </a:spcAft>
            </a:pPr>
            <a:r>
              <a:rPr lang="en-GB" sz="2400" i="1">
                <a:solidFill>
                  <a:srgbClr val="000000"/>
                </a:solidFill>
                <a:latin typeface="Arial" charset="0"/>
                <a:cs typeface="Arial" charset="0"/>
              </a:rPr>
              <a:t>- United Nations, Human Rights Commission</a:t>
            </a:r>
            <a:endParaRPr lang="en-GB" sz="2400" i="1" dirty="0">
              <a:solidFill>
                <a:srgbClr val="000000"/>
              </a:solidFill>
              <a:latin typeface="Arial" charset="0"/>
              <a:cs typeface="Arial" charset="0"/>
            </a:endParaRPr>
          </a:p>
        </p:txBody>
      </p:sp>
    </p:spTree>
    <p:extLst>
      <p:ext uri="{BB962C8B-B14F-4D97-AF65-F5344CB8AC3E}">
        <p14:creationId xmlns:p14="http://schemas.microsoft.com/office/powerpoint/2010/main" val="1400949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p:cNvSpPr txBox="1"/>
          <p:nvPr/>
        </p:nvSpPr>
        <p:spPr>
          <a:xfrm>
            <a:off x="1314450" y="762000"/>
            <a:ext cx="6362700" cy="400110"/>
          </a:xfrm>
          <a:prstGeom prst="rect">
            <a:avLst/>
          </a:prstGeom>
          <a:noFill/>
        </p:spPr>
        <p:txBody>
          <a:bodyPr wrap="square" rtlCol="0">
            <a:spAutoFit/>
          </a:bodyPr>
          <a:lstStyle/>
          <a:p>
            <a:r>
              <a:rPr lang="en-GB" sz="2000">
                <a:latin typeface="Arial Black" panose="020B0A04020102020204" pitchFamily="34" charset="0"/>
              </a:rPr>
              <a:t>How are our Human Rights protected?</a:t>
            </a:r>
            <a:endParaRPr lang="en-GB" sz="2000" dirty="0">
              <a:latin typeface="Arial Black" panose="020B0A04020102020204" pitchFamily="34" charset="0"/>
            </a:endParaRPr>
          </a:p>
        </p:txBody>
      </p:sp>
      <p:sp>
        <p:nvSpPr>
          <p:cNvPr id="3" name="TextBox 2"/>
          <p:cNvSpPr txBox="1"/>
          <p:nvPr/>
        </p:nvSpPr>
        <p:spPr>
          <a:xfrm>
            <a:off x="1181100" y="1828800"/>
            <a:ext cx="6762750" cy="3970318"/>
          </a:xfrm>
          <a:prstGeom prst="rect">
            <a:avLst/>
          </a:prstGeom>
          <a:noFill/>
        </p:spPr>
        <p:txBody>
          <a:bodyPr wrap="square" rtlCol="0">
            <a:spAutoFit/>
          </a:bodyPr>
          <a:lstStyle/>
          <a:p>
            <a:pPr lvl="0" defTabSz="914400" fontAlgn="base">
              <a:spcBef>
                <a:spcPct val="0"/>
              </a:spcBef>
              <a:spcAft>
                <a:spcPct val="0"/>
              </a:spcAft>
            </a:pPr>
            <a:r>
              <a:rPr lang="en-GB" sz="2800">
                <a:solidFill>
                  <a:srgbClr val="000000"/>
                </a:solidFill>
                <a:latin typeface="Arial" charset="0"/>
                <a:cs typeface="Arial" charset="0"/>
              </a:rPr>
              <a:t>In the UK, our Human Rights protection comes from:</a:t>
            </a:r>
          </a:p>
          <a:p>
            <a:pPr lvl="0" defTabSz="914400" fontAlgn="base">
              <a:spcBef>
                <a:spcPct val="0"/>
              </a:spcBef>
              <a:spcAft>
                <a:spcPct val="0"/>
              </a:spcAft>
            </a:pPr>
            <a:endParaRPr lang="en-GB" sz="2800">
              <a:solidFill>
                <a:srgbClr val="000000"/>
              </a:solidFill>
              <a:latin typeface="Arial" charset="0"/>
              <a:cs typeface="Arial" charset="0"/>
            </a:endParaRPr>
          </a:p>
          <a:p>
            <a:pPr lvl="0" defTabSz="914400" fontAlgn="base">
              <a:spcBef>
                <a:spcPct val="0"/>
              </a:spcBef>
              <a:spcAft>
                <a:spcPct val="0"/>
              </a:spcAft>
            </a:pPr>
            <a:endParaRPr lang="en-GB" sz="2800">
              <a:solidFill>
                <a:srgbClr val="000000"/>
              </a:solidFill>
              <a:latin typeface="Arial" charset="0"/>
              <a:cs typeface="Arial" charset="0"/>
            </a:endParaRPr>
          </a:p>
          <a:p>
            <a:pPr marL="342900" lvl="0" indent="-342900" defTabSz="914400" fontAlgn="base">
              <a:spcBef>
                <a:spcPct val="0"/>
              </a:spcBef>
              <a:spcAft>
                <a:spcPct val="0"/>
              </a:spcAft>
              <a:buFont typeface="Arial" pitchFamily="34" charset="0"/>
              <a:buChar char="•"/>
            </a:pPr>
            <a:r>
              <a:rPr lang="en-GB" sz="2800">
                <a:solidFill>
                  <a:srgbClr val="000000"/>
                </a:solidFill>
                <a:latin typeface="Arial" charset="0"/>
                <a:cs typeface="Arial" charset="0"/>
              </a:rPr>
              <a:t>European Convention on Human Rights</a:t>
            </a:r>
          </a:p>
          <a:p>
            <a:pPr lvl="0" defTabSz="914400" fontAlgn="base">
              <a:spcBef>
                <a:spcPct val="0"/>
              </a:spcBef>
              <a:spcAft>
                <a:spcPct val="0"/>
              </a:spcAft>
            </a:pPr>
            <a:endParaRPr lang="en-GB" sz="2800">
              <a:solidFill>
                <a:srgbClr val="000000"/>
              </a:solidFill>
              <a:latin typeface="Arial" charset="0"/>
              <a:cs typeface="Arial" charset="0"/>
            </a:endParaRPr>
          </a:p>
          <a:p>
            <a:pPr marL="342900" lvl="0" indent="-342900" defTabSz="914400" fontAlgn="base">
              <a:spcBef>
                <a:spcPct val="0"/>
              </a:spcBef>
              <a:spcAft>
                <a:spcPct val="0"/>
              </a:spcAft>
              <a:buFont typeface="Arial" pitchFamily="34" charset="0"/>
              <a:buChar char="•"/>
            </a:pPr>
            <a:endParaRPr lang="en-GB" sz="2800">
              <a:solidFill>
                <a:srgbClr val="000000"/>
              </a:solidFill>
              <a:latin typeface="Arial" charset="0"/>
              <a:cs typeface="Arial" charset="0"/>
            </a:endParaRPr>
          </a:p>
          <a:p>
            <a:pPr marL="342900" lvl="0" indent="-342900" defTabSz="914400" fontAlgn="base">
              <a:spcBef>
                <a:spcPct val="0"/>
              </a:spcBef>
              <a:spcAft>
                <a:spcPct val="0"/>
              </a:spcAft>
              <a:buFont typeface="Arial" pitchFamily="34" charset="0"/>
              <a:buChar char="•"/>
            </a:pPr>
            <a:r>
              <a:rPr lang="en-GB" sz="2800">
                <a:solidFill>
                  <a:srgbClr val="000000"/>
                </a:solidFill>
                <a:latin typeface="Arial" charset="0"/>
                <a:cs typeface="Arial" charset="0"/>
              </a:rPr>
              <a:t>Implemented by the Human Rights Act </a:t>
            </a:r>
            <a:endParaRPr lang="en-GB" sz="2800" dirty="0">
              <a:solidFill>
                <a:srgbClr val="000000"/>
              </a:solidFill>
              <a:latin typeface="Arial" charset="0"/>
              <a:cs typeface="Arial" charset="0"/>
            </a:endParaRPr>
          </a:p>
        </p:txBody>
      </p:sp>
    </p:spTree>
    <p:extLst>
      <p:ext uri="{BB962C8B-B14F-4D97-AF65-F5344CB8AC3E}">
        <p14:creationId xmlns:p14="http://schemas.microsoft.com/office/powerpoint/2010/main" val="1717909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extBox 1"/>
          <p:cNvSpPr txBox="1"/>
          <p:nvPr/>
        </p:nvSpPr>
        <p:spPr>
          <a:xfrm>
            <a:off x="1181100" y="762000"/>
            <a:ext cx="6362700" cy="400110"/>
          </a:xfrm>
          <a:prstGeom prst="rect">
            <a:avLst/>
          </a:prstGeom>
          <a:noFill/>
        </p:spPr>
        <p:txBody>
          <a:bodyPr wrap="square" rtlCol="0">
            <a:spAutoFit/>
          </a:bodyPr>
          <a:lstStyle/>
          <a:p>
            <a:r>
              <a:rPr lang="en-GB" sz="2000">
                <a:latin typeface="Arial Black" panose="020B0A04020102020204" pitchFamily="34" charset="0"/>
              </a:rPr>
              <a:t>Core Human Rights</a:t>
            </a:r>
            <a:endParaRPr lang="en-GB" sz="2000" dirty="0">
              <a:latin typeface="Arial Black" panose="020B0A04020102020204" pitchFamily="34" charset="0"/>
            </a:endParaRPr>
          </a:p>
        </p:txBody>
      </p:sp>
      <p:sp>
        <p:nvSpPr>
          <p:cNvPr id="7" name="TextBox 6"/>
          <p:cNvSpPr txBox="1"/>
          <p:nvPr/>
        </p:nvSpPr>
        <p:spPr>
          <a:xfrm>
            <a:off x="1866900" y="2057400"/>
            <a:ext cx="4295775" cy="338554"/>
          </a:xfrm>
          <a:prstGeom prst="rect">
            <a:avLst/>
          </a:prstGeom>
          <a:noFill/>
        </p:spPr>
        <p:txBody>
          <a:bodyPr wrap="square" rtlCol="0">
            <a:spAutoFit/>
          </a:bodyPr>
          <a:lstStyle/>
          <a:p>
            <a:r>
              <a:rPr lang="en-GB" sz="1600" dirty="0">
                <a:latin typeface="Arial Black" panose="020B0A04020102020204" pitchFamily="34" charset="0"/>
              </a:rPr>
              <a:t>Place Table Here: </a:t>
            </a:r>
          </a:p>
        </p:txBody>
      </p:sp>
      <p:pic>
        <p:nvPicPr>
          <p:cNvPr id="8" name="Picture 7"/>
          <p:cNvPicPr>
            <a:picLocks noChangeAspect="1"/>
          </p:cNvPicPr>
          <p:nvPr/>
        </p:nvPicPr>
        <p:blipFill rotWithShape="1">
          <a:blip r:embed="rId4"/>
          <a:srcRect l="24651" t="29282" r="15253" b="14379"/>
          <a:stretch/>
        </p:blipFill>
        <p:spPr>
          <a:xfrm>
            <a:off x="894189" y="1408436"/>
            <a:ext cx="7355621" cy="4633549"/>
          </a:xfrm>
          <a:prstGeom prst="rect">
            <a:avLst/>
          </a:prstGeom>
        </p:spPr>
      </p:pic>
    </p:spTree>
    <p:extLst>
      <p:ext uri="{BB962C8B-B14F-4D97-AF65-F5344CB8AC3E}">
        <p14:creationId xmlns:p14="http://schemas.microsoft.com/office/powerpoint/2010/main" val="1939276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181100" y="1828800"/>
            <a:ext cx="6762750" cy="3416320"/>
          </a:xfrm>
          <a:prstGeom prst="rect">
            <a:avLst/>
          </a:prstGeom>
          <a:noFill/>
        </p:spPr>
        <p:txBody>
          <a:bodyPr wrap="square" rtlCol="0">
            <a:spAutoFit/>
          </a:bodyPr>
          <a:lstStyle/>
          <a:p>
            <a:pPr lvl="0" defTabSz="914400" fontAlgn="base">
              <a:spcBef>
                <a:spcPct val="0"/>
              </a:spcBef>
              <a:spcAft>
                <a:spcPct val="0"/>
              </a:spcAft>
            </a:pPr>
            <a:r>
              <a:rPr lang="en-GB" sz="5400" kern="0" dirty="0">
                <a:latin typeface="Arial Black"/>
                <a:ea typeface="+mj-ea"/>
                <a:cs typeface="Arial"/>
              </a:rPr>
              <a:t>Activity: </a:t>
            </a:r>
            <a:br>
              <a:rPr lang="en-GB" sz="5400" kern="0" dirty="0">
                <a:latin typeface="Arial Black"/>
                <a:ea typeface="+mj-ea"/>
                <a:cs typeface="Arial"/>
              </a:rPr>
            </a:br>
            <a:r>
              <a:rPr lang="en-GB" sz="5400" kern="0" dirty="0">
                <a:latin typeface="Arial Black"/>
                <a:ea typeface="+mj-ea"/>
                <a:cs typeface="Arial"/>
              </a:rPr>
              <a:t>Who is entitled to human rights protection?</a:t>
            </a:r>
            <a:endParaRPr lang="en-GB" sz="2800" dirty="0">
              <a:latin typeface="Arial" charset="0"/>
              <a:cs typeface="Arial" charset="0"/>
            </a:endParaRPr>
          </a:p>
        </p:txBody>
      </p:sp>
    </p:spTree>
    <p:extLst>
      <p:ext uri="{BB962C8B-B14F-4D97-AF65-F5344CB8AC3E}">
        <p14:creationId xmlns:p14="http://schemas.microsoft.com/office/powerpoint/2010/main" val="1908910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181100" y="1305341"/>
            <a:ext cx="6762750" cy="4247317"/>
          </a:xfrm>
          <a:prstGeom prst="rect">
            <a:avLst/>
          </a:prstGeom>
          <a:noFill/>
        </p:spPr>
        <p:txBody>
          <a:bodyPr wrap="square" rtlCol="0">
            <a:spAutoFit/>
          </a:bodyPr>
          <a:lstStyle/>
          <a:p>
            <a:pPr lvl="0" defTabSz="914400" fontAlgn="base">
              <a:spcBef>
                <a:spcPct val="0"/>
              </a:spcBef>
              <a:spcAft>
                <a:spcPct val="0"/>
              </a:spcAft>
            </a:pPr>
            <a:r>
              <a:rPr lang="en-GB" sz="5400" kern="0" dirty="0">
                <a:latin typeface="Arial Black"/>
                <a:ea typeface="+mj-ea"/>
                <a:cs typeface="Arial"/>
              </a:rPr>
              <a:t>Activity:</a:t>
            </a:r>
            <a:br>
              <a:rPr lang="en-GB" sz="5400" kern="0" dirty="0">
                <a:latin typeface="Arial Black"/>
                <a:ea typeface="+mj-ea"/>
                <a:cs typeface="Arial"/>
              </a:rPr>
            </a:br>
            <a:r>
              <a:rPr lang="en-GB" sz="5400" kern="0" dirty="0">
                <a:latin typeface="Arial Black"/>
                <a:ea typeface="+mj-ea"/>
                <a:cs typeface="Arial"/>
              </a:rPr>
              <a:t>Who is responsible for guaranteeing human rights?</a:t>
            </a:r>
            <a:endParaRPr lang="en-GB" sz="2800" dirty="0">
              <a:latin typeface="Arial" charset="0"/>
              <a:cs typeface="Arial" charset="0"/>
            </a:endParaRPr>
          </a:p>
        </p:txBody>
      </p:sp>
    </p:spTree>
    <p:extLst>
      <p:ext uri="{BB962C8B-B14F-4D97-AF65-F5344CB8AC3E}">
        <p14:creationId xmlns:p14="http://schemas.microsoft.com/office/powerpoint/2010/main" val="24069925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181100" y="1828800"/>
            <a:ext cx="6762750" cy="3416320"/>
          </a:xfrm>
          <a:prstGeom prst="rect">
            <a:avLst/>
          </a:prstGeom>
          <a:noFill/>
        </p:spPr>
        <p:txBody>
          <a:bodyPr wrap="square" rtlCol="0">
            <a:spAutoFit/>
          </a:bodyPr>
          <a:lstStyle/>
          <a:p>
            <a:pPr lvl="0" defTabSz="914400" fontAlgn="base">
              <a:spcBef>
                <a:spcPct val="0"/>
              </a:spcBef>
              <a:spcAft>
                <a:spcPct val="0"/>
              </a:spcAft>
            </a:pPr>
            <a:r>
              <a:rPr lang="en-GB" sz="5400" kern="0" dirty="0">
                <a:latin typeface="Arial Black"/>
                <a:ea typeface="+mj-ea"/>
                <a:cs typeface="Arial"/>
              </a:rPr>
              <a:t>Activity:</a:t>
            </a:r>
            <a:br>
              <a:rPr lang="en-GB" sz="5400" kern="0" dirty="0">
                <a:latin typeface="Arial Black"/>
                <a:ea typeface="+mj-ea"/>
                <a:cs typeface="Arial"/>
              </a:rPr>
            </a:br>
            <a:r>
              <a:rPr lang="en-GB" sz="5400" kern="0" dirty="0">
                <a:latin typeface="Arial Black"/>
                <a:ea typeface="+mj-ea"/>
                <a:cs typeface="Arial"/>
              </a:rPr>
              <a:t>Celebrities and the right to privacy</a:t>
            </a:r>
            <a:endParaRPr lang="en-GB" sz="2800" dirty="0">
              <a:latin typeface="Arial" charset="0"/>
              <a:cs typeface="Arial" charset="0"/>
            </a:endParaRPr>
          </a:p>
        </p:txBody>
      </p:sp>
    </p:spTree>
    <p:extLst>
      <p:ext uri="{BB962C8B-B14F-4D97-AF65-F5344CB8AC3E}">
        <p14:creationId xmlns:p14="http://schemas.microsoft.com/office/powerpoint/2010/main" val="3093142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190625" y="2163073"/>
            <a:ext cx="6762750" cy="1446550"/>
          </a:xfrm>
          <a:prstGeom prst="rect">
            <a:avLst/>
          </a:prstGeom>
          <a:noFill/>
        </p:spPr>
        <p:txBody>
          <a:bodyPr wrap="square" rtlCol="0">
            <a:spAutoFit/>
          </a:bodyPr>
          <a:lstStyle/>
          <a:p>
            <a:pPr lvl="0" algn="ctr" defTabSz="914400" fontAlgn="base">
              <a:spcBef>
                <a:spcPct val="0"/>
              </a:spcBef>
              <a:spcAft>
                <a:spcPct val="0"/>
              </a:spcAft>
            </a:pPr>
            <a:r>
              <a:rPr lang="en-GB" sz="8800" b="1" kern="0" dirty="0">
                <a:latin typeface="Arial" charset="0"/>
                <a:cs typeface="Arial" charset="0"/>
              </a:rPr>
              <a:t>Questions?</a:t>
            </a:r>
          </a:p>
        </p:txBody>
      </p:sp>
    </p:spTree>
    <p:extLst>
      <p:ext uri="{BB962C8B-B14F-4D97-AF65-F5344CB8AC3E}">
        <p14:creationId xmlns:p14="http://schemas.microsoft.com/office/powerpoint/2010/main" val="20891843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2369</TotalTime>
  <Words>696</Words>
  <Application>Microsoft Office PowerPoint</Application>
  <PresentationFormat>On-screen Show (4:3)</PresentationFormat>
  <Paragraphs>59</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 Unicode MS</vt:lpstr>
      <vt:lpstr>Arial</vt:lpstr>
      <vt:lpstr>Arial Black</vt:lpstr>
      <vt:lpstr>Calibri</vt:lpstr>
      <vt:lpstr>Office Theme</vt:lpstr>
      <vt:lpstr>AMNESTY SPEAKER PROGRAMME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AIUK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AIUK AIUK</dc:creator>
  <cp:lastModifiedBy>Alice Sims</cp:lastModifiedBy>
  <cp:revision>114</cp:revision>
  <dcterms:created xsi:type="dcterms:W3CDTF">2014-05-20T16:23:18Z</dcterms:created>
  <dcterms:modified xsi:type="dcterms:W3CDTF">2016-04-29T15:20:14Z</dcterms:modified>
</cp:coreProperties>
</file>