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2450-8568-4F9A-8E6B-261C668ABA38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58B02-274D-441B-8F9F-C6671109A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Albert Einstein</a:t>
            </a:r>
            <a:r>
              <a:rPr lang="en-GB" baseline="0" dirty="0" smtClean="0"/>
              <a:t> – physicist. Left Germany permanently after rise of Nazis. As he was Jewish, he could no longer hold any position in a university and his books were among those burnt.</a:t>
            </a:r>
          </a:p>
          <a:p>
            <a:r>
              <a:rPr lang="en-GB" baseline="0" dirty="0" err="1" smtClean="0"/>
              <a:t>Omid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Djalil</a:t>
            </a:r>
            <a:r>
              <a:rPr lang="en-GB" baseline="0" dirty="0" smtClean="0"/>
              <a:t> – comedian whose parents left Iran because of their </a:t>
            </a:r>
            <a:r>
              <a:rPr lang="en-GB" baseline="0" dirty="0" err="1" smtClean="0"/>
              <a:t>Bah’ai</a:t>
            </a:r>
            <a:r>
              <a:rPr lang="en-GB" baseline="0" dirty="0" smtClean="0"/>
              <a:t> faith.</a:t>
            </a:r>
          </a:p>
          <a:p>
            <a:r>
              <a:rPr lang="en-GB" baseline="0" dirty="0" smtClean="0"/>
              <a:t>MIA – singer who’s family fled from the civil war in Sri Lanka.  Her father’s activism had forced the family </a:t>
            </a:r>
            <a:r>
              <a:rPr lang="en-GB" baseline="0" smtClean="0"/>
              <a:t>into hiding. 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Tiger who</a:t>
            </a:r>
            <a:r>
              <a:rPr lang="en-GB" baseline="0" dirty="0" smtClean="0"/>
              <a:t> Came to Tea by Judith Kerr who as a child had to flee Nazi Germany because of her Jewish origins. (She told her story in </a:t>
            </a:r>
            <a:r>
              <a:rPr lang="en-GB" i="1" baseline="0" dirty="0" smtClean="0"/>
              <a:t>When Hitler Stole Pink Rabbit).</a:t>
            </a:r>
          </a:p>
          <a:p>
            <a:r>
              <a:rPr lang="en-GB" baseline="0" dirty="0" err="1" smtClean="0"/>
              <a:t>Fabrice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Muamba</a:t>
            </a:r>
            <a:r>
              <a:rPr lang="en-GB" baseline="0" dirty="0" smtClean="0"/>
              <a:t> – footballer who had to leave the Democratic Republic of Congo with his parents because of his father’s political views.</a:t>
            </a:r>
          </a:p>
          <a:p>
            <a:r>
              <a:rPr lang="en-GB" baseline="0" dirty="0" smtClean="0"/>
              <a:t>Marks and Spencer -  Michael Marks fled Russia at end of the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because of persecution of Jews.</a:t>
            </a:r>
          </a:p>
          <a:p>
            <a:r>
              <a:rPr lang="en-GB" i="0" baseline="0" dirty="0" smtClean="0"/>
              <a:t>Syrian child in a refugee camp in Lebanon - a reminder that all human beings should have the right to refuge when fleeing persecution or war.</a:t>
            </a:r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5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for suggestions based on</a:t>
            </a:r>
            <a:r>
              <a:rPr lang="en-GB" baseline="0" dirty="0" smtClean="0"/>
              <a:t> current news stories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 is correct answer. </a:t>
            </a:r>
          </a:p>
          <a:p>
            <a:r>
              <a:rPr lang="en-GB" dirty="0" smtClean="0"/>
              <a:t>Ask why people</a:t>
            </a:r>
            <a:r>
              <a:rPr lang="en-GB" baseline="0" dirty="0" smtClean="0"/>
              <a:t> think the proportion is higher (media coverage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Since March 2011 when the first peaceful protests were forcibly put down,</a:t>
            </a:r>
            <a:r>
              <a:rPr lang="en-GB" baseline="0" dirty="0" smtClean="0"/>
              <a:t> w</a:t>
            </a:r>
            <a:r>
              <a:rPr lang="en-GB" dirty="0" smtClean="0"/>
              <a:t>hat started as a peaceful cry for freedom has descended into an internal armed conflict - with devastating results and over 100,000 men,</a:t>
            </a:r>
            <a:r>
              <a:rPr lang="en-GB" baseline="0" dirty="0" smtClean="0"/>
              <a:t> women and children killed.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What</a:t>
            </a:r>
            <a:r>
              <a:rPr lang="en-GB" baseline="0" dirty="0" smtClean="0"/>
              <a:t> do students think it is like to live in a refugee camp?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Some refugees try to reach Europe to escape but there are increasing numbers of shipwrecks in the Mediterranean.</a:t>
            </a:r>
            <a:r>
              <a:rPr lang="en-GB" baseline="0" dirty="0" smtClean="0"/>
              <a:t> </a:t>
            </a:r>
            <a:r>
              <a:rPr lang="en-GB" dirty="0" smtClean="0"/>
              <a:t>  According to UNHCR, b</a:t>
            </a:r>
            <a:r>
              <a:rPr lang="en-GB" altLang="en-US" dirty="0" smtClean="0"/>
              <a:t>etween August 2012 and March 2014, 188 people drowned or went missing.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examples:</a:t>
            </a:r>
          </a:p>
          <a:p>
            <a:r>
              <a:rPr lang="en-GB" dirty="0" smtClean="0"/>
              <a:t>Huguenots (French protestants fleeing religious persecution in 17</a:t>
            </a:r>
            <a:r>
              <a:rPr lang="en-GB" baseline="30000" dirty="0" smtClean="0"/>
              <a:t>th</a:t>
            </a:r>
            <a:r>
              <a:rPr lang="en-GB" dirty="0" smtClean="0"/>
              <a:t> and 18</a:t>
            </a:r>
            <a:r>
              <a:rPr lang="en-GB" baseline="30000" dirty="0" smtClean="0"/>
              <a:t>th</a:t>
            </a:r>
            <a:r>
              <a:rPr lang="en-GB" dirty="0" smtClean="0"/>
              <a:t> centuries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 smtClean="0"/>
              <a:t>Jews especially late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r>
              <a:rPr lang="en-GB" baseline="0" dirty="0" smtClean="0"/>
              <a:t> after pogroms in Russia and </a:t>
            </a:r>
            <a:r>
              <a:rPr lang="en-GB" baseline="0" dirty="0" smtClean="0"/>
              <a:t>Poland.</a:t>
            </a:r>
            <a:endParaRPr lang="en-GB" baseline="0" dirty="0" smtClean="0"/>
          </a:p>
          <a:p>
            <a:r>
              <a:rPr lang="en-GB" baseline="0" dirty="0" smtClean="0"/>
              <a:t>Asians expelled from Uganda by Idi Amin in </a:t>
            </a:r>
            <a:r>
              <a:rPr lang="en-GB" baseline="0" dirty="0" smtClean="0"/>
              <a:t>1970s.</a:t>
            </a:r>
            <a:endParaRPr lang="en-GB" baseline="0" dirty="0" smtClean="0"/>
          </a:p>
          <a:p>
            <a:r>
              <a:rPr lang="en-GB" baseline="0" dirty="0" smtClean="0"/>
              <a:t>Somalis fleeing civil war in 1980s and </a:t>
            </a:r>
            <a:r>
              <a:rPr lang="en-GB" baseline="0" dirty="0" smtClean="0"/>
              <a:t>1990s.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70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 smtClean="0"/>
              <a:t>Amnesty International works to protect and defend human rights wherever</a:t>
            </a:r>
            <a:r>
              <a:rPr lang="en-GB" i="0" baseline="0" dirty="0" smtClean="0"/>
              <a:t> they are under threat including the right to seek refuge from persecution in another country (Universal Declaration of Human Rights Article 14</a:t>
            </a:r>
            <a:r>
              <a:rPr lang="en-GB" i="0" baseline="0" dirty="0" smtClean="0"/>
              <a:t>).</a:t>
            </a:r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for </a:t>
            </a:r>
            <a:r>
              <a:rPr lang="en-GB" dirty="0" smtClean="0"/>
              <a:t>suggestions.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8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might like to ask what persecution would mean in a school </a:t>
            </a:r>
            <a:r>
              <a:rPr lang="en-GB" dirty="0" smtClean="0"/>
              <a:t>context.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myth-busting exercise – ask for show of hands for each possible </a:t>
            </a:r>
            <a:r>
              <a:rPr lang="en-GB" baseline="0" dirty="0" smtClean="0"/>
              <a:t>answer.</a:t>
            </a:r>
            <a:endParaRPr lang="en-GB" baseline="0" dirty="0" smtClean="0"/>
          </a:p>
          <a:p>
            <a:r>
              <a:rPr lang="en-GB" dirty="0" smtClean="0"/>
              <a:t>Correct answer</a:t>
            </a:r>
            <a:r>
              <a:rPr lang="en-GB" baseline="0" dirty="0" smtClean="0"/>
              <a:t> is </a:t>
            </a:r>
            <a:r>
              <a:rPr lang="en-GB" baseline="0" dirty="0" smtClean="0"/>
              <a:t>D.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58B02-274D-441B-8F9F-C6671109A1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2303-E90B-4C0E-AF52-1A95AB8BB1A5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E5F1-0FDF-49D0-8BBF-A4223B4F57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tamilnet.com/pic.html?path=/img/publish/2004/10/DSC04537.jpg&amp;width=2522&amp;caption=Some%20of%20the%20refugee%20children's%20painitngs%20on%20exhib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5" descr="drawing-palestinian-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43" y="1487747"/>
            <a:ext cx="4721514" cy="48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5" descr="DSC04537_29657_43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53" y="1571166"/>
            <a:ext cx="6371648" cy="50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5" descr="Darfur refugee child's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67" y="1734635"/>
            <a:ext cx="6528666" cy="42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3" y="1806730"/>
            <a:ext cx="74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Which countries have most of the world’s refugees </a:t>
            </a:r>
            <a:r>
              <a:rPr lang="en-GB" sz="2400" b="1" i="1" dirty="0">
                <a:latin typeface="Arial"/>
                <a:cs typeface="Arial"/>
              </a:rPr>
              <a:t>fled from</a:t>
            </a:r>
            <a:r>
              <a:rPr lang="en-GB" sz="2400" b="1" dirty="0">
                <a:latin typeface="Arial"/>
                <a:cs typeface="Arial"/>
              </a:rPr>
              <a:t>?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9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3" y="1806730"/>
            <a:ext cx="74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The main countries </a:t>
            </a:r>
            <a:r>
              <a:rPr lang="en-GB" sz="2400" b="1" i="1" dirty="0">
                <a:latin typeface="Arial"/>
                <a:cs typeface="Arial"/>
              </a:rPr>
              <a:t>from which </a:t>
            </a:r>
            <a:r>
              <a:rPr lang="en-GB" sz="2400" b="1" dirty="0">
                <a:latin typeface="Arial"/>
                <a:cs typeface="Arial"/>
              </a:rPr>
              <a:t>refugees have fled up to mid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94" y="3123810"/>
            <a:ext cx="7414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1. Afghanistan –    2.5 million</a:t>
            </a:r>
          </a:p>
          <a:p>
            <a:r>
              <a:rPr lang="en-GB" sz="2000" dirty="0">
                <a:latin typeface="Arial"/>
                <a:cs typeface="Arial"/>
              </a:rPr>
              <a:t>2. Syria -   1.9 million</a:t>
            </a:r>
          </a:p>
          <a:p>
            <a:r>
              <a:rPr lang="en-GB" sz="2000" dirty="0">
                <a:latin typeface="Arial"/>
                <a:cs typeface="Arial"/>
              </a:rPr>
              <a:t>3. Somalia –  1.1 million</a:t>
            </a:r>
          </a:p>
          <a:p>
            <a:r>
              <a:rPr lang="en-GB" sz="2000" dirty="0">
                <a:latin typeface="Arial"/>
                <a:cs typeface="Arial"/>
              </a:rPr>
              <a:t>4. Sudan -    632,000</a:t>
            </a:r>
          </a:p>
          <a:p>
            <a:r>
              <a:rPr lang="en-GB" sz="2000" dirty="0">
                <a:latin typeface="Arial"/>
                <a:cs typeface="Arial"/>
              </a:rPr>
              <a:t>5. Democratic Republic of Congo –  490,000</a:t>
            </a:r>
          </a:p>
        </p:txBody>
      </p:sp>
    </p:spTree>
    <p:extLst>
      <p:ext uri="{BB962C8B-B14F-4D97-AF65-F5344CB8AC3E}">
        <p14:creationId xmlns:p14="http://schemas.microsoft.com/office/powerpoint/2010/main" val="26319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Afghan refugees in Pakistan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29" y="1573560"/>
            <a:ext cx="7113139" cy="471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latin typeface="Arial Black"/>
                <a:cs typeface="Arial Black"/>
              </a:rPr>
              <a:t>Somali refugees in a camp in Kenya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57504"/>
            <a:ext cx="4927277" cy="49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3" y="1806730"/>
            <a:ext cx="74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Arial"/>
                <a:cs typeface="Arial"/>
              </a:rPr>
              <a:t>To which </a:t>
            </a:r>
            <a:r>
              <a:rPr lang="en-GB" sz="2400" b="1" dirty="0">
                <a:latin typeface="Arial"/>
                <a:cs typeface="Arial"/>
              </a:rPr>
              <a:t>countries did most of the world’s refugees flee?</a:t>
            </a:r>
          </a:p>
        </p:txBody>
      </p:sp>
    </p:spTree>
    <p:extLst>
      <p:ext uri="{BB962C8B-B14F-4D97-AF65-F5344CB8AC3E}">
        <p14:creationId xmlns:p14="http://schemas.microsoft.com/office/powerpoint/2010/main" val="199341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3" y="1806730"/>
            <a:ext cx="74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Countries </a:t>
            </a:r>
            <a:r>
              <a:rPr lang="en-GB" sz="2400" b="1" i="1" dirty="0">
                <a:latin typeface="Arial"/>
                <a:cs typeface="Arial"/>
              </a:rPr>
              <a:t>receiving</a:t>
            </a:r>
            <a:r>
              <a:rPr lang="en-GB" sz="2400" b="1" dirty="0">
                <a:latin typeface="Arial"/>
                <a:cs typeface="Arial"/>
              </a:rPr>
              <a:t> the largest numbers of </a:t>
            </a:r>
            <a:r>
              <a:rPr lang="en-GB" sz="2400" b="1" dirty="0" smtClean="0">
                <a:latin typeface="Arial"/>
                <a:cs typeface="Arial"/>
              </a:rPr>
              <a:t>refugees </a:t>
            </a:r>
            <a:r>
              <a:rPr lang="en-GB" sz="2400" b="1" dirty="0">
                <a:latin typeface="Arial"/>
                <a:cs typeface="Arial"/>
              </a:rPr>
              <a:t>by mid 2013 included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94" y="2865191"/>
            <a:ext cx="741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Arial"/>
                <a:cs typeface="Arial"/>
              </a:rPr>
              <a:t>		Pakistan </a:t>
            </a:r>
            <a:r>
              <a:rPr lang="fi-FI" sz="2000" dirty="0">
                <a:latin typeface="Arial"/>
                <a:cs typeface="Arial"/>
              </a:rPr>
              <a:t>1.6m</a:t>
            </a:r>
          </a:p>
          <a:p>
            <a:r>
              <a:rPr lang="fi-FI" sz="2000" dirty="0">
                <a:latin typeface="Arial"/>
                <a:cs typeface="Arial"/>
              </a:rPr>
              <a:t>		Iran 862,800</a:t>
            </a:r>
          </a:p>
          <a:p>
            <a:r>
              <a:rPr lang="fi-FI" sz="2000" dirty="0">
                <a:latin typeface="Arial"/>
                <a:cs typeface="Arial"/>
              </a:rPr>
              <a:t>		Jordan 613,100</a:t>
            </a:r>
          </a:p>
          <a:p>
            <a:r>
              <a:rPr lang="fi-FI" sz="2000" dirty="0">
                <a:latin typeface="Arial"/>
                <a:cs typeface="Arial"/>
              </a:rPr>
              <a:t>		Lebanon 577,200</a:t>
            </a:r>
          </a:p>
          <a:p>
            <a:r>
              <a:rPr lang="fi-FI" sz="2000" dirty="0">
                <a:latin typeface="Arial"/>
                <a:cs typeface="Arial"/>
              </a:rPr>
              <a:t>		Kenya 550,00</a:t>
            </a:r>
          </a:p>
          <a:p>
            <a:r>
              <a:rPr lang="fi-FI" sz="2000" dirty="0">
                <a:latin typeface="Arial"/>
                <a:cs typeface="Arial"/>
              </a:rPr>
              <a:t>		Turkey 512,000</a:t>
            </a:r>
          </a:p>
        </p:txBody>
      </p:sp>
    </p:spTree>
    <p:extLst>
      <p:ext uri="{BB962C8B-B14F-4D97-AF65-F5344CB8AC3E}">
        <p14:creationId xmlns:p14="http://schemas.microsoft.com/office/powerpoint/2010/main" val="1993419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HANDS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3" y="1806730"/>
            <a:ext cx="74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How many people </a:t>
            </a:r>
            <a:r>
              <a:rPr lang="en-GB" sz="2400" b="1" i="1" dirty="0">
                <a:latin typeface="Arial"/>
                <a:cs typeface="Arial"/>
              </a:rPr>
              <a:t>in this country </a:t>
            </a:r>
            <a:r>
              <a:rPr lang="en-GB" sz="2400" b="1" dirty="0">
                <a:latin typeface="Arial"/>
                <a:cs typeface="Arial"/>
              </a:rPr>
              <a:t>are refugees or </a:t>
            </a:r>
            <a:r>
              <a:rPr lang="en-GB" sz="2400" b="1" dirty="0" smtClean="0">
                <a:latin typeface="Arial"/>
                <a:cs typeface="Arial"/>
              </a:rPr>
              <a:t>asylum </a:t>
            </a:r>
            <a:r>
              <a:rPr lang="en-GB" sz="2400" b="1" dirty="0">
                <a:latin typeface="Arial"/>
                <a:cs typeface="Arial"/>
              </a:rPr>
              <a:t>seekers???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94" y="3014722"/>
            <a:ext cx="741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		A</a:t>
            </a:r>
            <a:r>
              <a:rPr lang="en-GB" sz="2000" dirty="0">
                <a:latin typeface="Arial"/>
                <a:cs typeface="Arial"/>
              </a:rPr>
              <a:t>	1 in 5</a:t>
            </a:r>
          </a:p>
          <a:p>
            <a:r>
              <a:rPr lang="en-GB" sz="2000" dirty="0">
                <a:latin typeface="Arial"/>
                <a:cs typeface="Arial"/>
              </a:rPr>
              <a:t>		B 	1 in 50</a:t>
            </a:r>
          </a:p>
          <a:p>
            <a:r>
              <a:rPr lang="en-GB" sz="2000" dirty="0">
                <a:latin typeface="Arial"/>
                <a:cs typeface="Arial"/>
              </a:rPr>
              <a:t>		C 	1 in 500</a:t>
            </a:r>
          </a:p>
        </p:txBody>
      </p:sp>
    </p:spTree>
    <p:extLst>
      <p:ext uri="{BB962C8B-B14F-4D97-AF65-F5344CB8AC3E}">
        <p14:creationId xmlns:p14="http://schemas.microsoft.com/office/powerpoint/2010/main" val="199341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21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Who are these people?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194" y="1806730"/>
            <a:ext cx="741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And what links them?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194" y="2486500"/>
            <a:ext cx="741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8" name="Picture 2" descr="https://encrypted-tbn3.gstatic.com/images?q=tbn:ANd9GcTrXorOeShp4XPA5GdJqHmt-q4g8oX6prN0Wm9iw1PmIGsuEb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5" y="2486500"/>
            <a:ext cx="1942860" cy="17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19" y="3966855"/>
            <a:ext cx="2088084" cy="271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85" y="490526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75" y="3325372"/>
            <a:ext cx="2520280" cy="152228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5" y="4952725"/>
            <a:ext cx="2581808" cy="17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42" y="1730543"/>
            <a:ext cx="1926555" cy="15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r="13119"/>
          <a:stretch/>
        </p:blipFill>
        <p:spPr>
          <a:xfrm>
            <a:off x="6504119" y="1906034"/>
            <a:ext cx="2272144" cy="1767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Crisis in Syria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3" y="1806730"/>
            <a:ext cx="7414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By the end of 2013 2 million Syrians had left their country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5,000 are fleeing every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52% are 17 or younger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3376390"/>
            <a:ext cx="52197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11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latin typeface="Arial Black"/>
                <a:cs typeface="Arial Black"/>
              </a:rPr>
              <a:t>Syrian refugee camp across the Turkish border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4879"/>
            <a:ext cx="7094591" cy="47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71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Mohammed’s story 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193" y="1806730"/>
            <a:ext cx="7414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“When the boat sank, I could not find my friends. I was asking: where are they? Then I found Omar, but another friend was nowhere to be found. I tried to help others, but could not. Omar and I helped each other, but it was difficult to swim for hours. In the water, everyone was looking for family and friends.”</a:t>
            </a:r>
          </a:p>
          <a:p>
            <a:endParaRPr lang="en-GB" sz="2400" b="1" dirty="0">
              <a:latin typeface="Arial"/>
              <a:cs typeface="Arial"/>
            </a:endParaRPr>
          </a:p>
          <a:p>
            <a:endParaRPr lang="en-GB" sz="2400" b="1" dirty="0">
              <a:latin typeface="Arial"/>
              <a:cs typeface="Arial"/>
            </a:endParaRPr>
          </a:p>
          <a:p>
            <a:r>
              <a:rPr lang="en-GB" sz="2400" b="1" dirty="0">
                <a:latin typeface="Arial"/>
                <a:cs typeface="Arial"/>
              </a:rPr>
              <a:t>Mohammed, 21, a Syrian refugee, describing his experience on 11 October 2013 when the boat he was on sank 70 miles off </a:t>
            </a:r>
            <a:r>
              <a:rPr lang="en-GB" sz="2400" b="1" dirty="0" err="1">
                <a:latin typeface="Arial"/>
                <a:cs typeface="Arial"/>
              </a:rPr>
              <a:t>Lampedusa</a:t>
            </a:r>
            <a:endParaRPr lang="en-GB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71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4144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Refugees throughout history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194" y="1806730"/>
            <a:ext cx="741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 the last 400 years many waves of refugees fled to our country to escape persecution and war overseas.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193" y="3030808"/>
            <a:ext cx="741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came?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where 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2684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Words and meanings</a:t>
            </a:r>
            <a:endParaRPr lang="en-US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194" y="1806730"/>
            <a:ext cx="741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What do these words mean?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194" y="2486500"/>
            <a:ext cx="741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Refugee</a:t>
            </a:r>
          </a:p>
          <a:p>
            <a:r>
              <a:rPr lang="en-US" sz="2000" dirty="0" smtClean="0">
                <a:latin typeface="Arial"/>
                <a:cs typeface="Arial"/>
              </a:rPr>
              <a:t>Asylum seeker</a:t>
            </a:r>
          </a:p>
          <a:p>
            <a:r>
              <a:rPr lang="en-US" sz="2000" dirty="0" smtClean="0">
                <a:latin typeface="Arial"/>
                <a:cs typeface="Arial"/>
              </a:rPr>
              <a:t>Persecution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84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A Refugee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4" y="1806730"/>
            <a:ext cx="741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 Refugee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94" y="2486500"/>
            <a:ext cx="7414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is somebody who leaves their country and seeks  safety in another country who has a good reason to fear being badly treated just because of what they look like, what they think, what they believe or  where they are </a:t>
            </a:r>
            <a:r>
              <a:rPr lang="en-GB" sz="2000" dirty="0" smtClean="0">
                <a:latin typeface="Arial"/>
                <a:cs typeface="Arial"/>
              </a:rPr>
              <a:t>from.</a:t>
            </a:r>
            <a:r>
              <a:rPr lang="en-GB" sz="2000" dirty="0">
                <a:latin typeface="Arial"/>
                <a:cs typeface="Arial"/>
              </a:rPr>
              <a:t/>
            </a:r>
            <a:br>
              <a:rPr lang="en-GB" sz="2000" dirty="0">
                <a:latin typeface="Arial"/>
                <a:cs typeface="Arial"/>
              </a:rPr>
            </a:br>
            <a:endParaRPr lang="en-GB" sz="2000" dirty="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Geneva Convention</a:t>
            </a:r>
            <a:br>
              <a:rPr lang="en-GB" sz="2000" dirty="0">
                <a:latin typeface="Arial"/>
                <a:cs typeface="Arial"/>
              </a:rPr>
            </a:br>
            <a:r>
              <a:rPr lang="en-GB" sz="2000" dirty="0">
                <a:latin typeface="Arial"/>
                <a:cs typeface="Arial"/>
              </a:rPr>
              <a:t>(1951 UN Convention relating to the Status of Refugees)</a:t>
            </a:r>
          </a:p>
        </p:txBody>
      </p:sp>
    </p:spTree>
    <p:extLst>
      <p:ext uri="{BB962C8B-B14F-4D97-AF65-F5344CB8AC3E}">
        <p14:creationId xmlns:p14="http://schemas.microsoft.com/office/powerpoint/2010/main" val="302684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An Asylum seeker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4" y="1806730"/>
            <a:ext cx="741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An Asylum seeker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94" y="2486500"/>
            <a:ext cx="741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Is somebody  who wants to find safety in another country  and who has asked the Government of that country to allow him in as a refugee. 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84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Persecution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3" y="1806730"/>
            <a:ext cx="741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Persecution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94" y="2486500"/>
            <a:ext cx="741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To subject a person to prolonged ill-treatment because of who they are or what they </a:t>
            </a:r>
            <a:r>
              <a:rPr lang="en-GB" sz="2000" dirty="0" smtClean="0">
                <a:latin typeface="Arial"/>
                <a:cs typeface="Arial"/>
              </a:rPr>
              <a:t>think.</a:t>
            </a:r>
            <a:endParaRPr lang="en-GB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41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HANDS UP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3" y="1806730"/>
            <a:ext cx="741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Most refugees 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94" y="2486500"/>
            <a:ext cx="7414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A) People from rich countries who have fled to poor countries?</a:t>
            </a:r>
          </a:p>
          <a:p>
            <a:r>
              <a:rPr lang="en-GB" sz="2000" dirty="0">
                <a:latin typeface="Arial"/>
                <a:cs typeface="Arial"/>
              </a:rPr>
              <a:t>	</a:t>
            </a:r>
          </a:p>
          <a:p>
            <a:r>
              <a:rPr lang="en-GB" sz="2000" dirty="0" smtClean="0">
                <a:latin typeface="Arial"/>
                <a:cs typeface="Arial"/>
              </a:rPr>
              <a:t>B</a:t>
            </a:r>
            <a:r>
              <a:rPr lang="en-GB" sz="2000" dirty="0">
                <a:latin typeface="Arial"/>
                <a:cs typeface="Arial"/>
              </a:rPr>
              <a:t>) People from rich countries who have fled to other rich countries?</a:t>
            </a:r>
          </a:p>
          <a:p>
            <a:r>
              <a:rPr lang="en-GB" sz="2000" dirty="0">
                <a:latin typeface="Arial"/>
                <a:cs typeface="Arial"/>
              </a:rPr>
              <a:t>	</a:t>
            </a:r>
          </a:p>
          <a:p>
            <a:r>
              <a:rPr lang="en-GB" sz="2000" dirty="0" smtClean="0">
                <a:latin typeface="Arial"/>
                <a:cs typeface="Arial"/>
              </a:rPr>
              <a:t>C</a:t>
            </a:r>
            <a:r>
              <a:rPr lang="en-GB" sz="2000" dirty="0">
                <a:latin typeface="Arial"/>
                <a:cs typeface="Arial"/>
              </a:rPr>
              <a:t>) People from poor countries who have fled to rich countries?</a:t>
            </a:r>
          </a:p>
          <a:p>
            <a:r>
              <a:rPr lang="en-GB" sz="2000" dirty="0">
                <a:latin typeface="Arial"/>
                <a:cs typeface="Arial"/>
              </a:rPr>
              <a:t>	</a:t>
            </a:r>
          </a:p>
          <a:p>
            <a:r>
              <a:rPr lang="en-GB" sz="2000" dirty="0" smtClean="0">
                <a:latin typeface="Arial"/>
                <a:cs typeface="Arial"/>
              </a:rPr>
              <a:t>D</a:t>
            </a:r>
            <a:r>
              <a:rPr lang="en-GB" sz="2000" dirty="0">
                <a:latin typeface="Arial"/>
                <a:cs typeface="Arial"/>
              </a:rPr>
              <a:t>) People from poor countries who have fled to other poor countries ?</a:t>
            </a:r>
          </a:p>
        </p:txBody>
      </p:sp>
    </p:spTree>
    <p:extLst>
      <p:ext uri="{BB962C8B-B14F-4D97-AF65-F5344CB8AC3E}">
        <p14:creationId xmlns:p14="http://schemas.microsoft.com/office/powerpoint/2010/main" val="6524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94" y="688707"/>
            <a:ext cx="70924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latin typeface="Arial Black"/>
                <a:cs typeface="Arial Black"/>
              </a:rPr>
              <a:t>Pictures by refugee children based on their experiences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3" y="1806730"/>
            <a:ext cx="741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194" y="2486500"/>
            <a:ext cx="741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/>
              <a:cs typeface="Arial"/>
            </a:endParaRPr>
          </a:p>
        </p:txBody>
      </p:sp>
      <p:pic>
        <p:nvPicPr>
          <p:cNvPr id="9" name="Picture 5" descr="TME-EK-EPH_003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87" y="1501154"/>
            <a:ext cx="6845184" cy="48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851</Words>
  <Application>Microsoft Office PowerPoint</Application>
  <PresentationFormat>On-screen Show (4:3)</PresentationFormat>
  <Paragraphs>107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AIUK AIUK</dc:creator>
  <cp:lastModifiedBy>Alice Edwards</cp:lastModifiedBy>
  <cp:revision>14</cp:revision>
  <dcterms:created xsi:type="dcterms:W3CDTF">2014-05-20T16:23:18Z</dcterms:created>
  <dcterms:modified xsi:type="dcterms:W3CDTF">2014-06-05T09:41:22Z</dcterms:modified>
</cp:coreProperties>
</file>