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91" r:id="rId3"/>
    <p:sldId id="285" r:id="rId4"/>
    <p:sldId id="289" r:id="rId5"/>
    <p:sldId id="29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660"/>
  </p:normalViewPr>
  <p:slideViewPr>
    <p:cSldViewPr>
      <p:cViewPr>
        <p:scale>
          <a:sx n="77" d="100"/>
          <a:sy n="77" d="100"/>
        </p:scale>
        <p:origin x="-1068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7E066-6A4D-49EC-A51B-506046C5F385}" type="datetimeFigureOut">
              <a:rPr lang="en-GB" smtClean="0"/>
              <a:pPr/>
              <a:t>13/10/2014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8E695-D231-4A22-8D0A-0E0606AFDDA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457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Bullet - http://youtu.be/gwl2aFNsW30</a:t>
            </a:r>
          </a:p>
          <a:p>
            <a:r>
              <a:rPr lang="en-GB" dirty="0" smtClean="0"/>
              <a:t>Troy - http://vimeo.com/13857400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8E695-D231-4A22-8D0A-0E0606AFDDA9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8E695-D231-4A22-8D0A-0E0606AFDDA9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315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8E695-D231-4A22-8D0A-0E0606AFDDA9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315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385-9268-498E-BABF-34B736B1E130}" type="datetimeFigureOut">
              <a:rPr lang="en-GB" smtClean="0"/>
              <a:pPr/>
              <a:t>13/10/2014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023C-F7FE-44DA-8A22-F3098402FD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961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385-9268-498E-BABF-34B736B1E130}" type="datetimeFigureOut">
              <a:rPr lang="en-GB" smtClean="0"/>
              <a:pPr/>
              <a:t>13/10/2014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023C-F7FE-44DA-8A22-F3098402FD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11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385-9268-498E-BABF-34B736B1E130}" type="datetimeFigureOut">
              <a:rPr lang="en-GB" smtClean="0"/>
              <a:pPr/>
              <a:t>13/10/2014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023C-F7FE-44DA-8A22-F3098402FD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210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385-9268-498E-BABF-34B736B1E130}" type="datetimeFigureOut">
              <a:rPr lang="en-GB" smtClean="0"/>
              <a:pPr/>
              <a:t>13/10/2014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023C-F7FE-44DA-8A22-F3098402FD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8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385-9268-498E-BABF-34B736B1E130}" type="datetimeFigureOut">
              <a:rPr lang="en-GB" smtClean="0"/>
              <a:pPr/>
              <a:t>13/10/2014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023C-F7FE-44DA-8A22-F3098402FD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073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385-9268-498E-BABF-34B736B1E130}" type="datetimeFigureOut">
              <a:rPr lang="en-GB" smtClean="0"/>
              <a:pPr/>
              <a:t>13/10/2014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023C-F7FE-44DA-8A22-F3098402FD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199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385-9268-498E-BABF-34B736B1E130}" type="datetimeFigureOut">
              <a:rPr lang="en-GB" smtClean="0"/>
              <a:pPr/>
              <a:t>13/10/2014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023C-F7FE-44DA-8A22-F3098402FD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68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385-9268-498E-BABF-34B736B1E130}" type="datetimeFigureOut">
              <a:rPr lang="en-GB" smtClean="0"/>
              <a:pPr/>
              <a:t>13/10/2014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023C-F7FE-44DA-8A22-F3098402FD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73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385-9268-498E-BABF-34B736B1E130}" type="datetimeFigureOut">
              <a:rPr lang="en-GB" smtClean="0"/>
              <a:pPr/>
              <a:t>13/10/2014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023C-F7FE-44DA-8A22-F3098402FD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30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385-9268-498E-BABF-34B736B1E130}" type="datetimeFigureOut">
              <a:rPr lang="en-GB" smtClean="0"/>
              <a:pPr/>
              <a:t>13/10/2014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023C-F7FE-44DA-8A22-F3098402FD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19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A385-9268-498E-BABF-34B736B1E130}" type="datetimeFigureOut">
              <a:rPr lang="en-GB" smtClean="0"/>
              <a:pPr/>
              <a:t>13/10/2014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2023C-F7FE-44DA-8A22-F3098402FD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7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3A385-9268-498E-BABF-34B736B1E130}" type="datetimeFigureOut">
              <a:rPr lang="en-GB" smtClean="0"/>
              <a:pPr/>
              <a:t>13/10/2014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2023C-F7FE-44DA-8A22-F3098402FD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74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Grainne.teggart@amnesty.org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thaipoliticalprisoners.files.wordpress.com/2011/02/a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8110215" cy="244827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9552" y="2996952"/>
            <a:ext cx="61206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Presentation by Gráinne Teggart</a:t>
            </a: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Campaign lead, My Body My Rights</a:t>
            </a: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Amnesty International N.I.</a:t>
            </a:r>
          </a:p>
          <a:p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Grainne.teggart@amnesty.org.uk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Twitter: @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Gteggart</a:t>
            </a:r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</a:rPr>
              <a:t> &amp; @</a:t>
            </a:r>
            <a:r>
              <a:rPr lang="en-GB" sz="2400" b="1" dirty="0" err="1" smtClean="0">
                <a:solidFill>
                  <a:schemeClr val="accent1">
                    <a:lumMod val="75000"/>
                  </a:schemeClr>
                </a:solidFill>
              </a:rPr>
              <a:t>AmnestyNI</a:t>
            </a:r>
            <a:endParaRPr lang="en-GB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06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332656"/>
            <a:ext cx="4752528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GB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725144"/>
          </a:xfrm>
        </p:spPr>
        <p:txBody>
          <a:bodyPr>
            <a:normAutofit fontScale="550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457200" lvl="1" indent="0">
              <a:buNone/>
            </a:pPr>
            <a:r>
              <a:rPr lang="en-GB" sz="2400" dirty="0" smtClean="0">
                <a:solidFill>
                  <a:schemeClr val="tx2"/>
                </a:solidFill>
              </a:rPr>
              <a:t>		</a:t>
            </a:r>
            <a:r>
              <a:rPr lang="en-GB" sz="1900" dirty="0" smtClean="0">
                <a:solidFill>
                  <a:schemeClr val="tx2"/>
                </a:solidFill>
              </a:rPr>
              <a:t>	</a:t>
            </a:r>
            <a:r>
              <a:rPr lang="en-GB" sz="1900" dirty="0" smtClean="0">
                <a:solidFill>
                  <a:schemeClr val="tx2"/>
                </a:solidFill>
              </a:rPr>
              <a:t> </a:t>
            </a:r>
            <a:r>
              <a:rPr lang="en-GB" b="1" dirty="0">
                <a:solidFill>
                  <a:schemeClr val="tx2"/>
                </a:solidFill>
              </a:rPr>
              <a:t>PRIORITY COUNTRY PROJECTS</a:t>
            </a:r>
            <a:endParaRPr lang="en-GB" sz="6000" b="1" dirty="0">
              <a:solidFill>
                <a:schemeClr val="tx2"/>
              </a:solidFill>
            </a:endParaRPr>
          </a:p>
          <a:p>
            <a:r>
              <a:rPr lang="en-GB" dirty="0">
                <a:solidFill>
                  <a:schemeClr val="tx2"/>
                </a:solidFill>
              </a:rPr>
              <a:t>The global campaign will have 5-6 country priorities for international mobilisation. </a:t>
            </a:r>
            <a:r>
              <a:rPr lang="en-GB" b="1" dirty="0">
                <a:solidFill>
                  <a:schemeClr val="tx2"/>
                </a:solidFill>
              </a:rPr>
              <a:t> </a:t>
            </a:r>
            <a:endParaRPr lang="en-GB" sz="4000" dirty="0">
              <a:solidFill>
                <a:schemeClr val="tx2"/>
              </a:solidFill>
            </a:endParaRPr>
          </a:p>
          <a:p>
            <a:pPr lvl="0"/>
            <a:r>
              <a:rPr lang="en-GB" b="1" dirty="0">
                <a:solidFill>
                  <a:schemeClr val="tx2"/>
                </a:solidFill>
              </a:rPr>
              <a:t>El Salvador </a:t>
            </a:r>
            <a:r>
              <a:rPr lang="en-GB" dirty="0">
                <a:solidFill>
                  <a:schemeClr val="tx2"/>
                </a:solidFill>
              </a:rPr>
              <a:t>- focusing on the criminalisation of abortion as a form of violence against women and girls;  </a:t>
            </a:r>
            <a:endParaRPr lang="en-GB" sz="4000" dirty="0">
              <a:solidFill>
                <a:schemeClr val="tx2"/>
              </a:solidFill>
            </a:endParaRPr>
          </a:p>
          <a:p>
            <a:pPr lvl="0"/>
            <a:r>
              <a:rPr lang="en-GB" b="1" dirty="0">
                <a:solidFill>
                  <a:schemeClr val="tx2"/>
                </a:solidFill>
              </a:rPr>
              <a:t>Ireland - </a:t>
            </a:r>
            <a:r>
              <a:rPr lang="en-GB" dirty="0">
                <a:solidFill>
                  <a:schemeClr val="tx2"/>
                </a:solidFill>
              </a:rPr>
              <a:t>focusing on criminalization of abortion in Ireland and the negative impact on women coerced to carry on with pregnancies, with the aim of constitutional reform;</a:t>
            </a:r>
            <a:endParaRPr lang="en-GB" sz="4000" dirty="0">
              <a:solidFill>
                <a:schemeClr val="tx2"/>
              </a:solidFill>
            </a:endParaRPr>
          </a:p>
          <a:p>
            <a:pPr lvl="0"/>
            <a:r>
              <a:rPr lang="en-GB" b="1" dirty="0">
                <a:solidFill>
                  <a:schemeClr val="tx2"/>
                </a:solidFill>
              </a:rPr>
              <a:t>Algeria, Morocco and Tunisia - </a:t>
            </a:r>
            <a:r>
              <a:rPr lang="en-GB" dirty="0">
                <a:solidFill>
                  <a:schemeClr val="tx2"/>
                </a:solidFill>
              </a:rPr>
              <a:t>focusing on reforming discriminatory</a:t>
            </a:r>
            <a:r>
              <a:rPr lang="en-GB" b="1" dirty="0">
                <a:solidFill>
                  <a:schemeClr val="tx2"/>
                </a:solidFill>
              </a:rPr>
              <a:t> </a:t>
            </a:r>
            <a:r>
              <a:rPr lang="en-GB" dirty="0">
                <a:solidFill>
                  <a:schemeClr val="tx2"/>
                </a:solidFill>
              </a:rPr>
              <a:t>rape laws which treat rape as a crime against ‘morality’ rather than against the person and strengthening the investigation and prosecution of rape and provision of services</a:t>
            </a:r>
            <a:r>
              <a:rPr lang="en-GB" b="1" dirty="0">
                <a:solidFill>
                  <a:schemeClr val="tx2"/>
                </a:solidFill>
              </a:rPr>
              <a:t> </a:t>
            </a:r>
            <a:r>
              <a:rPr lang="en-GB" dirty="0">
                <a:solidFill>
                  <a:schemeClr val="tx2"/>
                </a:solidFill>
              </a:rPr>
              <a:t>to survivors of sexual violence (including counselling and abortion); </a:t>
            </a:r>
            <a:endParaRPr lang="en-GB" sz="4000" dirty="0">
              <a:solidFill>
                <a:schemeClr val="tx2"/>
              </a:solidFill>
            </a:endParaRPr>
          </a:p>
          <a:p>
            <a:pPr lvl="0"/>
            <a:r>
              <a:rPr lang="en-GB" b="1" dirty="0">
                <a:solidFill>
                  <a:schemeClr val="tx2"/>
                </a:solidFill>
              </a:rPr>
              <a:t>Burkina Faso - </a:t>
            </a:r>
            <a:r>
              <a:rPr lang="en-GB" dirty="0">
                <a:solidFill>
                  <a:schemeClr val="tx2"/>
                </a:solidFill>
              </a:rPr>
              <a:t>focusing on gender discrimination, which substitutes women’s free choice for men’s decisions by requiring a consent of family and husband to access contraception;  </a:t>
            </a:r>
            <a:endParaRPr lang="en-GB" sz="4000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sz="19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2" descr="http://thaipoliticalprisoners.files.wordpress.com/2011/02/a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6632"/>
            <a:ext cx="8326239" cy="2448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7816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1760" y="332656"/>
            <a:ext cx="4752528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GB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328592"/>
          </a:xfrm>
        </p:spPr>
        <p:txBody>
          <a:bodyPr>
            <a:normAutofit fontScale="92500"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457200" lvl="1" indent="0">
              <a:buNone/>
            </a:pPr>
            <a:r>
              <a:rPr lang="en-GB" sz="2400" dirty="0" smtClean="0"/>
              <a:t>		</a:t>
            </a:r>
            <a:r>
              <a:rPr lang="en-GB" sz="1900" dirty="0" smtClean="0"/>
              <a:t>	</a:t>
            </a:r>
            <a:r>
              <a:rPr lang="en-GB" sz="1900" b="1" dirty="0" smtClean="0">
                <a:solidFill>
                  <a:schemeClr val="tx2"/>
                </a:solidFill>
              </a:rPr>
              <a:t>My Body My Rights </a:t>
            </a:r>
          </a:p>
          <a:p>
            <a:pPr marL="457200" lvl="1" indent="0">
              <a:buNone/>
            </a:pPr>
            <a:endParaRPr lang="en-GB" sz="1900" b="1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chemeClr val="tx2"/>
                </a:solidFill>
              </a:rPr>
              <a:t>In Northern Ireland we are, for the first time, campaigning </a:t>
            </a:r>
            <a:r>
              <a:rPr lang="en-GB" sz="1900" dirty="0" smtClean="0">
                <a:solidFill>
                  <a:schemeClr val="tx2"/>
                </a:solidFill>
              </a:rPr>
              <a:t>on reproductive </a:t>
            </a:r>
            <a:r>
              <a:rPr lang="en-GB" sz="1900" dirty="0">
                <a:solidFill>
                  <a:schemeClr val="tx2"/>
                </a:solidFill>
              </a:rPr>
              <a:t>rights.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</a:rPr>
              <a:t>Abortion is currently </a:t>
            </a:r>
            <a:r>
              <a:rPr lang="en-GB" sz="2000" dirty="0">
                <a:solidFill>
                  <a:schemeClr val="tx2"/>
                </a:solidFill>
              </a:rPr>
              <a:t>governed by </a:t>
            </a:r>
            <a:r>
              <a:rPr lang="en-GB" sz="2000" b="1" dirty="0">
                <a:solidFill>
                  <a:schemeClr val="tx2"/>
                </a:solidFill>
              </a:rPr>
              <a:t>s.58 - s.59 of the Offences Against the Person Act 1861</a:t>
            </a:r>
            <a:r>
              <a:rPr lang="en-GB" sz="2000" dirty="0">
                <a:solidFill>
                  <a:schemeClr val="tx2"/>
                </a:solidFill>
              </a:rPr>
              <a:t> and </a:t>
            </a:r>
            <a:r>
              <a:rPr lang="en-GB" sz="2000" b="1" dirty="0">
                <a:solidFill>
                  <a:schemeClr val="tx2"/>
                </a:solidFill>
              </a:rPr>
              <a:t>s.25-s.26 of The Criminal Justice Act (Northern Ireland) 1945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</a:rPr>
              <a:t>Amnesty’s </a:t>
            </a:r>
            <a:r>
              <a:rPr lang="en-GB" sz="2000" dirty="0">
                <a:solidFill>
                  <a:schemeClr val="tx2"/>
                </a:solidFill>
              </a:rPr>
              <a:t>work in Northern Ireland will concentrate on these areas:</a:t>
            </a:r>
          </a:p>
          <a:p>
            <a:pPr marL="914400" lvl="2" indent="0">
              <a:buNone/>
            </a:pPr>
            <a:r>
              <a:rPr lang="en-GB" sz="2000" dirty="0">
                <a:solidFill>
                  <a:schemeClr val="tx2"/>
                </a:solidFill>
              </a:rPr>
              <a:t> 	1. Legislative </a:t>
            </a:r>
            <a:r>
              <a:rPr lang="en-GB" sz="2000" dirty="0" smtClean="0">
                <a:solidFill>
                  <a:schemeClr val="tx2"/>
                </a:solidFill>
              </a:rPr>
              <a:t>reform – </a:t>
            </a:r>
            <a:r>
              <a:rPr lang="en-GB" sz="2000" dirty="0" err="1" smtClean="0">
                <a:solidFill>
                  <a:schemeClr val="tx2"/>
                </a:solidFill>
              </a:rPr>
              <a:t>Dept</a:t>
            </a:r>
            <a:r>
              <a:rPr lang="en-GB" sz="2000" dirty="0" smtClean="0">
                <a:solidFill>
                  <a:schemeClr val="tx2"/>
                </a:solidFill>
              </a:rPr>
              <a:t> of Justice, Jim Wells’ amendment</a:t>
            </a:r>
            <a:endParaRPr lang="en-GB" sz="2000" dirty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r>
              <a:rPr lang="en-GB" sz="2000" dirty="0">
                <a:solidFill>
                  <a:schemeClr val="tx2"/>
                </a:solidFill>
              </a:rPr>
              <a:t>	2. </a:t>
            </a:r>
            <a:r>
              <a:rPr lang="en-GB" sz="2000" dirty="0" smtClean="0">
                <a:solidFill>
                  <a:schemeClr val="tx2"/>
                </a:solidFill>
              </a:rPr>
              <a:t>Policy - </a:t>
            </a:r>
            <a:r>
              <a:rPr lang="en-GB" sz="2000" dirty="0">
                <a:solidFill>
                  <a:schemeClr val="tx2"/>
                </a:solidFill>
              </a:rPr>
              <a:t>DHSSPS Termination of </a:t>
            </a:r>
            <a:r>
              <a:rPr lang="en-GB" sz="2000" dirty="0" smtClean="0">
                <a:solidFill>
                  <a:schemeClr val="tx2"/>
                </a:solidFill>
              </a:rPr>
              <a:t>Pregnancy </a:t>
            </a:r>
            <a:r>
              <a:rPr lang="en-GB" sz="2000" dirty="0">
                <a:solidFill>
                  <a:schemeClr val="tx2"/>
                </a:solidFill>
              </a:rPr>
              <a:t>guidance.</a:t>
            </a:r>
          </a:p>
          <a:p>
            <a:pPr marL="914400" lvl="2" indent="0">
              <a:buNone/>
            </a:pPr>
            <a:r>
              <a:rPr lang="en-GB" sz="2000" dirty="0">
                <a:solidFill>
                  <a:schemeClr val="tx2"/>
                </a:solidFill>
              </a:rPr>
              <a:t>	3. Human Rights </a:t>
            </a:r>
            <a:r>
              <a:rPr lang="en-GB" sz="2000" dirty="0" smtClean="0">
                <a:solidFill>
                  <a:schemeClr val="tx2"/>
                </a:solidFill>
              </a:rPr>
              <a:t>Defenders – medical practitioners</a:t>
            </a:r>
            <a:endParaRPr lang="en-GB" sz="2000" dirty="0">
              <a:solidFill>
                <a:schemeClr val="tx2"/>
              </a:solidFill>
            </a:endParaRPr>
          </a:p>
          <a:p>
            <a:pPr marL="914400" lvl="2" indent="0">
              <a:buNone/>
            </a:pPr>
            <a:r>
              <a:rPr lang="en-GB" sz="2000" dirty="0">
                <a:solidFill>
                  <a:schemeClr val="tx2"/>
                </a:solidFill>
              </a:rPr>
              <a:t>                 4. Voices of rights holders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sz="19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2" descr="http://thaipoliticalprisoners.files.wordpress.com/2011/02/a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6632"/>
            <a:ext cx="8326239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869160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endParaRPr lang="en-GB" sz="19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GB" sz="19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GB" sz="1900" b="1" dirty="0" smtClean="0">
                <a:solidFill>
                  <a:schemeClr val="accent1">
                    <a:lumMod val="75000"/>
                  </a:schemeClr>
                </a:solidFill>
              </a:rPr>
              <a:t>		       Key dates</a:t>
            </a:r>
          </a:p>
          <a:p>
            <a:pPr marL="457200" lvl="1" indent="0">
              <a:buNone/>
            </a:pPr>
            <a:endParaRPr lang="en-GB" sz="19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GB" sz="1900" u="sng" dirty="0" smtClean="0">
                <a:solidFill>
                  <a:schemeClr val="accent1">
                    <a:lumMod val="75000"/>
                  </a:schemeClr>
                </a:solidFill>
              </a:rPr>
              <a:t>October</a:t>
            </a:r>
            <a:r>
              <a:rPr lang="en-GB" sz="1900" dirty="0" smtClean="0">
                <a:solidFill>
                  <a:schemeClr val="accent1">
                    <a:lumMod val="75000"/>
                  </a:schemeClr>
                </a:solidFill>
              </a:rPr>
              <a:t>: Launch – 21</a:t>
            </a:r>
            <a:r>
              <a:rPr lang="en-GB" sz="1900" baseline="30000" dirty="0" smtClean="0">
                <a:solidFill>
                  <a:schemeClr val="accent1">
                    <a:lumMod val="75000"/>
                  </a:schemeClr>
                </a:solidFill>
              </a:rPr>
              <a:t>st</a:t>
            </a:r>
            <a:r>
              <a:rPr lang="en-GB" sz="1900" dirty="0" smtClean="0">
                <a:solidFill>
                  <a:schemeClr val="accent1">
                    <a:lumMod val="75000"/>
                  </a:schemeClr>
                </a:solidFill>
              </a:rPr>
              <a:t> October, poll results, speakers.  All members invited to </a:t>
            </a:r>
            <a:r>
              <a:rPr lang="en-GB" sz="1900" dirty="0" smtClean="0">
                <a:solidFill>
                  <a:schemeClr val="accent1">
                    <a:lumMod val="75000"/>
                  </a:schemeClr>
                </a:solidFill>
              </a:rPr>
              <a:t>attend</a:t>
            </a:r>
          </a:p>
          <a:p>
            <a:pPr marL="457200" lvl="1" indent="0">
              <a:buNone/>
            </a:pPr>
            <a:endParaRPr lang="en-GB" sz="1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GB" sz="1900" u="sng" dirty="0" smtClean="0">
                <a:solidFill>
                  <a:schemeClr val="accent1">
                    <a:lumMod val="75000"/>
                  </a:schemeClr>
                </a:solidFill>
              </a:rPr>
              <a:t>December</a:t>
            </a:r>
            <a:r>
              <a:rPr lang="en-GB" sz="1900" dirty="0" smtClean="0">
                <a:solidFill>
                  <a:schemeClr val="accent1">
                    <a:lumMod val="75000"/>
                  </a:schemeClr>
                </a:solidFill>
              </a:rPr>
              <a:t>: IS </a:t>
            </a:r>
            <a:r>
              <a:rPr lang="en-GB" sz="1900" dirty="0" smtClean="0">
                <a:solidFill>
                  <a:schemeClr val="accent1">
                    <a:lumMod val="75000"/>
                  </a:schemeClr>
                </a:solidFill>
              </a:rPr>
              <a:t>briefing </a:t>
            </a:r>
            <a:r>
              <a:rPr lang="en-GB" sz="1900" dirty="0">
                <a:solidFill>
                  <a:schemeClr val="accent1">
                    <a:lumMod val="75000"/>
                  </a:schemeClr>
                </a:solidFill>
              </a:rPr>
              <a:t>on </a:t>
            </a:r>
            <a:r>
              <a:rPr lang="en-GB" sz="1900" dirty="0" smtClean="0">
                <a:solidFill>
                  <a:schemeClr val="accent1">
                    <a:lumMod val="75000"/>
                  </a:schemeClr>
                </a:solidFill>
              </a:rPr>
              <a:t>abortion rights of women (including immigrant women without confirmed immigration status) in Northern </a:t>
            </a:r>
            <a:r>
              <a:rPr lang="en-GB" sz="1900" dirty="0" smtClean="0">
                <a:solidFill>
                  <a:schemeClr val="accent1">
                    <a:lumMod val="75000"/>
                  </a:schemeClr>
                </a:solidFill>
              </a:rPr>
              <a:t>Ireland </a:t>
            </a:r>
            <a:endParaRPr lang="en-GB" sz="1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GB" sz="19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GB" sz="1900" u="sng" dirty="0" smtClean="0">
                <a:solidFill>
                  <a:schemeClr val="accent1">
                    <a:lumMod val="75000"/>
                  </a:schemeClr>
                </a:solidFill>
              </a:rPr>
              <a:t>Early 2015</a:t>
            </a:r>
            <a:r>
              <a:rPr lang="en-GB" sz="19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GB" sz="1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900" dirty="0" smtClean="0">
                <a:solidFill>
                  <a:schemeClr val="accent1">
                    <a:lumMod val="75000"/>
                  </a:schemeClr>
                </a:solidFill>
              </a:rPr>
              <a:t>Event – UU partnership. </a:t>
            </a:r>
            <a:r>
              <a:rPr lang="en-GB" sz="1900" dirty="0" smtClean="0">
                <a:solidFill>
                  <a:schemeClr val="accent1">
                    <a:lumMod val="75000"/>
                  </a:schemeClr>
                </a:solidFill>
              </a:rPr>
              <a:t>Legislative </a:t>
            </a:r>
            <a:r>
              <a:rPr lang="en-GB" sz="1900" dirty="0">
                <a:solidFill>
                  <a:schemeClr val="accent1">
                    <a:lumMod val="75000"/>
                  </a:schemeClr>
                </a:solidFill>
              </a:rPr>
              <a:t>amendments brought forward by </a:t>
            </a:r>
            <a:r>
              <a:rPr lang="en-GB" sz="1900" dirty="0" err="1" smtClean="0">
                <a:solidFill>
                  <a:schemeClr val="accent1">
                    <a:lumMod val="75000"/>
                  </a:schemeClr>
                </a:solidFill>
              </a:rPr>
              <a:t>DoJ</a:t>
            </a:r>
            <a:endParaRPr lang="en-GB" sz="1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GB" sz="1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00050" lvl="1" indent="0">
              <a:buNone/>
            </a:pPr>
            <a:r>
              <a:rPr lang="en-GB" sz="1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900" u="sng" dirty="0" smtClean="0">
                <a:solidFill>
                  <a:schemeClr val="accent1">
                    <a:lumMod val="75000"/>
                  </a:schemeClr>
                </a:solidFill>
              </a:rPr>
              <a:t>Mar/Apr/May 2015</a:t>
            </a:r>
            <a:r>
              <a:rPr lang="en-GB" sz="19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GB" sz="1900" dirty="0">
                <a:solidFill>
                  <a:schemeClr val="accent1">
                    <a:lumMod val="75000"/>
                  </a:schemeClr>
                </a:solidFill>
              </a:rPr>
              <a:t>Ireland report launch </a:t>
            </a:r>
            <a:r>
              <a:rPr lang="en-GB" sz="1900" dirty="0" smtClean="0">
                <a:solidFill>
                  <a:schemeClr val="accent1">
                    <a:lumMod val="75000"/>
                  </a:schemeClr>
                </a:solidFill>
              </a:rPr>
              <a:t>– Membership </a:t>
            </a:r>
            <a:r>
              <a:rPr lang="en-GB" sz="1900" dirty="0">
                <a:solidFill>
                  <a:schemeClr val="accent1">
                    <a:lumMod val="75000"/>
                  </a:schemeClr>
                </a:solidFill>
              </a:rPr>
              <a:t>action – global action and </a:t>
            </a:r>
            <a:r>
              <a:rPr lang="en-GB" sz="1900" dirty="0" smtClean="0">
                <a:solidFill>
                  <a:schemeClr val="accent1">
                    <a:lumMod val="75000"/>
                  </a:schemeClr>
                </a:solidFill>
              </a:rPr>
              <a:t>campaign</a:t>
            </a:r>
            <a:endParaRPr lang="en-GB" sz="1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GB" sz="19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GB" sz="1900" dirty="0" smtClean="0">
                <a:solidFill>
                  <a:schemeClr val="accent1">
                    <a:lumMod val="75000"/>
                  </a:schemeClr>
                </a:solidFill>
              </a:rPr>
              <a:t>							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endParaRPr lang="en-GB" sz="1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" descr="http://thaipoliticalprisoners.files.wordpress.com/2011/02/a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326239" cy="2204864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900" u="sng" dirty="0" smtClean="0">
                <a:solidFill>
                  <a:schemeClr val="accent1">
                    <a:lumMod val="75000"/>
                  </a:schemeClr>
                </a:solidFill>
              </a:rPr>
              <a:t>June/July 2015</a:t>
            </a:r>
            <a:r>
              <a:rPr lang="en-GB" sz="19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GB" sz="1900" dirty="0">
                <a:solidFill>
                  <a:schemeClr val="accent1">
                    <a:lumMod val="75000"/>
                  </a:schemeClr>
                </a:solidFill>
              </a:rPr>
              <a:t>UK reporting to the ICESCR, UK Progress report to </a:t>
            </a:r>
            <a:r>
              <a:rPr lang="en-GB" sz="1900" dirty="0" smtClean="0">
                <a:solidFill>
                  <a:schemeClr val="accent1">
                    <a:lumMod val="75000"/>
                  </a:schemeClr>
                </a:solidFill>
              </a:rPr>
              <a:t>CEDAW. </a:t>
            </a:r>
            <a:r>
              <a:rPr lang="en-GB" sz="1900" dirty="0">
                <a:solidFill>
                  <a:schemeClr val="accent1">
                    <a:lumMod val="75000"/>
                  </a:schemeClr>
                </a:solidFill>
              </a:rPr>
              <a:t>These can be used as media and/or campaigning hooks</a:t>
            </a:r>
            <a:r>
              <a:rPr lang="en-GB" sz="19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9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900" u="sng" dirty="0" smtClean="0">
                <a:solidFill>
                  <a:schemeClr val="accent1">
                    <a:lumMod val="75000"/>
                  </a:schemeClr>
                </a:solidFill>
              </a:rPr>
              <a:t>September 2015</a:t>
            </a:r>
            <a:r>
              <a:rPr lang="en-GB" sz="19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Potential HRD conference in Dublin. AIUK to consider a parallel/subsequent conference in London for activists who want to campaign on Ireland/NI. </a:t>
            </a:r>
            <a:endParaRPr lang="en-GB" sz="19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9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19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2" descr="http://thaipoliticalprisoners.files.wordpress.com/2011/02/a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0"/>
            <a:ext cx="8326239" cy="22048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424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999</TotalTime>
  <Words>87</Words>
  <Application>Microsoft Office PowerPoint</Application>
  <PresentationFormat>On-screen Show (4:3)</PresentationFormat>
  <Paragraphs>54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Amnesty International UK section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McCormick</dc:creator>
  <cp:lastModifiedBy>Grainne Teggart</cp:lastModifiedBy>
  <cp:revision>104</cp:revision>
  <dcterms:created xsi:type="dcterms:W3CDTF">2012-01-06T15:13:19Z</dcterms:created>
  <dcterms:modified xsi:type="dcterms:W3CDTF">2014-10-13T15:33:10Z</dcterms:modified>
</cp:coreProperties>
</file>