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1" r:id="rId3"/>
    <p:sldId id="285" r:id="rId4"/>
    <p:sldId id="289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660"/>
  </p:normalViewPr>
  <p:slideViewPr>
    <p:cSldViewPr>
      <p:cViewPr>
        <p:scale>
          <a:sx n="77" d="100"/>
          <a:sy n="77" d="100"/>
        </p:scale>
        <p:origin x="-1068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7E066-6A4D-49EC-A51B-506046C5F385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8E695-D231-4A22-8D0A-0E0606AFDD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5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Bullet - http://youtu.be/gwl2aFNsW30</a:t>
            </a:r>
          </a:p>
          <a:p>
            <a:r>
              <a:rPr lang="en-GB" dirty="0" smtClean="0"/>
              <a:t>Troy - http://vimeo.com/13857400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8E695-D231-4A22-8D0A-0E0606AFDDA9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8E695-D231-4A22-8D0A-0E0606AFDDA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315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8E695-D231-4A22-8D0A-0E0606AFDDA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315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6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1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21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07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9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68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3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0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9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7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A385-9268-498E-BABF-34B736B1E130}" type="datetimeFigureOut">
              <a:rPr lang="en-GB" smtClean="0"/>
              <a:pPr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2023C-F7FE-44DA-8A22-F3098402F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74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rainne.teggart@amnesty.org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haipoliticalprisoners.files.wordpress.com/2011/02/a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8110215" cy="24482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2996952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Presentation by Gráinne Teggart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Campaign lead, My Body My Rights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Amnesty International N.I.</a:t>
            </a: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Grainne.teggart@amnesty.org.uk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Twitter: @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Gteggart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&amp; @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AmnestyNI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6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4752528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725144"/>
          </a:xfrm>
        </p:spPr>
        <p:txBody>
          <a:bodyPr>
            <a:normAutofit fontScale="5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1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		</a:t>
            </a:r>
            <a:r>
              <a:rPr lang="en-GB" sz="1900" dirty="0" smtClean="0">
                <a:solidFill>
                  <a:schemeClr val="tx2"/>
                </a:solidFill>
              </a:rPr>
              <a:t>	</a:t>
            </a:r>
            <a:r>
              <a:rPr lang="en-GB" sz="1900" dirty="0" smtClean="0">
                <a:solidFill>
                  <a:schemeClr val="tx2"/>
                </a:solidFill>
              </a:rPr>
              <a:t> </a:t>
            </a:r>
            <a:r>
              <a:rPr lang="en-GB" b="1" dirty="0">
                <a:solidFill>
                  <a:schemeClr val="tx2"/>
                </a:solidFill>
              </a:rPr>
              <a:t>PRIORITY COUNTRY PROJECTS</a:t>
            </a:r>
            <a:endParaRPr lang="en-GB" sz="6000" b="1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The global campaign will have 5-6 country priorities for international mobilisation. </a:t>
            </a:r>
            <a:r>
              <a:rPr lang="en-GB" b="1" dirty="0">
                <a:solidFill>
                  <a:schemeClr val="tx2"/>
                </a:solidFill>
              </a:rPr>
              <a:t> </a:t>
            </a:r>
            <a:endParaRPr lang="en-GB" sz="4000" dirty="0">
              <a:solidFill>
                <a:schemeClr val="tx2"/>
              </a:solidFill>
            </a:endParaRPr>
          </a:p>
          <a:p>
            <a:pPr lvl="0"/>
            <a:r>
              <a:rPr lang="en-GB" b="1" dirty="0">
                <a:solidFill>
                  <a:schemeClr val="tx2"/>
                </a:solidFill>
              </a:rPr>
              <a:t>El Salvador </a:t>
            </a:r>
            <a:r>
              <a:rPr lang="en-GB" dirty="0">
                <a:solidFill>
                  <a:schemeClr val="tx2"/>
                </a:solidFill>
              </a:rPr>
              <a:t>- focusing on the criminalisation of abortion as a form of violence against women and girls;  </a:t>
            </a:r>
            <a:endParaRPr lang="en-GB" sz="4000" dirty="0">
              <a:solidFill>
                <a:schemeClr val="tx2"/>
              </a:solidFill>
            </a:endParaRPr>
          </a:p>
          <a:p>
            <a:pPr lvl="0"/>
            <a:r>
              <a:rPr lang="en-GB" b="1" dirty="0">
                <a:solidFill>
                  <a:schemeClr val="tx2"/>
                </a:solidFill>
              </a:rPr>
              <a:t>Ireland - </a:t>
            </a:r>
            <a:r>
              <a:rPr lang="en-GB" dirty="0">
                <a:solidFill>
                  <a:schemeClr val="tx2"/>
                </a:solidFill>
              </a:rPr>
              <a:t>focusing on criminalization of abortion in Ireland and the negative impact on women coerced to carry on with pregnancies, with the aim of constitutional reform;</a:t>
            </a:r>
            <a:endParaRPr lang="en-GB" sz="4000" dirty="0">
              <a:solidFill>
                <a:schemeClr val="tx2"/>
              </a:solidFill>
            </a:endParaRPr>
          </a:p>
          <a:p>
            <a:pPr lvl="0"/>
            <a:r>
              <a:rPr lang="en-GB" b="1" dirty="0">
                <a:solidFill>
                  <a:schemeClr val="tx2"/>
                </a:solidFill>
              </a:rPr>
              <a:t>Algeria, Morocco and Tunisia - </a:t>
            </a:r>
            <a:r>
              <a:rPr lang="en-GB" dirty="0">
                <a:solidFill>
                  <a:schemeClr val="tx2"/>
                </a:solidFill>
              </a:rPr>
              <a:t>focusing on reforming discriminatory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rape laws which treat rape as a crime against ‘morality’ rather than against the person and strengthening the investigation and prosecution of rape and provision of services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to survivors of sexual violence (including counselling and abortion); </a:t>
            </a:r>
            <a:endParaRPr lang="en-GB" sz="4000" dirty="0">
              <a:solidFill>
                <a:schemeClr val="tx2"/>
              </a:solidFill>
            </a:endParaRPr>
          </a:p>
          <a:p>
            <a:pPr lvl="0"/>
            <a:r>
              <a:rPr lang="en-GB" b="1" dirty="0">
                <a:solidFill>
                  <a:schemeClr val="tx2"/>
                </a:solidFill>
              </a:rPr>
              <a:t>Burkina Faso - </a:t>
            </a:r>
            <a:r>
              <a:rPr lang="en-GB" dirty="0">
                <a:solidFill>
                  <a:schemeClr val="tx2"/>
                </a:solidFill>
              </a:rPr>
              <a:t>focusing on gender discrimination, which substitutes women’s free choice for men’s decisions by requiring a consent of family and husband to access contraception;  </a:t>
            </a:r>
            <a:endParaRPr lang="en-GB" sz="40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http://thaipoliticalprisoners.files.wordpress.com/2011/02/a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8326239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81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4752528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GB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328592"/>
          </a:xfrm>
        </p:spPr>
        <p:txBody>
          <a:bodyPr>
            <a:normAutofit fontScale="925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1" indent="0">
              <a:buNone/>
            </a:pPr>
            <a:r>
              <a:rPr lang="en-GB" sz="2400" dirty="0" smtClean="0"/>
              <a:t>		</a:t>
            </a:r>
            <a:r>
              <a:rPr lang="en-GB" sz="1900" dirty="0" smtClean="0"/>
              <a:t>	</a:t>
            </a:r>
            <a:r>
              <a:rPr lang="en-GB" sz="1900" b="1" dirty="0" smtClean="0">
                <a:solidFill>
                  <a:schemeClr val="tx2"/>
                </a:solidFill>
              </a:rPr>
              <a:t>My Body My Rights </a:t>
            </a:r>
          </a:p>
          <a:p>
            <a:pPr marL="457200" lvl="1" indent="0">
              <a:buNone/>
            </a:pPr>
            <a:endParaRPr lang="en-GB" sz="1900" b="1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chemeClr val="tx2"/>
                </a:solidFill>
              </a:rPr>
              <a:t>In Northern Ireland we are, for the first time, campaigning </a:t>
            </a:r>
            <a:r>
              <a:rPr lang="en-GB" sz="1900" dirty="0" smtClean="0">
                <a:solidFill>
                  <a:schemeClr val="tx2"/>
                </a:solidFill>
              </a:rPr>
              <a:t>on reproductive </a:t>
            </a:r>
            <a:r>
              <a:rPr lang="en-GB" sz="1900" dirty="0">
                <a:solidFill>
                  <a:schemeClr val="tx2"/>
                </a:solidFill>
              </a:rPr>
              <a:t>rights.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Abortion is currently </a:t>
            </a:r>
            <a:r>
              <a:rPr lang="en-GB" sz="2000" dirty="0">
                <a:solidFill>
                  <a:schemeClr val="tx2"/>
                </a:solidFill>
              </a:rPr>
              <a:t>governed by </a:t>
            </a:r>
            <a:r>
              <a:rPr lang="en-GB" sz="2000" b="1" dirty="0">
                <a:solidFill>
                  <a:schemeClr val="tx2"/>
                </a:solidFill>
              </a:rPr>
              <a:t>s.58 - s.59 of the Offences Against the Person Act 1861</a:t>
            </a:r>
            <a:r>
              <a:rPr lang="en-GB" sz="2000" dirty="0">
                <a:solidFill>
                  <a:schemeClr val="tx2"/>
                </a:solidFill>
              </a:rPr>
              <a:t> and </a:t>
            </a:r>
            <a:r>
              <a:rPr lang="en-GB" sz="2000" b="1" dirty="0">
                <a:solidFill>
                  <a:schemeClr val="tx2"/>
                </a:solidFill>
              </a:rPr>
              <a:t>s.25-s.26 of The Criminal Justice Act (Northern Ireland) 1945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Amnesty’s </a:t>
            </a:r>
            <a:r>
              <a:rPr lang="en-GB" sz="2000" dirty="0">
                <a:solidFill>
                  <a:schemeClr val="tx2"/>
                </a:solidFill>
              </a:rPr>
              <a:t>work in Northern Ireland will concentrate on these areas:</a:t>
            </a:r>
          </a:p>
          <a:p>
            <a:pPr marL="914400" lvl="2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 	1. Legislative </a:t>
            </a:r>
            <a:r>
              <a:rPr lang="en-GB" sz="2000" dirty="0" smtClean="0">
                <a:solidFill>
                  <a:schemeClr val="tx2"/>
                </a:solidFill>
              </a:rPr>
              <a:t>reform – </a:t>
            </a:r>
            <a:r>
              <a:rPr lang="en-GB" sz="2000" dirty="0" err="1" smtClean="0">
                <a:solidFill>
                  <a:schemeClr val="tx2"/>
                </a:solidFill>
              </a:rPr>
              <a:t>Dept</a:t>
            </a:r>
            <a:r>
              <a:rPr lang="en-GB" sz="2000" dirty="0" smtClean="0">
                <a:solidFill>
                  <a:schemeClr val="tx2"/>
                </a:solidFill>
              </a:rPr>
              <a:t> of Justice, Jim Wells’ amendment</a:t>
            </a:r>
            <a:endParaRPr lang="en-GB" sz="2000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2. </a:t>
            </a:r>
            <a:r>
              <a:rPr lang="en-GB" sz="2000" dirty="0" smtClean="0">
                <a:solidFill>
                  <a:schemeClr val="tx2"/>
                </a:solidFill>
              </a:rPr>
              <a:t>Policy - </a:t>
            </a:r>
            <a:r>
              <a:rPr lang="en-GB" sz="2000" dirty="0">
                <a:solidFill>
                  <a:schemeClr val="tx2"/>
                </a:solidFill>
              </a:rPr>
              <a:t>DHSSPS Termination of </a:t>
            </a:r>
            <a:r>
              <a:rPr lang="en-GB" sz="2000" dirty="0" smtClean="0">
                <a:solidFill>
                  <a:schemeClr val="tx2"/>
                </a:solidFill>
              </a:rPr>
              <a:t>Pregnancy </a:t>
            </a:r>
            <a:r>
              <a:rPr lang="en-GB" sz="2000" dirty="0">
                <a:solidFill>
                  <a:schemeClr val="tx2"/>
                </a:solidFill>
              </a:rPr>
              <a:t>guidance.</a:t>
            </a:r>
          </a:p>
          <a:p>
            <a:pPr marL="914400" lvl="2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	3. Human Rights </a:t>
            </a:r>
            <a:r>
              <a:rPr lang="en-GB" sz="2000" dirty="0" smtClean="0">
                <a:solidFill>
                  <a:schemeClr val="tx2"/>
                </a:solidFill>
              </a:rPr>
              <a:t>Defenders – medical practitioners</a:t>
            </a:r>
            <a:endParaRPr lang="en-GB" sz="2000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r>
              <a:rPr lang="en-GB" sz="2000" dirty="0">
                <a:solidFill>
                  <a:schemeClr val="tx2"/>
                </a:solidFill>
              </a:rPr>
              <a:t>                 4. Voices of rights holders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http://thaipoliticalprisoners.files.wordpress.com/2011/02/a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8326239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86916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GB" sz="1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19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sz="1900" b="1" dirty="0" smtClean="0">
                <a:solidFill>
                  <a:schemeClr val="accent1">
                    <a:lumMod val="75000"/>
                  </a:schemeClr>
                </a:solidFill>
              </a:rPr>
              <a:t>		       Key dates</a:t>
            </a:r>
          </a:p>
          <a:p>
            <a:pPr marL="457200" lvl="1" indent="0">
              <a:buNone/>
            </a:pPr>
            <a:endParaRPr lang="en-GB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October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Launch – 21</a:t>
            </a:r>
            <a:r>
              <a:rPr lang="en-GB" sz="19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 October, poll results, speakers.  All members invited to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attend</a:t>
            </a:r>
          </a:p>
          <a:p>
            <a:pPr marL="457200" lvl="1" indent="0">
              <a:buNone/>
            </a:pP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December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IS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briefing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on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abortion rights of women (including immigrant women without confirmed immigration status) in Northern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Ireland </a:t>
            </a: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Early 2015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Event – UU partnership.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Legislative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amendments brought forward by </a:t>
            </a:r>
            <a:r>
              <a:rPr lang="en-GB" sz="1900" dirty="0" err="1" smtClean="0">
                <a:solidFill>
                  <a:schemeClr val="accent1">
                    <a:lumMod val="75000"/>
                  </a:schemeClr>
                </a:solidFill>
              </a:rPr>
              <a:t>DoJ</a:t>
            </a: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00050" lvl="1" indent="0">
              <a:buNone/>
            </a:pP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Mar/Apr/May 2015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Ireland report launch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– Membership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action – global action and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campaign</a:t>
            </a: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							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http://thaipoliticalprisoners.files.wordpress.com/2011/02/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326239" cy="220486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June/July 2015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UK reporting to the ICESCR, UK Progress report to 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CEDAW.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</a:rPr>
              <a:t>These can be used as media and/or campaigning hooks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900" u="sng" dirty="0" smtClean="0">
                <a:solidFill>
                  <a:schemeClr val="accent1">
                    <a:lumMod val="75000"/>
                  </a:schemeClr>
                </a:solidFill>
              </a:rPr>
              <a:t>September 2015</a:t>
            </a:r>
            <a:r>
              <a:rPr lang="en-GB" sz="19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Potential HRD conference in Dublin. AIUK to consider a parallel/subsequent conference in London for activists who want to campaign on Ireland/NI. </a:t>
            </a:r>
            <a:endParaRPr lang="en-GB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http://thaipoliticalprisoners.files.wordpress.com/2011/02/a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326239" cy="22048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424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999</TotalTime>
  <Words>87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Amnesty International UK section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McCormick</dc:creator>
  <cp:lastModifiedBy>Grainne Teggart</cp:lastModifiedBy>
  <cp:revision>104</cp:revision>
  <dcterms:created xsi:type="dcterms:W3CDTF">2012-01-06T15:13:19Z</dcterms:created>
  <dcterms:modified xsi:type="dcterms:W3CDTF">2014-10-13T15:33:10Z</dcterms:modified>
</cp:coreProperties>
</file>