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1"/>
  </p:handoutMasterIdLst>
  <p:sldIdLst>
    <p:sldId id="257" r:id="rId2"/>
    <p:sldId id="269" r:id="rId3"/>
    <p:sldId id="270" r:id="rId4"/>
    <p:sldId id="261" r:id="rId5"/>
    <p:sldId id="256" r:id="rId6"/>
    <p:sldId id="264" r:id="rId7"/>
    <p:sldId id="258" r:id="rId8"/>
    <p:sldId id="271" r:id="rId9"/>
    <p:sldId id="274" r:id="rId10"/>
    <p:sldId id="263" r:id="rId11"/>
    <p:sldId id="259" r:id="rId12"/>
    <p:sldId id="260" r:id="rId13"/>
    <p:sldId id="265" r:id="rId14"/>
    <p:sldId id="267" r:id="rId15"/>
    <p:sldId id="268" r:id="rId16"/>
    <p:sldId id="262" r:id="rId17"/>
    <p:sldId id="266"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35B87B-CE3D-4D1B-823E-12DCFB8EFDED}" type="datetimeFigureOut">
              <a:rPr lang="en-GB" smtClean="0"/>
              <a:t>09/10/2014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7670EC-C6A1-4910-B46C-940C539F3740}"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F0DDC33-FD7A-41AA-BCDA-3B6187154CC8}" type="datetimeFigureOut">
              <a:rPr lang="en-GB" smtClean="0"/>
              <a:pPr/>
              <a:t>09/10/2014</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B8663B0-5149-44EE-946C-384412F6C7A2}"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0DDC33-FD7A-41AA-BCDA-3B6187154CC8}" type="datetimeFigureOut">
              <a:rPr lang="en-GB" smtClean="0"/>
              <a:pPr/>
              <a:t>09/10/2014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663B0-5149-44EE-946C-384412F6C7A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B8663B0-5149-44EE-946C-384412F6C7A2}"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0DDC33-FD7A-41AA-BCDA-3B6187154CC8}" type="datetimeFigureOut">
              <a:rPr lang="en-GB" smtClean="0"/>
              <a:pPr/>
              <a:t>09/10/2014</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0DDC33-FD7A-41AA-BCDA-3B6187154CC8}" type="datetimeFigureOut">
              <a:rPr lang="en-GB" smtClean="0"/>
              <a:pPr/>
              <a:t>09/10/2014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9B8663B0-5149-44EE-946C-384412F6C7A2}"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DF0DDC33-FD7A-41AA-BCDA-3B6187154CC8}" type="datetimeFigureOut">
              <a:rPr lang="en-GB" smtClean="0"/>
              <a:pPr/>
              <a:t>09/10/2014</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B8663B0-5149-44EE-946C-384412F6C7A2}"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F0DDC33-FD7A-41AA-BCDA-3B6187154CC8}" type="datetimeFigureOut">
              <a:rPr lang="en-GB" smtClean="0"/>
              <a:pPr/>
              <a:t>09/10/2014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8663B0-5149-44EE-946C-384412F6C7A2}"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0DDC33-FD7A-41AA-BCDA-3B6187154CC8}" type="datetimeFigureOut">
              <a:rPr lang="en-GB" smtClean="0"/>
              <a:pPr/>
              <a:t>09/10/2014</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B8663B0-5149-44EE-946C-384412F6C7A2}"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0DDC33-FD7A-41AA-BCDA-3B6187154CC8}" type="datetimeFigureOut">
              <a:rPr lang="en-GB" smtClean="0"/>
              <a:pPr/>
              <a:t>09/10/2014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9B8663B0-5149-44EE-946C-384412F6C7A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F0DDC33-FD7A-41AA-BCDA-3B6187154CC8}" type="datetimeFigureOut">
              <a:rPr lang="en-GB" smtClean="0"/>
              <a:pPr/>
              <a:t>09/10/2014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B8663B0-5149-44EE-946C-384412F6C7A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B8663B0-5149-44EE-946C-384412F6C7A2}"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F0DDC33-FD7A-41AA-BCDA-3B6187154CC8}" type="datetimeFigureOut">
              <a:rPr lang="en-GB" smtClean="0"/>
              <a:pPr/>
              <a:t>09/10/2014</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B8663B0-5149-44EE-946C-384412F6C7A2}"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F0DDC33-FD7A-41AA-BCDA-3B6187154CC8}" type="datetimeFigureOut">
              <a:rPr lang="en-GB" smtClean="0"/>
              <a:pPr/>
              <a:t>09/10/2014</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F0DDC33-FD7A-41AA-BCDA-3B6187154CC8}" type="datetimeFigureOut">
              <a:rPr lang="en-GB" smtClean="0"/>
              <a:pPr/>
              <a:t>09/10/2014</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B8663B0-5149-44EE-946C-384412F6C7A2}"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Julian </a:t>
            </a:r>
            <a:r>
              <a:rPr lang="en-GB" dirty="0" err="1" smtClean="0"/>
              <a:t>sheather</a:t>
            </a:r>
            <a:endParaRPr lang="en-GB" dirty="0" smtClean="0"/>
          </a:p>
          <a:p>
            <a:r>
              <a:rPr lang="en-GB" dirty="0" smtClean="0"/>
              <a:t>British Medical association</a:t>
            </a:r>
            <a:endParaRPr lang="en-GB" dirty="0"/>
          </a:p>
        </p:txBody>
      </p:sp>
      <p:sp>
        <p:nvSpPr>
          <p:cNvPr id="3" name="Title 2"/>
          <p:cNvSpPr>
            <a:spLocks noGrp="1"/>
          </p:cNvSpPr>
          <p:nvPr>
            <p:ph type="ctrTitle"/>
          </p:nvPr>
        </p:nvSpPr>
        <p:spPr/>
        <p:txBody>
          <a:bodyPr/>
          <a:lstStyle/>
          <a:p>
            <a:r>
              <a:rPr lang="en-GB" dirty="0" smtClean="0"/>
              <a:t>Torture, medicine and the state</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does torture take place?</a:t>
            </a:r>
            <a:endParaRPr lang="en-GB" dirty="0"/>
          </a:p>
        </p:txBody>
      </p:sp>
      <p:sp>
        <p:nvSpPr>
          <p:cNvPr id="3" name="Content Placeholder 2"/>
          <p:cNvSpPr>
            <a:spLocks noGrp="1"/>
          </p:cNvSpPr>
          <p:nvPr>
            <p:ph sz="quarter" idx="1"/>
          </p:nvPr>
        </p:nvSpPr>
        <p:spPr/>
        <p:txBody>
          <a:bodyPr/>
          <a:lstStyle/>
          <a:p>
            <a:r>
              <a:rPr lang="en-GB" dirty="0" smtClean="0"/>
              <a:t>A culture of impunity</a:t>
            </a:r>
          </a:p>
          <a:p>
            <a:r>
              <a:rPr lang="en-GB" dirty="0" smtClean="0"/>
              <a:t>In search of information</a:t>
            </a:r>
          </a:p>
          <a:p>
            <a:r>
              <a:rPr lang="en-GB" dirty="0" smtClean="0"/>
              <a:t>To intimidate and to terrorise</a:t>
            </a:r>
          </a:p>
          <a:p>
            <a:r>
              <a:rPr lang="en-GB" dirty="0" smtClean="0"/>
              <a:t>As a form of punishment</a:t>
            </a:r>
          </a:p>
          <a:p>
            <a:r>
              <a:rPr lang="en-GB" dirty="0" smtClean="0"/>
              <a:t>State-sponsored violence against particular groups, often vulnerable and marginalised</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Medicine and torture</a:t>
            </a:r>
            <a:endParaRPr lang="en-GB" dirty="0"/>
          </a:p>
        </p:txBody>
      </p:sp>
      <p:sp>
        <p:nvSpPr>
          <p:cNvPr id="3" name="Content Placeholder 2"/>
          <p:cNvSpPr>
            <a:spLocks noGrp="1"/>
          </p:cNvSpPr>
          <p:nvPr>
            <p:ph sz="quarter" idx="1"/>
          </p:nvPr>
        </p:nvSpPr>
        <p:spPr/>
        <p:txBody>
          <a:bodyPr/>
          <a:lstStyle/>
          <a:p>
            <a:pPr>
              <a:buNone/>
            </a:pPr>
            <a:r>
              <a:rPr lang="en-GB" dirty="0" smtClean="0"/>
              <a:t>	“The physician shall not countenance, condone or participate in the practice of torture or other forms of cruel, inhuman or degrading procedures, whatever the offense of which the victim of such procedures is suspected, accused or guilty, and whatever the victim's beliefs or motives, and in all situations, including armed conflict and civil strife.”</a:t>
            </a:r>
          </a:p>
          <a:p>
            <a:pPr>
              <a:buNone/>
            </a:pPr>
            <a:r>
              <a:rPr lang="en-GB" dirty="0" smtClean="0"/>
              <a:t>		World Medical Association Declaration of Tokyo</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involvement in torture</a:t>
            </a:r>
            <a:endParaRPr lang="en-GB" dirty="0"/>
          </a:p>
        </p:txBody>
      </p:sp>
      <p:sp>
        <p:nvSpPr>
          <p:cNvPr id="3" name="Content Placeholder 2"/>
          <p:cNvSpPr>
            <a:spLocks noGrp="1"/>
          </p:cNvSpPr>
          <p:nvPr>
            <p:ph sz="quarter" idx="1"/>
          </p:nvPr>
        </p:nvSpPr>
        <p:spPr/>
        <p:txBody>
          <a:bodyPr/>
          <a:lstStyle/>
          <a:p>
            <a:r>
              <a:rPr lang="en-GB" dirty="0" smtClean="0"/>
              <a:t>Doctors as witnesses of torture</a:t>
            </a:r>
          </a:p>
          <a:p>
            <a:r>
              <a:rPr lang="en-GB" dirty="0" smtClean="0"/>
              <a:t>Therapeutic </a:t>
            </a:r>
            <a:r>
              <a:rPr lang="en-GB" dirty="0" smtClean="0"/>
              <a:t>involvement with victims</a:t>
            </a:r>
          </a:p>
          <a:p>
            <a:r>
              <a:rPr lang="en-GB" dirty="0" smtClean="0"/>
              <a:t>Forensic involvement with identifying and recording </a:t>
            </a:r>
            <a:r>
              <a:rPr lang="en-GB" dirty="0" err="1" smtClean="0"/>
              <a:t>sequelae</a:t>
            </a:r>
            <a:endParaRPr lang="en-GB" dirty="0" smtClean="0"/>
          </a:p>
          <a:p>
            <a:r>
              <a:rPr lang="en-GB" dirty="0" smtClean="0"/>
              <a:t>Complicity, intentional or otherwise</a:t>
            </a:r>
          </a:p>
          <a:p>
            <a:r>
              <a:rPr lang="en-GB" dirty="0" smtClean="0"/>
              <a:t>Participation in the design of torture methods and the identification of medical vulnerabilities</a:t>
            </a:r>
          </a:p>
          <a:p>
            <a:r>
              <a:rPr lang="en-GB" dirty="0" smtClean="0"/>
              <a:t>Active participation in torture</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Forced medical involvement in judicial amputations and executions</a:t>
            </a:r>
            <a:endParaRPr lang="en-GB" dirty="0"/>
          </a:p>
        </p:txBody>
      </p:sp>
      <p:sp>
        <p:nvSpPr>
          <p:cNvPr id="6" name="Text Placeholder 5"/>
          <p:cNvSpPr>
            <a:spLocks noGrp="1"/>
          </p:cNvSpPr>
          <p:nvPr>
            <p:ph type="body" sz="half" idx="2"/>
          </p:nvPr>
        </p:nvSpPr>
        <p:spPr/>
        <p:txBody>
          <a:bodyPr/>
          <a:lstStyle/>
          <a:p>
            <a:r>
              <a:rPr lang="en-GB" dirty="0" smtClean="0"/>
              <a:t>“In Iraq… several hundred doctors who tried to carry out a protest strike in 1994 against judicial amputations were threatened with imprisonment. In September 1994, some doctors were arrested; the Director of the Al-Basra hospital and another doctor at the Saddam Hospital were executed for refusing to carry out what they deemed to be unacceptable practices.”</a:t>
            </a:r>
          </a:p>
          <a:p>
            <a:r>
              <a:rPr lang="en-GB" i="1" dirty="0" smtClean="0"/>
              <a:t>The Medical Profession and Human Rights</a:t>
            </a:r>
            <a:endParaRPr lang="en-GB" i="1" dirty="0"/>
          </a:p>
        </p:txBody>
      </p:sp>
      <p:pic>
        <p:nvPicPr>
          <p:cNvPr id="34826" name="Picture 10" descr="http://img1.wikia.nocookie.net/__cb20130706094150/uncyclopedia/images/f/f2/Saddam-Hussein-Alps.jpg"/>
          <p:cNvPicPr>
            <a:picLocks noGrp="1" noChangeAspect="1" noChangeArrowheads="1"/>
          </p:cNvPicPr>
          <p:nvPr>
            <p:ph type="pic" idx="1"/>
          </p:nvPr>
        </p:nvPicPr>
        <p:blipFill>
          <a:blip r:embed="rId2" cstate="print"/>
          <a:srcRect l="8750" r="8750"/>
          <a:stretch>
            <a:fillRect/>
          </a:stretch>
        </p:blipFill>
        <p:spPr bwMode="auto">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misuse of medical skills</a:t>
            </a:r>
            <a:endParaRPr lang="en-GB" dirty="0"/>
          </a:p>
        </p:txBody>
      </p:sp>
      <p:sp>
        <p:nvSpPr>
          <p:cNvPr id="4" name="Text Placeholder 3"/>
          <p:cNvSpPr>
            <a:spLocks noGrp="1"/>
          </p:cNvSpPr>
          <p:nvPr>
            <p:ph type="body" sz="half" idx="2"/>
          </p:nvPr>
        </p:nvSpPr>
        <p:spPr/>
        <p:txBody>
          <a:bodyPr/>
          <a:lstStyle/>
          <a:p>
            <a:r>
              <a:rPr lang="en-GB" dirty="0" smtClean="0"/>
              <a:t>“In 1972 </a:t>
            </a:r>
            <a:r>
              <a:rPr lang="en-GB" dirty="0" err="1" smtClean="0"/>
              <a:t>Jao</a:t>
            </a:r>
            <a:r>
              <a:rPr lang="en-GB" dirty="0" smtClean="0"/>
              <a:t> </a:t>
            </a:r>
            <a:r>
              <a:rPr lang="en-GB" dirty="0" err="1" smtClean="0"/>
              <a:t>Alves</a:t>
            </a:r>
            <a:r>
              <a:rPr lang="en-GB" dirty="0" smtClean="0"/>
              <a:t> </a:t>
            </a:r>
            <a:r>
              <a:rPr lang="en-GB" dirty="0" err="1" smtClean="0"/>
              <a:t>Gondim</a:t>
            </a:r>
            <a:r>
              <a:rPr lang="en-GB" dirty="0" smtClean="0"/>
              <a:t> </a:t>
            </a:r>
            <a:r>
              <a:rPr lang="en-GB" dirty="0" err="1" smtClean="0"/>
              <a:t>Neto</a:t>
            </a:r>
            <a:r>
              <a:rPr lang="en-GB" dirty="0" smtClean="0"/>
              <a:t>, a twenty –five year old student, said that … ‘while he was at the barracks of the 23</a:t>
            </a:r>
            <a:r>
              <a:rPr lang="en-GB" baseline="30000" dirty="0" smtClean="0"/>
              <a:t>rd</a:t>
            </a:r>
            <a:r>
              <a:rPr lang="en-GB" dirty="0" smtClean="0"/>
              <a:t> Riflemen’s Battalion he was visited by the medical officer …who…not only refused to medicate him, but also advised the torturers what part of his body could be hit without leaving a trace.”</a:t>
            </a:r>
          </a:p>
          <a:p>
            <a:r>
              <a:rPr lang="en-GB" i="1" dirty="0" smtClean="0"/>
              <a:t>The Medical Profession and Human Rights</a:t>
            </a:r>
          </a:p>
          <a:p>
            <a:endParaRPr lang="en-GB" dirty="0"/>
          </a:p>
        </p:txBody>
      </p:sp>
      <p:pic>
        <p:nvPicPr>
          <p:cNvPr id="37892" name="Picture 4" descr="https://encrypted-tbn2.gstatic.com/images?q=tbn:ANd9GcQRseo-6DjSYwFedYLyWx9HFhZ38Cr8kVNNFsjltckBh29Lc6ZMag"/>
          <p:cNvPicPr>
            <a:picLocks noGrp="1" noChangeAspect="1" noChangeArrowheads="1"/>
          </p:cNvPicPr>
          <p:nvPr>
            <p:ph type="pic" idx="1"/>
          </p:nvPr>
        </p:nvPicPr>
        <p:blipFill>
          <a:blip r:embed="rId2" cstate="print"/>
          <a:srcRect t="1453" b="1453"/>
          <a:stretch>
            <a:fillRect/>
          </a:stretch>
        </p:blipFill>
        <p:spPr bwMode="auto">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 Wendy Orr – District Surgeon Eastern Cape South Africa 1985</a:t>
            </a:r>
            <a:endParaRPr lang="en-GB" dirty="0"/>
          </a:p>
        </p:txBody>
      </p:sp>
      <p:sp>
        <p:nvSpPr>
          <p:cNvPr id="4" name="Text Placeholder 3"/>
          <p:cNvSpPr>
            <a:spLocks noGrp="1"/>
          </p:cNvSpPr>
          <p:nvPr>
            <p:ph type="body" sz="half" idx="2"/>
          </p:nvPr>
        </p:nvSpPr>
        <p:spPr/>
        <p:txBody>
          <a:bodyPr/>
          <a:lstStyle/>
          <a:p>
            <a:r>
              <a:rPr lang="en-GB" dirty="0" smtClean="0"/>
              <a:t>“I was confronted on an almost daily basis  with some sort of violation of the rights of my patients or some challenge to my own perspective on moral and ethical practice. I can articulate that now, but at the time I just felt uncomfortable, that things were not OK. I also felt unsure of my own discomfort – no one else I worked with seemed to have a problem, we had never talked about these issues at medical school, there seemed to be no place I could go to discuss my concerns.”</a:t>
            </a:r>
            <a:endParaRPr lang="en-GB" dirty="0"/>
          </a:p>
        </p:txBody>
      </p:sp>
      <p:pic>
        <p:nvPicPr>
          <p:cNvPr id="39938" name="Picture 2" descr="http://www.interlog.com/%7Esaww/AWARDS%202006%20pics/WendyOrr.gif"/>
          <p:cNvPicPr>
            <a:picLocks noGrp="1" noChangeAspect="1" noChangeArrowheads="1"/>
          </p:cNvPicPr>
          <p:nvPr>
            <p:ph type="pic" idx="1"/>
          </p:nvPr>
        </p:nvPicPr>
        <p:blipFill>
          <a:blip r:embed="rId2" cstate="print"/>
          <a:srcRect t="26155" b="26155"/>
          <a:stretch>
            <a:fillRect/>
          </a:stretch>
        </p:blipFill>
        <p:spPr bwMode="auto">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lies behind the problem?</a:t>
            </a:r>
            <a:endParaRPr lang="en-GB" dirty="0"/>
          </a:p>
        </p:txBody>
      </p:sp>
      <p:sp>
        <p:nvSpPr>
          <p:cNvPr id="3" name="Content Placeholder 2"/>
          <p:cNvSpPr>
            <a:spLocks noGrp="1"/>
          </p:cNvSpPr>
          <p:nvPr>
            <p:ph sz="quarter" idx="1"/>
          </p:nvPr>
        </p:nvSpPr>
        <p:spPr/>
        <p:txBody>
          <a:bodyPr/>
          <a:lstStyle/>
          <a:p>
            <a:r>
              <a:rPr lang="en-GB" dirty="0" smtClean="0"/>
              <a:t>Doctors working in institutional settings can be subject to dual or conflicting loyalties</a:t>
            </a:r>
          </a:p>
          <a:p>
            <a:r>
              <a:rPr lang="en-GB" dirty="0" smtClean="0"/>
              <a:t>Alongside their ordinary therapeutic obligations to their patients, forensic and prison physicians owe obligations either to the criminal justice system or to the regime</a:t>
            </a:r>
          </a:p>
          <a:p>
            <a:r>
              <a:rPr lang="en-GB" dirty="0" smtClean="0"/>
              <a:t>The single biggest problem is the ability of state institutions to compromise or corrupt the proper purposes of medicine</a:t>
            </a:r>
          </a:p>
          <a:p>
            <a:endParaRPr lang="en-GB" dirty="0" smtClean="0"/>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good or ill?</a:t>
            </a:r>
            <a:endParaRPr lang="en-GB" dirty="0"/>
          </a:p>
        </p:txBody>
      </p:sp>
      <p:sp>
        <p:nvSpPr>
          <p:cNvPr id="3" name="Content Placeholder 2"/>
          <p:cNvSpPr>
            <a:spLocks noGrp="1"/>
          </p:cNvSpPr>
          <p:nvPr>
            <p:ph sz="quarter" idx="1"/>
          </p:nvPr>
        </p:nvSpPr>
        <p:spPr/>
        <p:txBody>
          <a:bodyPr/>
          <a:lstStyle/>
          <a:p>
            <a:r>
              <a:rPr lang="en-GB" dirty="0" smtClean="0"/>
              <a:t>There is a universal non-negotiable prohibition on all forms of torture or inhuman or degrading treatment, but:</a:t>
            </a:r>
          </a:p>
          <a:p>
            <a:pPr lvl="1"/>
            <a:r>
              <a:rPr lang="en-GB" dirty="0" smtClean="0"/>
              <a:t>Does solitary confinement amount to abuse and what role should doctors have in monitoring or assessing the fitness of patients</a:t>
            </a:r>
            <a:r>
              <a:rPr lang="en-GB" dirty="0" smtClean="0"/>
              <a:t>?</a:t>
            </a:r>
          </a:p>
          <a:p>
            <a:pPr lvl="1"/>
            <a:r>
              <a:rPr lang="en-GB" dirty="0" smtClean="0"/>
              <a:t>Where someone has been abused or tortured and is unconscious, what role should doctors have in bringing them round if they may be tortured again?</a:t>
            </a:r>
            <a:endParaRPr lang="en-GB" dirty="0" smtClean="0"/>
          </a:p>
          <a:p>
            <a:pPr lvl="1"/>
            <a:endParaRPr lang="en-GB" dirty="0" smtClean="0"/>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Force feeding</a:t>
            </a:r>
            <a:endParaRPr lang="en-GB" dirty="0"/>
          </a:p>
        </p:txBody>
      </p:sp>
      <p:sp>
        <p:nvSpPr>
          <p:cNvPr id="3" name="Content Placeholder 2"/>
          <p:cNvSpPr>
            <a:spLocks noGrp="1"/>
          </p:cNvSpPr>
          <p:nvPr>
            <p:ph sz="quarter" idx="1"/>
          </p:nvPr>
        </p:nvSpPr>
        <p:spPr/>
        <p:txBody>
          <a:bodyPr/>
          <a:lstStyle/>
          <a:p>
            <a:r>
              <a:rPr lang="en-GB" dirty="0" smtClean="0"/>
              <a:t>What therapeutic role can there be in force feeding?</a:t>
            </a:r>
          </a:p>
          <a:p>
            <a:r>
              <a:rPr lang="en-GB" dirty="0" smtClean="0"/>
              <a:t>BMA is clear that a voluntary, informed refusal of treatment must be respected.</a:t>
            </a:r>
          </a:p>
          <a:p>
            <a:r>
              <a:rPr lang="en-GB" dirty="0" smtClean="0"/>
              <a:t>What impact does the environment have?</a:t>
            </a:r>
          </a:p>
          <a:p>
            <a:r>
              <a:rPr lang="en-GB" dirty="0" smtClean="0"/>
              <a:t>How free and informed are decisions in these contexts?</a:t>
            </a:r>
          </a:p>
          <a:p>
            <a:r>
              <a:rPr lang="en-GB" dirty="0" smtClean="0"/>
              <a:t>What should the role of the doctor be?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next?</a:t>
            </a:r>
            <a:endParaRPr lang="en-GB" dirty="0"/>
          </a:p>
        </p:txBody>
      </p:sp>
      <p:sp>
        <p:nvSpPr>
          <p:cNvPr id="3" name="Content Placeholder 2"/>
          <p:cNvSpPr>
            <a:spLocks noGrp="1"/>
          </p:cNvSpPr>
          <p:nvPr>
            <p:ph sz="quarter" idx="1"/>
          </p:nvPr>
        </p:nvSpPr>
        <p:spPr/>
        <p:txBody>
          <a:bodyPr/>
          <a:lstStyle/>
          <a:p>
            <a:r>
              <a:rPr lang="en-GB" dirty="0" smtClean="0"/>
              <a:t>Understanding, protecting and maintaining clinical independence</a:t>
            </a:r>
          </a:p>
          <a:p>
            <a:r>
              <a:rPr lang="en-GB" dirty="0" smtClean="0"/>
              <a:t>Gaining clarity about the distinction between therapeutic and non-therapeutic interventions</a:t>
            </a:r>
          </a:p>
          <a:p>
            <a:r>
              <a:rPr lang="en-GB" dirty="0" smtClean="0"/>
              <a:t>Training physicians in the identification and recording of torture </a:t>
            </a:r>
            <a:r>
              <a:rPr lang="en-GB" dirty="0" err="1" smtClean="0"/>
              <a:t>sequelae</a:t>
            </a:r>
            <a:endParaRPr lang="en-GB" dirty="0" smtClean="0"/>
          </a:p>
          <a:p>
            <a:r>
              <a:rPr lang="en-GB" dirty="0" smtClean="0"/>
              <a:t>Encouraging and supporting doctors to speak out</a:t>
            </a:r>
          </a:p>
          <a:p>
            <a:r>
              <a:rPr lang="en-GB" dirty="0" smtClean="0"/>
              <a:t>Providing safe alternative reporting processes where they cannot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normAutofit/>
          </a:bodyPr>
          <a:lstStyle/>
          <a:p>
            <a:r>
              <a:rPr lang="en-GB" dirty="0" smtClean="0">
                <a:latin typeface="Tahoma" charset="0"/>
              </a:rPr>
              <a:t>BMA involvement in human rights</a:t>
            </a:r>
            <a:endParaRPr lang="en-GB" dirty="0">
              <a:latin typeface="Tahoma" charset="0"/>
            </a:endParaRPr>
          </a:p>
        </p:txBody>
      </p:sp>
      <p:sp>
        <p:nvSpPr>
          <p:cNvPr id="13315" name="Rectangle 3"/>
          <p:cNvSpPr>
            <a:spLocks noGrp="1" noChangeArrowheads="1"/>
          </p:cNvSpPr>
          <p:nvPr>
            <p:ph type="body" idx="1"/>
          </p:nvPr>
        </p:nvSpPr>
        <p:spPr/>
        <p:txBody>
          <a:bodyPr/>
          <a:lstStyle/>
          <a:p>
            <a:pPr>
              <a:buClr>
                <a:schemeClr val="accent2"/>
              </a:buClr>
            </a:pPr>
            <a:r>
              <a:rPr lang="en-GB" sz="2600" dirty="0">
                <a:latin typeface="Tahoma" charset="0"/>
              </a:rPr>
              <a:t>ARM 1984 – working party investigating doctors’ involvement in torture</a:t>
            </a:r>
          </a:p>
          <a:p>
            <a:pPr>
              <a:buClr>
                <a:schemeClr val="accent2"/>
              </a:buClr>
            </a:pPr>
            <a:r>
              <a:rPr lang="en-GB" sz="2600" dirty="0">
                <a:latin typeface="Tahoma" charset="0"/>
              </a:rPr>
              <a:t>1986 – </a:t>
            </a:r>
            <a:r>
              <a:rPr lang="en-GB" sz="2600" i="1" dirty="0">
                <a:latin typeface="Tahoma" charset="0"/>
              </a:rPr>
              <a:t>The Torture Report</a:t>
            </a:r>
          </a:p>
          <a:p>
            <a:pPr>
              <a:buClr>
                <a:schemeClr val="accent2"/>
              </a:buClr>
            </a:pPr>
            <a:r>
              <a:rPr lang="en-GB" sz="2600" dirty="0">
                <a:latin typeface="Tahoma" charset="0"/>
              </a:rPr>
              <a:t>ARM 1989 – new working party developed</a:t>
            </a:r>
          </a:p>
          <a:p>
            <a:pPr>
              <a:buClr>
                <a:schemeClr val="accent2"/>
              </a:buClr>
            </a:pPr>
            <a:r>
              <a:rPr lang="en-GB" sz="2600" dirty="0">
                <a:latin typeface="Tahoma" charset="0"/>
              </a:rPr>
              <a:t>1992 – </a:t>
            </a:r>
            <a:r>
              <a:rPr lang="en-GB" sz="2600" i="1" dirty="0">
                <a:latin typeface="Tahoma" charset="0"/>
              </a:rPr>
              <a:t>Medicine Betrayed</a:t>
            </a:r>
          </a:p>
          <a:p>
            <a:pPr>
              <a:buClr>
                <a:schemeClr val="accent2"/>
              </a:buClr>
            </a:pPr>
            <a:r>
              <a:rPr lang="en-GB" sz="2600" dirty="0">
                <a:latin typeface="Tahoma" charset="0"/>
              </a:rPr>
              <a:t>2001 – </a:t>
            </a:r>
            <a:r>
              <a:rPr lang="en-GB" sz="2600" i="1" dirty="0">
                <a:latin typeface="Tahoma" charset="0"/>
              </a:rPr>
              <a:t>The Medical Profession and Human Rights</a:t>
            </a:r>
          </a:p>
          <a:p>
            <a:pPr>
              <a:buClr>
                <a:schemeClr val="accent2"/>
              </a:buClr>
            </a:pPr>
            <a:r>
              <a:rPr lang="en-GB" sz="2600" dirty="0">
                <a:latin typeface="Tahoma" charset="0"/>
              </a:rPr>
              <a:t>2007 – </a:t>
            </a:r>
            <a:r>
              <a:rPr lang="en-GB" sz="2600" i="1" dirty="0">
                <a:latin typeface="Tahoma" charset="0"/>
              </a:rPr>
              <a:t>The Right to Health – a toolkit for </a:t>
            </a:r>
            <a:r>
              <a:rPr lang="en-GB" sz="2600" i="1" dirty="0" smtClean="0">
                <a:latin typeface="Tahoma" charset="0"/>
              </a:rPr>
              <a:t>doctors</a:t>
            </a:r>
          </a:p>
          <a:p>
            <a:pPr>
              <a:buClr>
                <a:schemeClr val="accent2"/>
              </a:buClr>
            </a:pPr>
            <a:r>
              <a:rPr lang="en-GB" sz="2600" dirty="0" smtClean="0">
                <a:latin typeface="Tahoma" charset="0"/>
              </a:rPr>
              <a:t>2014 – Joint working with Amnesty on physician involvement in torture</a:t>
            </a:r>
            <a:endParaRPr lang="en-GB" sz="2600" dirty="0">
              <a:latin typeface="Tahoma" charset="0"/>
            </a:endParaRPr>
          </a:p>
        </p:txBody>
      </p:sp>
      <p:pic>
        <p:nvPicPr>
          <p:cNvPr id="13316" name="Picture 4" descr="Bmalogo"/>
          <p:cNvPicPr>
            <a:picLocks noChangeAspect="1" noChangeArrowheads="1"/>
          </p:cNvPicPr>
          <p:nvPr/>
        </p:nvPicPr>
        <p:blipFill>
          <a:blip r:embed="rId2" cstate="print">
            <a:clrChange>
              <a:clrFrom>
                <a:srgbClr val="FFFFFF"/>
              </a:clrFrom>
              <a:clrTo>
                <a:srgbClr val="FFFFFF">
                  <a:alpha val="0"/>
                </a:srgbClr>
              </a:clrTo>
            </a:clrChange>
            <a:lum contrast="-100000"/>
          </a:blip>
          <a:srcRect/>
          <a:stretch>
            <a:fillRect/>
          </a:stretch>
        </p:blipFill>
        <p:spPr bwMode="auto">
          <a:xfrm>
            <a:off x="7543800" y="5943600"/>
            <a:ext cx="1295400" cy="6778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1027" descr="MED'BET"/>
          <p:cNvPicPr>
            <a:picLocks noChangeAspect="1" noChangeArrowheads="1"/>
          </p:cNvPicPr>
          <p:nvPr/>
        </p:nvPicPr>
        <p:blipFill>
          <a:blip r:embed="rId3" cstate="print"/>
          <a:srcRect/>
          <a:stretch>
            <a:fillRect/>
          </a:stretch>
        </p:blipFill>
        <p:spPr bwMode="auto">
          <a:xfrm>
            <a:off x="3124200" y="1752600"/>
            <a:ext cx="2287588" cy="3733800"/>
          </a:xfrm>
          <a:prstGeom prst="rect">
            <a:avLst/>
          </a:prstGeom>
          <a:noFill/>
        </p:spPr>
      </p:pic>
      <p:pic>
        <p:nvPicPr>
          <p:cNvPr id="32772" name="Picture 1028"/>
          <p:cNvPicPr>
            <a:picLocks noChangeAspect="1" noChangeArrowheads="1"/>
          </p:cNvPicPr>
          <p:nvPr/>
        </p:nvPicPr>
        <p:blipFill>
          <a:blip r:embed="rId4" cstate="print"/>
          <a:srcRect/>
          <a:stretch>
            <a:fillRect/>
          </a:stretch>
        </p:blipFill>
        <p:spPr bwMode="auto">
          <a:xfrm>
            <a:off x="5638800" y="2209800"/>
            <a:ext cx="2770188" cy="4114800"/>
          </a:xfrm>
          <a:prstGeom prst="rect">
            <a:avLst/>
          </a:prstGeom>
          <a:noFill/>
          <a:ln w="9525">
            <a:noFill/>
            <a:miter lim="800000"/>
            <a:headEnd/>
            <a:tailEnd/>
          </a:ln>
        </p:spPr>
      </p:pic>
      <p:graphicFrame>
        <p:nvGraphicFramePr>
          <p:cNvPr id="32773" name="Object 1029"/>
          <p:cNvGraphicFramePr>
            <a:graphicFrameLocks noChangeAspect="1"/>
          </p:cNvGraphicFramePr>
          <p:nvPr/>
        </p:nvGraphicFramePr>
        <p:xfrm>
          <a:off x="-4343400" y="381000"/>
          <a:ext cx="7467600" cy="3598863"/>
        </p:xfrm>
        <a:graphic>
          <a:graphicData uri="http://schemas.openxmlformats.org/presentationml/2006/ole">
            <p:oleObj spid="_x0000_s1026" name="WPWin 6.1" r:id="rId5" imgW="5722560" imgH="2758320" progId="WPWin6.1">
              <p:embed/>
            </p:oleObj>
          </a:graphicData>
        </a:graphic>
      </p:graphicFrame>
      <p:sp>
        <p:nvSpPr>
          <p:cNvPr id="32774" name="AutoShape 1030"/>
          <p:cNvSpPr>
            <a:spLocks noGrp="1" noChangeArrowheads="1"/>
          </p:cNvSpPr>
          <p:nvPr>
            <p:ph type="title" idx="4294967295"/>
          </p:nvPr>
        </p:nvSpPr>
        <p:spPr/>
        <p:txBody>
          <a:bodyPr>
            <a:normAutofit/>
          </a:bodyPr>
          <a:lstStyle/>
          <a:p>
            <a:r>
              <a:rPr lang="en-GB" sz="3200" dirty="0">
                <a:latin typeface="Tahoma" charset="0"/>
              </a:rPr>
              <a:t>The BMA’s </a:t>
            </a:r>
            <a:r>
              <a:rPr lang="en-GB" sz="3200" dirty="0" smtClean="0">
                <a:latin typeface="Tahoma" charset="0"/>
              </a:rPr>
              <a:t>commitment to human rights</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Universal Declaration of Human Rights</a:t>
            </a:r>
            <a:endParaRPr lang="en-GB" dirty="0"/>
          </a:p>
        </p:txBody>
      </p:sp>
      <p:sp>
        <p:nvSpPr>
          <p:cNvPr id="3" name="Content Placeholder 2"/>
          <p:cNvSpPr>
            <a:spLocks noGrp="1"/>
          </p:cNvSpPr>
          <p:nvPr>
            <p:ph sz="quarter" idx="1"/>
          </p:nvPr>
        </p:nvSpPr>
        <p:spPr/>
        <p:txBody>
          <a:bodyPr/>
          <a:lstStyle/>
          <a:p>
            <a:pPr>
              <a:buNone/>
            </a:pPr>
            <a:r>
              <a:rPr lang="en-GB" b="1" dirty="0" smtClean="0"/>
              <a:t>Article 5.</a:t>
            </a:r>
          </a:p>
          <a:p>
            <a:pPr>
              <a:buNone/>
            </a:pPr>
            <a:endParaRPr lang="en-GB" dirty="0" smtClean="0"/>
          </a:p>
          <a:p>
            <a:pPr>
              <a:buNone/>
            </a:pPr>
            <a:r>
              <a:rPr lang="en-GB" dirty="0" smtClean="0"/>
              <a:t>No one shall be subjected to torture or to cruel, inhuman or degrading treatment or punishment.</a:t>
            </a:r>
          </a:p>
          <a:p>
            <a:pPr>
              <a:buNone/>
            </a:pPr>
            <a:endParaRPr lang="en-GB" dirty="0" smtClean="0"/>
          </a:p>
          <a:p>
            <a:pPr>
              <a:buNone/>
            </a:pPr>
            <a:r>
              <a:rPr lang="en-GB" dirty="0" smtClean="0"/>
              <a:t>It is ‘non-</a:t>
            </a:r>
            <a:r>
              <a:rPr lang="en-GB" dirty="0" err="1" smtClean="0"/>
              <a:t>derogable</a:t>
            </a:r>
            <a:r>
              <a:rPr lang="en-GB" dirty="0" smtClean="0"/>
              <a:t>’. It applies to all people at all times in all places. It cannot be negotiated away, nor sidestepped through pressure of circumstance.</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“Torture has ceased to exist”</a:t>
            </a:r>
            <a:br>
              <a:rPr lang="en-GB" dirty="0" smtClean="0"/>
            </a:br>
            <a:r>
              <a:rPr lang="en-GB" dirty="0" smtClean="0"/>
              <a:t>	Victor Hugo 1874</a:t>
            </a:r>
            <a:endParaRPr lang="en-GB" dirty="0"/>
          </a:p>
        </p:txBody>
      </p:sp>
      <p:sp>
        <p:nvSpPr>
          <p:cNvPr id="3" name="Subtitle 2"/>
          <p:cNvSpPr>
            <a:spLocks noGrp="1"/>
          </p:cNvSpPr>
          <p:nvPr>
            <p:ph type="body" sz="half" idx="2"/>
          </p:nvPr>
        </p:nvSpPr>
        <p:spPr>
          <a:xfrm>
            <a:off x="395536" y="980728"/>
            <a:ext cx="2304256" cy="5257800"/>
          </a:xfrm>
        </p:spPr>
        <p:txBody>
          <a:bodyPr/>
          <a:lstStyle/>
          <a:p>
            <a:endParaRPr lang="en-GB" dirty="0"/>
          </a:p>
        </p:txBody>
      </p:sp>
      <p:pic>
        <p:nvPicPr>
          <p:cNvPr id="23554" name="Picture 2" descr="https://encrypted-tbn2.gstatic.com/images?q=tbn:ANd9GcQpcvD8maFPWfszdTYScIv2_KQaqO8tns2nYy9v1vh-w_5SZ3YU"/>
          <p:cNvPicPr>
            <a:picLocks noGrp="1" noChangeAspect="1" noChangeArrowheads="1"/>
          </p:cNvPicPr>
          <p:nvPr>
            <p:ph type="pic" idx="1"/>
          </p:nvPr>
        </p:nvPicPr>
        <p:blipFill>
          <a:blip r:embed="rId2" cstate="print"/>
          <a:srcRect t="13636" b="13636"/>
          <a:stretch>
            <a:fillRect/>
          </a:stretch>
        </p:blipFill>
        <p:spPr bwMode="auto">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Jean-Paul Sartre 1958</a:t>
            </a:r>
            <a:endParaRPr lang="en-GB" dirty="0"/>
          </a:p>
        </p:txBody>
      </p:sp>
      <p:sp>
        <p:nvSpPr>
          <p:cNvPr id="4" name="Text Placeholder 3"/>
          <p:cNvSpPr>
            <a:spLocks noGrp="1"/>
          </p:cNvSpPr>
          <p:nvPr>
            <p:ph type="body" sz="half" idx="2"/>
          </p:nvPr>
        </p:nvSpPr>
        <p:spPr/>
        <p:txBody>
          <a:bodyPr/>
          <a:lstStyle/>
          <a:p>
            <a:r>
              <a:rPr lang="en-GB" dirty="0" smtClean="0"/>
              <a:t>“If nothing can protect a nation against itself, neither its traditions nor its loyalties nor its laws…then its behaviour is no more than a matter of opportunity and occasion. Anybody, at any time, may equally find himself victim or executioner.”</a:t>
            </a:r>
            <a:endParaRPr lang="en-GB" dirty="0"/>
          </a:p>
        </p:txBody>
      </p:sp>
      <p:pic>
        <p:nvPicPr>
          <p:cNvPr id="26626" name="Picture 2" descr="https://encrypted-tbn3.gstatic.com/images?q=tbn:ANd9GcTQsIY6LIkvXtqcrTlhB3M0xIQRXrnycOyPpodPP02-OdZeNbPl"/>
          <p:cNvPicPr>
            <a:picLocks noGrp="1" noChangeAspect="1" noChangeArrowheads="1"/>
          </p:cNvPicPr>
          <p:nvPr>
            <p:ph type="pic" idx="1"/>
          </p:nvPr>
        </p:nvPicPr>
        <p:blipFill>
          <a:blip r:embed="rId2" cstate="print"/>
          <a:srcRect t="2319" b="2319"/>
          <a:stretch>
            <a:fillRect/>
          </a:stretch>
        </p:blipFill>
        <p:spPr bwMode="auto">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Torture in 2014</a:t>
            </a:r>
            <a:endParaRPr lang="en-GB" dirty="0"/>
          </a:p>
        </p:txBody>
      </p:sp>
      <p:sp>
        <p:nvSpPr>
          <p:cNvPr id="6" name="Content Placeholder 5"/>
          <p:cNvSpPr>
            <a:spLocks noGrp="1"/>
          </p:cNvSpPr>
          <p:nvPr>
            <p:ph sz="quarter" idx="1"/>
          </p:nvPr>
        </p:nvSpPr>
        <p:spPr/>
        <p:txBody>
          <a:bodyPr/>
          <a:lstStyle/>
          <a:p>
            <a:pPr>
              <a:buNone/>
            </a:pPr>
            <a:r>
              <a:rPr lang="en-GB" dirty="0" smtClean="0"/>
              <a:t>	</a:t>
            </a:r>
          </a:p>
          <a:p>
            <a:pPr>
              <a:buNone/>
            </a:pPr>
            <a:r>
              <a:rPr lang="en-GB" dirty="0" smtClean="0"/>
              <a:t>“Over the past five years, Amnesty International has  reported on torture and other ill treatment in 141 countries and from every world region. While in some of these countries Amnesty International has only documented isolated and exceptional cases, in </a:t>
            </a:r>
          </a:p>
          <a:p>
            <a:pPr>
              <a:buNone/>
            </a:pPr>
            <a:r>
              <a:rPr lang="en-GB" dirty="0" smtClean="0"/>
              <a:t>	others torture is systemic.”</a:t>
            </a:r>
          </a:p>
          <a:p>
            <a:pPr lvl="8"/>
            <a:r>
              <a:rPr lang="en-GB" dirty="0" smtClean="0"/>
              <a:t>SALIL </a:t>
            </a:r>
            <a:r>
              <a:rPr lang="en-GB" dirty="0" err="1" smtClean="0"/>
              <a:t>Shetty</a:t>
            </a:r>
            <a:r>
              <a:rPr lang="en-GB" dirty="0" smtClean="0"/>
              <a:t>, </a:t>
            </a:r>
            <a:r>
              <a:rPr lang="en-GB" dirty="0" err="1" smtClean="0"/>
              <a:t>secetary</a:t>
            </a:r>
            <a:r>
              <a:rPr lang="en-GB" dirty="0" smtClean="0"/>
              <a:t> general Amnesty international</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Guantanamo Bay</a:t>
            </a:r>
            <a:endParaRPr lang="en-GB" dirty="0"/>
          </a:p>
        </p:txBody>
      </p:sp>
      <p:sp>
        <p:nvSpPr>
          <p:cNvPr id="6" name="Text Placeholder 5"/>
          <p:cNvSpPr>
            <a:spLocks noGrp="1"/>
          </p:cNvSpPr>
          <p:nvPr>
            <p:ph type="body" sz="half" idx="2"/>
          </p:nvPr>
        </p:nvSpPr>
        <p:spPr/>
        <p:txBody>
          <a:bodyPr>
            <a:normAutofit fontScale="77500" lnSpcReduction="20000"/>
          </a:bodyPr>
          <a:lstStyle/>
          <a:p>
            <a:r>
              <a:rPr lang="en-GB" sz="2000" b="1" dirty="0" smtClean="0"/>
              <a:t>The Guardian</a:t>
            </a:r>
          </a:p>
          <a:p>
            <a:r>
              <a:rPr lang="en-GB" b="1" dirty="0" err="1" smtClean="0"/>
              <a:t>Gitmo</a:t>
            </a:r>
            <a:r>
              <a:rPr lang="en-GB" b="1" dirty="0" smtClean="0"/>
              <a:t> </a:t>
            </a:r>
            <a:r>
              <a:rPr lang="en-GB" b="1" dirty="0" smtClean="0"/>
              <a:t>hunger strikes are a cry for help. Why is the US fighting back with secret torture?</a:t>
            </a:r>
          </a:p>
          <a:p>
            <a:r>
              <a:rPr lang="en-GB" dirty="0" smtClean="0"/>
              <a:t>Force-feeding at Guantánamo shames America – not just in the bad old days of George W Bush, but today, in 2014. And you deserve to hear the truth, loud and clear…A bioethicist, a torture physician and a psychiatrist who is also a retired Brigadier General would testify that force-feeding as currently practiced at Guantánamo Bay is punitive – that it is a transparent effort by prison authorities to break detainees’ will and stop them from hunger-striking. What force-feeding emphatically is </a:t>
            </a:r>
            <a:r>
              <a:rPr lang="en-GB" i="1" dirty="0" smtClean="0"/>
              <a:t>not</a:t>
            </a:r>
            <a:r>
              <a:rPr lang="en-GB" dirty="0" smtClean="0"/>
              <a:t>, these experts will say, is proper medical care. It is a gross violation of medical ethics.</a:t>
            </a:r>
            <a:endParaRPr lang="en-GB" dirty="0" smtClean="0"/>
          </a:p>
          <a:p>
            <a:r>
              <a:rPr lang="en-GB" dirty="0" smtClean="0"/>
              <a:t>30 Sept 2014</a:t>
            </a:r>
            <a:endParaRPr lang="en-GB" dirty="0" smtClean="0"/>
          </a:p>
          <a:p>
            <a:endParaRPr lang="en-GB" dirty="0"/>
          </a:p>
        </p:txBody>
      </p:sp>
      <p:pic>
        <p:nvPicPr>
          <p:cNvPr id="2050" name="Picture 2" descr="Obama Turns Prisoner Abuse Photographs And Military Trials"/>
          <p:cNvPicPr>
            <a:picLocks noGrp="1" noChangeAspect="1" noChangeArrowheads="1"/>
          </p:cNvPicPr>
          <p:nvPr>
            <p:ph type="pic" idx="1"/>
          </p:nvPr>
        </p:nvPicPr>
        <p:blipFill>
          <a:blip r:embed="rId2" cstate="print"/>
          <a:srcRect l="6117" r="6117"/>
          <a:stretch>
            <a:fillRect/>
          </a:stretch>
        </p:blipFill>
        <p:spPr bwMode="auto">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Doctors in the UK</a:t>
            </a:r>
            <a:endParaRPr lang="en-GB" dirty="0"/>
          </a:p>
        </p:txBody>
      </p:sp>
      <p:sp>
        <p:nvSpPr>
          <p:cNvPr id="6" name="Content Placeholder 5"/>
          <p:cNvSpPr>
            <a:spLocks noGrp="1"/>
          </p:cNvSpPr>
          <p:nvPr>
            <p:ph sz="quarter" idx="1"/>
          </p:nvPr>
        </p:nvSpPr>
        <p:spPr/>
        <p:txBody>
          <a:bodyPr/>
          <a:lstStyle/>
          <a:p>
            <a:r>
              <a:rPr lang="en-GB" dirty="0" smtClean="0"/>
              <a:t>Global mobility means that doctors may see people with torture </a:t>
            </a:r>
            <a:r>
              <a:rPr lang="en-GB" dirty="0" err="1" smtClean="0"/>
              <a:t>sequelae</a:t>
            </a:r>
            <a:endParaRPr lang="en-GB" dirty="0" smtClean="0"/>
          </a:p>
          <a:p>
            <a:r>
              <a:rPr lang="en-GB" dirty="0" smtClean="0"/>
              <a:t>Doctors may be called upon to write reports for asylum seekers who claim to have been tortured</a:t>
            </a:r>
          </a:p>
          <a:p>
            <a:endParaRPr lang="en-GB"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552</TotalTime>
  <Words>935</Words>
  <Application>Microsoft Office PowerPoint</Application>
  <PresentationFormat>On-screen Show (4:3)</PresentationFormat>
  <Paragraphs>78</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Civic</vt:lpstr>
      <vt:lpstr>WordPerfect 6.1</vt:lpstr>
      <vt:lpstr>Torture, medicine and the state</vt:lpstr>
      <vt:lpstr>BMA involvement in human rights</vt:lpstr>
      <vt:lpstr>The BMA’s commitment to human rights</vt:lpstr>
      <vt:lpstr>The Universal Declaration of Human Rights</vt:lpstr>
      <vt:lpstr>“Torture has ceased to exist”  Victor Hugo 1874</vt:lpstr>
      <vt:lpstr>Jean-Paul Sartre 1958</vt:lpstr>
      <vt:lpstr>Torture in 2014</vt:lpstr>
      <vt:lpstr>Guantanamo Bay</vt:lpstr>
      <vt:lpstr>Doctors in the UK</vt:lpstr>
      <vt:lpstr>Why does torture take place?</vt:lpstr>
      <vt:lpstr>Medicine and torture</vt:lpstr>
      <vt:lpstr>Medical involvement in torture</vt:lpstr>
      <vt:lpstr>Forced medical involvement in judicial amputations and executions</vt:lpstr>
      <vt:lpstr>The misuse of medical skills</vt:lpstr>
      <vt:lpstr>Dr Wendy Orr – District Surgeon Eastern Cape South Africa 1985</vt:lpstr>
      <vt:lpstr>What lies behind the problem?</vt:lpstr>
      <vt:lpstr>For good or ill?</vt:lpstr>
      <vt:lpstr>Force feeding</vt:lpstr>
      <vt:lpstr>Where next?</vt:lpstr>
    </vt:vector>
  </TitlesOfParts>
  <Company>BMA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Torture, medicine and ethics</dc:title>
  <dc:creator>Julian Sheather</dc:creator>
  <cp:lastModifiedBy>Julian Sheather</cp:lastModifiedBy>
  <cp:revision>57</cp:revision>
  <dcterms:created xsi:type="dcterms:W3CDTF">2014-10-08T10:42:18Z</dcterms:created>
  <dcterms:modified xsi:type="dcterms:W3CDTF">2014-10-09T14:33:16Z</dcterms:modified>
</cp:coreProperties>
</file>