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7" r:id="rId4"/>
    <p:sldId id="258" r:id="rId5"/>
    <p:sldId id="278" r:id="rId6"/>
    <p:sldId id="259" r:id="rId7"/>
    <p:sldId id="263" r:id="rId8"/>
    <p:sldId id="260" r:id="rId9"/>
    <p:sldId id="264" r:id="rId10"/>
    <p:sldId id="261" r:id="rId11"/>
    <p:sldId id="265" r:id="rId12"/>
    <p:sldId id="271" r:id="rId13"/>
    <p:sldId id="270" r:id="rId14"/>
    <p:sldId id="280" r:id="rId15"/>
    <p:sldId id="281" r:id="rId16"/>
    <p:sldId id="275" r:id="rId17"/>
    <p:sldId id="273" r:id="rId18"/>
    <p:sldId id="274" r:id="rId19"/>
    <p:sldId id="276" r:id="rId20"/>
    <p:sldId id="277"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54701" autoAdjust="0"/>
  </p:normalViewPr>
  <p:slideViewPr>
    <p:cSldViewPr>
      <p:cViewPr>
        <p:scale>
          <a:sx n="75" d="100"/>
          <a:sy n="75" d="100"/>
        </p:scale>
        <p:origin x="-1014" y="-72"/>
      </p:cViewPr>
      <p:guideLst>
        <p:guide orient="horz" pos="2160"/>
        <p:guide pos="2880"/>
      </p:guideLst>
    </p:cSldViewPr>
  </p:slideViewPr>
  <p:outlineViewPr>
    <p:cViewPr>
      <p:scale>
        <a:sx n="33" d="100"/>
        <a:sy n="33" d="100"/>
      </p:scale>
      <p:origin x="0" y="4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80231F4-AED3-48D2-A19E-4AD8AF9E1040}" type="datetimeFigureOut">
              <a:rPr lang="en-GB" smtClean="0"/>
              <a:t>22/07/2015</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B831A1A-3EB5-4D79-9411-8C7702248191}" type="slidenum">
              <a:rPr lang="en-GB" smtClean="0"/>
              <a:t>‹#›</a:t>
            </a:fld>
            <a:endParaRPr lang="en-GB"/>
          </a:p>
        </p:txBody>
      </p:sp>
    </p:spTree>
    <p:extLst>
      <p:ext uri="{BB962C8B-B14F-4D97-AF65-F5344CB8AC3E}">
        <p14:creationId xmlns:p14="http://schemas.microsoft.com/office/powerpoint/2010/main" val="357632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831A1A-3EB5-4D79-9411-8C7702248191}" type="slidenum">
              <a:rPr lang="en-GB" smtClean="0"/>
              <a:t>1</a:t>
            </a:fld>
            <a:endParaRPr lang="en-GB"/>
          </a:p>
        </p:txBody>
      </p:sp>
    </p:spTree>
    <p:extLst>
      <p:ext uri="{BB962C8B-B14F-4D97-AF65-F5344CB8AC3E}">
        <p14:creationId xmlns:p14="http://schemas.microsoft.com/office/powerpoint/2010/main" val="88730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9: Campaign Countries</a:t>
            </a:r>
          </a:p>
          <a:p>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The following few slides go through our key campaign countries and the issues that this campaign is trying to address in each of these countries. </a:t>
            </a: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looks at Burkina Faso and Nepal. </a:t>
            </a:r>
          </a:p>
          <a:p>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 </a:t>
            </a:r>
          </a:p>
          <a:p>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campaign is working on issues in a handful of key countries in order to make tangible changes in this key campaign countries. </a:t>
            </a:r>
          </a:p>
          <a:p>
            <a:pPr marL="228600" indent="-228600">
              <a:buAutoNum type="arabicPeriod"/>
            </a:pPr>
            <a:r>
              <a:rPr lang="en-GB" sz="1100" dirty="0" smtClean="0">
                <a:latin typeface="Arial" panose="020B0604020202020204" pitchFamily="34" charset="0"/>
                <a:cs typeface="Arial" panose="020B0604020202020204" pitchFamily="34" charset="0"/>
              </a:rPr>
              <a:t>Burkina Faso: We are launching an action on Burkina Faso in July in the run-up to their elections in September 2015. </a:t>
            </a:r>
          </a:p>
          <a:p>
            <a:pPr marL="228600" indent="-228600">
              <a:buAutoNum type="arabicPeriod"/>
            </a:pPr>
            <a:r>
              <a:rPr lang="en-GB" sz="1100" dirty="0" smtClean="0">
                <a:latin typeface="Arial" panose="020B0604020202020204" pitchFamily="34" charset="0"/>
                <a:cs typeface="Arial" panose="020B0604020202020204" pitchFamily="34" charset="0"/>
              </a:rPr>
              <a:t>It includes specific</a:t>
            </a:r>
            <a:r>
              <a:rPr lang="en-GB" sz="1100" baseline="0" dirty="0" smtClean="0">
                <a:latin typeface="Arial" panose="020B0604020202020204" pitchFamily="34" charset="0"/>
                <a:cs typeface="Arial" panose="020B0604020202020204" pitchFamily="34" charset="0"/>
              </a:rPr>
              <a:t> asks on SRR and access to education. We will be handing this petition over to the new government when it is formed. </a:t>
            </a:r>
          </a:p>
          <a:p>
            <a:pPr marL="228600" indent="-228600">
              <a:buAutoNum type="arabicPeriod"/>
            </a:pPr>
            <a:r>
              <a:rPr lang="en-GB" sz="1100" baseline="0" dirty="0" smtClean="0">
                <a:latin typeface="Arial" panose="020B0604020202020204" pitchFamily="34" charset="0"/>
                <a:cs typeface="Arial" panose="020B0604020202020204" pitchFamily="34" charset="0"/>
              </a:rPr>
              <a:t>At the beginning of 2016 we will have the release of a report on access to contraception in BF, specifically looking at the issue of women needing the consent of their husbands to access contraception and the violation to their rights that this creates. </a:t>
            </a:r>
          </a:p>
          <a:p>
            <a:pPr marL="228600" indent="-228600">
              <a:buAutoNum type="arabicPeriod"/>
            </a:pPr>
            <a:r>
              <a:rPr lang="en-GB" sz="1100" baseline="0" dirty="0" smtClean="0">
                <a:latin typeface="Arial" panose="020B0604020202020204" pitchFamily="34" charset="0"/>
                <a:cs typeface="Arial" panose="020B0604020202020204" pitchFamily="34" charset="0"/>
              </a:rPr>
              <a:t>We will also have a high profile fundraising campaign on for our human rights education work in Burkina Faso and Sierra Leone around the same time.</a:t>
            </a:r>
          </a:p>
          <a:p>
            <a:pPr marL="228600" indent="-228600">
              <a:buAutoNum type="arabicPeriod"/>
            </a:pPr>
            <a:r>
              <a:rPr lang="en-GB" sz="1100" baseline="0" dirty="0" smtClean="0">
                <a:latin typeface="Arial" panose="020B0604020202020204" pitchFamily="34" charset="0"/>
                <a:cs typeface="Arial" panose="020B0604020202020204" pitchFamily="34" charset="0"/>
              </a:rPr>
              <a:t>Our campaign in Nepal highlights the </a:t>
            </a: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widespread and systematic discrimination of women and girls because of their gender. </a:t>
            </a:r>
          </a:p>
          <a:p>
            <a:pPr marL="228600" indent="-228600">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This discrimination threatens their health and results in high rates of uterine prolapse – a painful and debilitating condition in which the pelvic muscles weaken and the uterus descends into the vagina. </a:t>
            </a:r>
          </a:p>
          <a:p>
            <a:pPr marL="228600" indent="-228600">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There are many causes, including carrying heavy loads during or just after pregnancy, having children at a very young age, and having several children in quick succession, but all are linked to women’s lack of control over their bodies, health and lives.</a:t>
            </a:r>
          </a:p>
          <a:p>
            <a:pPr marL="228600" indent="-228600">
              <a:buAutoNum type="arabicPeriod"/>
            </a:pPr>
            <a:r>
              <a:rPr lang="en-GB" sz="1100" baseline="0" dirty="0" smtClean="0">
                <a:latin typeface="Arial" panose="020B0604020202020204" pitchFamily="34" charset="0"/>
                <a:cs typeface="Arial" panose="020B0604020202020204" pitchFamily="34" charset="0"/>
              </a:rPr>
              <a:t>Our Nepal campaign launched the My Body My Rights  campaign back at the beginning of 2014. </a:t>
            </a:r>
          </a:p>
          <a:p>
            <a:pPr marL="228600" indent="-228600">
              <a:buAutoNum type="arabicPeriod"/>
            </a:pPr>
            <a:r>
              <a:rPr lang="en-GB" sz="1100" baseline="0" dirty="0" smtClean="0">
                <a:latin typeface="Arial" panose="020B0604020202020204" pitchFamily="34" charset="0"/>
                <a:cs typeface="Arial" panose="020B0604020202020204" pitchFamily="34" charset="0"/>
              </a:rPr>
              <a:t>We are currently working with groups on the ground around the implementation of a national uterine prolapse strategy.</a:t>
            </a:r>
          </a:p>
          <a:p>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10</a:t>
            </a:fld>
            <a:endParaRPr lang="en-GB"/>
          </a:p>
        </p:txBody>
      </p:sp>
    </p:spTree>
    <p:extLst>
      <p:ext uri="{BB962C8B-B14F-4D97-AF65-F5344CB8AC3E}">
        <p14:creationId xmlns:p14="http://schemas.microsoft.com/office/powerpoint/2010/main" val="320608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10: Campaign Countries</a:t>
            </a:r>
          </a:p>
          <a:p>
            <a:endParaRPr lang="en-GB" sz="1100" dirty="0" smtClean="0">
              <a:latin typeface="Arial" panose="020B0604020202020204" pitchFamily="34" charset="0"/>
              <a:cs typeface="Arial" panose="020B0604020202020204" pitchFamily="34" charset="0"/>
            </a:endParaRP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The following slide goes through our remaining key campaign countries and the issues that this campaign is trying to address in each of these countries. </a:t>
            </a: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focuses on the Al Maghreb region, including, Tunisia, Morocco and Algeria; Ireland and El Salvador.</a:t>
            </a:r>
          </a:p>
          <a:p>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 </a:t>
            </a: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You may include the following:</a:t>
            </a:r>
          </a:p>
          <a:p>
            <a:endParaRPr lang="en-GB" sz="1100" dirty="0" smtClean="0">
              <a:latin typeface="Arial" panose="020B0604020202020204" pitchFamily="34" charset="0"/>
              <a:cs typeface="Arial" panose="020B0604020202020204" pitchFamily="34" charset="0"/>
            </a:endParaRPr>
          </a:p>
          <a:p>
            <a:pPr marL="228600" indent="-228600">
              <a:buAutoNum type="arabicPeriod"/>
            </a:pPr>
            <a:r>
              <a:rPr lang="en-GB" sz="1100" dirty="0" smtClean="0">
                <a:latin typeface="Arial" panose="020B0604020202020204" pitchFamily="34" charset="0"/>
                <a:cs typeface="Arial" panose="020B0604020202020204" pitchFamily="34" charset="0"/>
              </a:rPr>
              <a:t>Our campaign in the Maghreb covers Tunisia,</a:t>
            </a:r>
            <a:r>
              <a:rPr lang="en-GB" sz="1100" baseline="0" dirty="0" smtClean="0">
                <a:latin typeface="Arial" panose="020B0604020202020204" pitchFamily="34" charset="0"/>
                <a:cs typeface="Arial" panose="020B0604020202020204" pitchFamily="34" charset="0"/>
              </a:rPr>
              <a:t> Morocco and Algeria.</a:t>
            </a:r>
          </a:p>
          <a:p>
            <a:pPr marL="228600" indent="-228600">
              <a:buAutoNum type="arabicPeriod"/>
            </a:pPr>
            <a:r>
              <a:rPr lang="en-GB" sz="1100" baseline="0" dirty="0" smtClean="0">
                <a:latin typeface="Arial" panose="020B0604020202020204" pitchFamily="34" charset="0"/>
                <a:cs typeface="Arial" panose="020B0604020202020204" pitchFamily="34" charset="0"/>
              </a:rPr>
              <a:t>In the Maghreb, </a:t>
            </a:r>
            <a:r>
              <a:rPr lang="en-GB" sz="1100" dirty="0" smtClean="0">
                <a:latin typeface="Arial" panose="020B0604020202020204" pitchFamily="34" charset="0"/>
                <a:cs typeface="Arial" panose="020B0604020202020204" pitchFamily="34" charset="0"/>
              </a:rPr>
              <a:t>legislation on rape places the emphasis on morality rather than on the attack against the personal and bodily integrity of the victim. For instance, the discriminatory provisions in the Penal Codes in Algeria (Article 326) and Tunisia (Article 227) allow rapists to escape prosecution if they marry their victim.</a:t>
            </a:r>
          </a:p>
          <a:p>
            <a:pPr marL="228600" indent="-228600">
              <a:buAutoNum type="arabicPeriod"/>
            </a:pPr>
            <a:r>
              <a:rPr lang="en-GB" sz="1100" dirty="0" smtClean="0">
                <a:latin typeface="Arial" panose="020B0604020202020204" pitchFamily="34" charset="0"/>
                <a:cs typeface="Arial" panose="020B0604020202020204" pitchFamily="34" charset="0"/>
              </a:rPr>
              <a:t>In March 2012 in Morocco the suicide of Amina </a:t>
            </a:r>
            <a:r>
              <a:rPr lang="en-GB" sz="1100" dirty="0" err="1" smtClean="0">
                <a:latin typeface="Arial" panose="020B0604020202020204" pitchFamily="34" charset="0"/>
                <a:cs typeface="Arial" panose="020B0604020202020204" pitchFamily="34" charset="0"/>
              </a:rPr>
              <a:t>Filali</a:t>
            </a:r>
            <a:r>
              <a:rPr lang="en-GB" sz="1100" dirty="0" smtClean="0">
                <a:latin typeface="Arial" panose="020B0604020202020204" pitchFamily="34" charset="0"/>
                <a:cs typeface="Arial" panose="020B0604020202020204" pitchFamily="34" charset="0"/>
              </a:rPr>
              <a:t>, a 16- year-old girl coerced into marrying the man she said had raped her, led to a public outcry.</a:t>
            </a:r>
          </a:p>
          <a:p>
            <a:pPr marL="228600" indent="-228600">
              <a:buAutoNum type="arabicPeriod"/>
            </a:pPr>
            <a:r>
              <a:rPr lang="en-GB" sz="1100" dirty="0" smtClean="0">
                <a:latin typeface="Arial" panose="020B0604020202020204" pitchFamily="34" charset="0"/>
                <a:cs typeface="Arial" panose="020B0604020202020204" pitchFamily="34" charset="0"/>
              </a:rPr>
              <a:t>Amina </a:t>
            </a:r>
            <a:r>
              <a:rPr lang="en-GB" sz="1100" dirty="0" err="1" smtClean="0">
                <a:latin typeface="Arial" panose="020B0604020202020204" pitchFamily="34" charset="0"/>
                <a:cs typeface="Arial" panose="020B0604020202020204" pitchFamily="34" charset="0"/>
              </a:rPr>
              <a:t>Filali</a:t>
            </a:r>
            <a:r>
              <a:rPr lang="en-GB" sz="1100" dirty="0" smtClean="0">
                <a:latin typeface="Arial" panose="020B0604020202020204" pitchFamily="34" charset="0"/>
                <a:cs typeface="Arial" panose="020B0604020202020204" pitchFamily="34" charset="0"/>
              </a:rPr>
              <a:t> swallowed rat poison, having reportedly been mistreated by the man she had been forced to marry and his family, with whom she lived.</a:t>
            </a:r>
          </a:p>
          <a:p>
            <a:pPr marL="228600" indent="-228600">
              <a:buAutoNum type="arabicPeriod"/>
            </a:pPr>
            <a:r>
              <a:rPr lang="en-GB" sz="1100" dirty="0" smtClean="0">
                <a:latin typeface="Arial" panose="020B0604020202020204" pitchFamily="34" charset="0"/>
                <a:cs typeface="Arial" panose="020B0604020202020204" pitchFamily="34" charset="0"/>
              </a:rPr>
              <a:t>The</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legislation in these</a:t>
            </a:r>
            <a:r>
              <a:rPr lang="en-GB" sz="1100" baseline="0" dirty="0" smtClean="0">
                <a:latin typeface="Arial" panose="020B0604020202020204" pitchFamily="34" charset="0"/>
                <a:cs typeface="Arial" panose="020B0604020202020204" pitchFamily="34" charset="0"/>
              </a:rPr>
              <a:t> countries fails to</a:t>
            </a:r>
            <a:r>
              <a:rPr lang="en-GB" sz="1100" dirty="0" smtClean="0">
                <a:latin typeface="Arial" panose="020B0604020202020204" pitchFamily="34" charset="0"/>
                <a:cs typeface="Arial" panose="020B0604020202020204" pitchFamily="34" charset="0"/>
              </a:rPr>
              <a:t> protect and affirm the rights of women and girls and provide them with access to health services and judicial remedies. </a:t>
            </a:r>
          </a:p>
          <a:p>
            <a:pPr marL="228600" indent="-228600">
              <a:buAutoNum type="arabicPeriod"/>
            </a:pPr>
            <a:r>
              <a:rPr lang="en-GB" sz="1100" dirty="0" smtClean="0">
                <a:latin typeface="Arial" panose="020B0604020202020204" pitchFamily="34" charset="0"/>
                <a:cs typeface="Arial" panose="020B0604020202020204" pitchFamily="34" charset="0"/>
              </a:rPr>
              <a:t>Thankfully, Morocco repealed Article 475 in 2014 but there are still discriminatory provisions relating to rape and Algeria and Tunisia are yet to follow suit.</a:t>
            </a:r>
          </a:p>
          <a:p>
            <a:pPr marL="228600" indent="-228600">
              <a:buAutoNum type="arabicPeriod"/>
            </a:pPr>
            <a:r>
              <a:rPr lang="en-GB" sz="1100" dirty="0" smtClean="0">
                <a:latin typeface="Arial" panose="020B0604020202020204" pitchFamily="34" charset="0"/>
                <a:cs typeface="Arial" panose="020B0604020202020204" pitchFamily="34" charset="0"/>
              </a:rPr>
              <a:t>We have had a huge response to our action on discriminatory rape laws in North</a:t>
            </a:r>
            <a:r>
              <a:rPr lang="en-GB" sz="1100" baseline="0" dirty="0" smtClean="0">
                <a:latin typeface="Arial" panose="020B0604020202020204" pitchFamily="34" charset="0"/>
                <a:cs typeface="Arial" panose="020B0604020202020204" pitchFamily="34" charset="0"/>
              </a:rPr>
              <a:t> Africa. </a:t>
            </a:r>
          </a:p>
          <a:p>
            <a:pPr marL="228600" indent="-228600">
              <a:buAutoNum type="arabicPeriod"/>
            </a:pPr>
            <a:r>
              <a:rPr lang="en-GB" sz="1100" baseline="0" dirty="0" smtClean="0">
                <a:latin typeface="Arial" panose="020B0604020202020204" pitchFamily="34" charset="0"/>
                <a:cs typeface="Arial" panose="020B0604020202020204" pitchFamily="34" charset="0"/>
              </a:rPr>
              <a:t>We handed over the global petition to politicians in Tunisia, Morocco and Algeria. There was a very positive response in Tunisia where the ministers committed to a comprehensive new draft law on violence against women. </a:t>
            </a:r>
          </a:p>
          <a:p>
            <a:pPr marL="228600" indent="-228600">
              <a:buAutoNum type="arabicPeriod"/>
            </a:pPr>
            <a:r>
              <a:rPr lang="en-GB" sz="1100" baseline="0" dirty="0" smtClean="0">
                <a:latin typeface="Arial" panose="020B0604020202020204" pitchFamily="34" charset="0"/>
                <a:cs typeface="Arial" panose="020B0604020202020204" pitchFamily="34" charset="0"/>
              </a:rPr>
              <a:t>But less positive progress in Morocco and Algeria. We will be returning to this campaign later in 2015.</a:t>
            </a:r>
          </a:p>
          <a:p>
            <a:pPr marL="228600" indent="-228600">
              <a:buAutoNum type="arabicPeriod"/>
            </a:pPr>
            <a:r>
              <a:rPr lang="en-GB" sz="1100" baseline="0" dirty="0" smtClean="0">
                <a:latin typeface="Arial" panose="020B0604020202020204" pitchFamily="34" charset="0"/>
                <a:cs typeface="Arial" panose="020B0604020202020204" pitchFamily="34" charset="0"/>
              </a:rPr>
              <a:t> Our campaign in Ireland was launched by a report on the impact of Ireland’s abortion laws in June 2015. </a:t>
            </a:r>
          </a:p>
          <a:p>
            <a:pPr marL="228600" indent="-228600">
              <a:buAutoNum type="arabicPeriod"/>
            </a:pPr>
            <a:r>
              <a:rPr lang="en-GB" sz="1100" baseline="0" dirty="0" smtClean="0">
                <a:latin typeface="Arial" panose="020B0604020202020204" pitchFamily="34" charset="0"/>
                <a:cs typeface="Arial" panose="020B0604020202020204" pitchFamily="34" charset="0"/>
              </a:rPr>
              <a:t> The report found that ev</a:t>
            </a:r>
            <a:r>
              <a:rPr lang="en-GB" sz="1100" dirty="0" smtClean="0">
                <a:latin typeface="Arial" panose="020B0604020202020204" pitchFamily="34" charset="0"/>
                <a:cs typeface="Arial" panose="020B0604020202020204" pitchFamily="34" charset="0"/>
              </a:rPr>
              <a:t>ery day, between 10 and 12 women and girls living in Ireland travel to England for an abortion. </a:t>
            </a:r>
          </a:p>
          <a:p>
            <a:pPr marL="228600" indent="-228600">
              <a:buAutoNum type="arabicPeriod"/>
            </a:pPr>
            <a:r>
              <a:rPr lang="en-GB" sz="1100" dirty="0" smtClean="0">
                <a:latin typeface="Arial" panose="020B0604020202020204" pitchFamily="34" charset="0"/>
                <a:cs typeface="Arial" panose="020B0604020202020204" pitchFamily="34" charset="0"/>
              </a:rPr>
              <a:t> The majority of the women are aged between 20 and 34. Their reasons for terminating their pregnancies vary; however, their reason for travelling is the same. </a:t>
            </a:r>
          </a:p>
          <a:p>
            <a:pPr marL="228600" indent="-228600">
              <a:buAutoNum type="arabicPeriod"/>
            </a:pPr>
            <a:r>
              <a:rPr lang="en-GB" sz="1100" dirty="0" smtClean="0">
                <a:latin typeface="Arial" panose="020B0604020202020204" pitchFamily="34" charset="0"/>
                <a:cs typeface="Arial" panose="020B0604020202020204" pitchFamily="34" charset="0"/>
              </a:rPr>
              <a:t> They cannot access safe and legal abortion services in Ireland, as it</a:t>
            </a:r>
            <a:r>
              <a:rPr lang="en-GB" sz="1100" baseline="0" dirty="0" smtClean="0">
                <a:latin typeface="Arial" panose="020B0604020202020204" pitchFamily="34" charset="0"/>
                <a:cs typeface="Arial" panose="020B0604020202020204" pitchFamily="34" charset="0"/>
              </a:rPr>
              <a:t> is a </a:t>
            </a:r>
            <a:r>
              <a:rPr lang="en-GB" sz="1100" dirty="0" smtClean="0">
                <a:latin typeface="Arial" panose="020B0604020202020204" pitchFamily="34" charset="0"/>
                <a:cs typeface="Arial" panose="020B0604020202020204" pitchFamily="34" charset="0"/>
              </a:rPr>
              <a:t>criminal offence except where the pregnancy poses a “real and substantial” risk to their life. </a:t>
            </a:r>
            <a:endParaRPr lang="en-GB" sz="1100" baseline="0" dirty="0" smtClean="0">
              <a:latin typeface="Arial" panose="020B0604020202020204" pitchFamily="34" charset="0"/>
              <a:cs typeface="Arial" panose="020B0604020202020204" pitchFamily="34" charset="0"/>
            </a:endParaRPr>
          </a:p>
          <a:p>
            <a:pPr marL="228600" indent="-228600">
              <a:buAutoNum type="arabicPeriod"/>
            </a:pPr>
            <a:r>
              <a:rPr lang="en-GB" sz="1100" baseline="0" dirty="0" smtClean="0">
                <a:latin typeface="Arial" panose="020B0604020202020204" pitchFamily="34" charset="0"/>
                <a:cs typeface="Arial" panose="020B0604020202020204" pitchFamily="34" charset="0"/>
              </a:rPr>
              <a:t> We are encouraging huge activity amongst our activists on this campaign with a petition hand-over planned for the start of 2016 – around the time of the Irish elections. </a:t>
            </a:r>
          </a:p>
          <a:p>
            <a:pPr marL="228600" indent="-228600">
              <a:buAutoNum type="arabicPeriod"/>
            </a:pPr>
            <a:r>
              <a:rPr lang="en-GB" sz="1100" baseline="0" dirty="0" smtClean="0">
                <a:latin typeface="Arial" panose="020B0604020202020204" pitchFamily="34" charset="0"/>
                <a:cs typeface="Arial" panose="020B0604020202020204" pitchFamily="34" charset="0"/>
              </a:rPr>
              <a:t> We are particularly looking to engage the Irish diaspora in the UK and get them involved in the campaign.</a:t>
            </a:r>
          </a:p>
          <a:p>
            <a:pPr marL="228600" indent="-228600">
              <a:buAutoNum type="arabicPeriod"/>
            </a:pPr>
            <a:r>
              <a:rPr lang="en-GB" sz="1100" baseline="0" dirty="0" smtClean="0">
                <a:latin typeface="Arial" panose="020B0604020202020204" pitchFamily="34" charset="0"/>
                <a:cs typeface="Arial" panose="020B0604020202020204" pitchFamily="34" charset="0"/>
              </a:rPr>
              <a:t> We also started work on Northern Ireland in October 2014 with a report launch later in Feb 2015 on the barriers to accessing a safe abortion. </a:t>
            </a:r>
          </a:p>
          <a:p>
            <a:pPr marL="228600" indent="-228600">
              <a:buAutoNum type="arabicPeriod"/>
            </a:pPr>
            <a:r>
              <a:rPr lang="en-GB" sz="1100" baseline="0" dirty="0" smtClean="0">
                <a:latin typeface="Arial" panose="020B0604020202020204" pitchFamily="34" charset="0"/>
                <a:cs typeface="Arial" panose="020B0604020202020204" pitchFamily="34" charset="0"/>
              </a:rPr>
              <a:t> We are currently waiting for the Justice </a:t>
            </a:r>
            <a:r>
              <a:rPr lang="en-GB" sz="1100" baseline="0" dirty="0" err="1" smtClean="0">
                <a:latin typeface="Arial" panose="020B0604020202020204" pitchFamily="34" charset="0"/>
                <a:cs typeface="Arial" panose="020B0604020202020204" pitchFamily="34" charset="0"/>
              </a:rPr>
              <a:t>Dept</a:t>
            </a:r>
            <a:r>
              <a:rPr lang="en-GB" sz="1100" baseline="0" dirty="0" smtClean="0">
                <a:latin typeface="Arial" panose="020B0604020202020204" pitchFamily="34" charset="0"/>
                <a:cs typeface="Arial" panose="020B0604020202020204" pitchFamily="34" charset="0"/>
              </a:rPr>
              <a:t> to put down legislation allowing access to abortion in cases of fatal foetal abnormality (where the foetus will not survive) and are expecting actions in September. More on this section of the campaign. </a:t>
            </a:r>
          </a:p>
          <a:p>
            <a:pPr marL="228600" indent="-228600">
              <a:buAutoNum type="arabicPeriod"/>
            </a:pPr>
            <a:r>
              <a:rPr lang="en-GB" sz="1100" baseline="0" dirty="0" smtClean="0">
                <a:latin typeface="Arial" panose="020B0604020202020204" pitchFamily="34" charset="0"/>
                <a:cs typeface="Arial" panose="020B0604020202020204" pitchFamily="34" charset="0"/>
              </a:rPr>
              <a:t> Our campaign in El Salvador was launched with a report in September 2014.  </a:t>
            </a:r>
          </a:p>
          <a:p>
            <a:pPr marL="228600" indent="-228600">
              <a:buAutoNum type="arabicPeriod"/>
            </a:pPr>
            <a:r>
              <a:rPr lang="en-GB" sz="1100" baseline="0" dirty="0" smtClean="0">
                <a:latin typeface="Arial" panose="020B0604020202020204" pitchFamily="34" charset="0"/>
                <a:cs typeface="Arial" panose="020B0604020202020204" pitchFamily="34" charset="0"/>
              </a:rPr>
              <a:t> El Salvador has a</a:t>
            </a:r>
            <a:r>
              <a:rPr lang="en-GB" sz="1100" b="0" i="0" kern="1200" dirty="0" smtClean="0">
                <a:solidFill>
                  <a:schemeClr val="tx1"/>
                </a:solidFill>
                <a:effectLst/>
                <a:latin typeface="Arial" panose="020B0604020202020204" pitchFamily="34" charset="0"/>
                <a:ea typeface="+mn-ea"/>
                <a:cs typeface="Arial" panose="020B0604020202020204" pitchFamily="34" charset="0"/>
              </a:rPr>
              <a:t> total ban on abortion ban and has led to the arrest and imprisonment of women who have suffered miscarriages—some have been jailed for 50 years because of their miscarriage.</a:t>
            </a:r>
          </a:p>
          <a:p>
            <a:pPr marL="228600" indent="-228600">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 El Salvador’s abortion law results from a systemic denial of the human rights of girls and women.</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I</a:t>
            </a:r>
            <a:r>
              <a:rPr lang="en-GB" sz="1100" b="0" i="0" kern="1200" dirty="0" smtClean="0">
                <a:solidFill>
                  <a:schemeClr val="tx1"/>
                </a:solidFill>
                <a:effectLst/>
                <a:latin typeface="Arial" panose="020B0604020202020204" pitchFamily="34" charset="0"/>
                <a:ea typeface="+mn-ea"/>
                <a:cs typeface="Arial" panose="020B0604020202020204" pitchFamily="34" charset="0"/>
              </a:rPr>
              <a:t>t doesn’t matter if you’re pregnant as a result of rape, whether you’re a child, or whether the pregnancy is a risk to your life: the government demands women and girls to give birth.</a:t>
            </a:r>
          </a:p>
          <a:p>
            <a:pPr marL="228600" indent="-228600">
              <a:buAutoNum type="arabicPeriod"/>
            </a:pPr>
            <a:r>
              <a:rPr lang="en-GB" sz="1100" baseline="0" dirty="0" smtClean="0">
                <a:latin typeface="Arial" panose="020B0604020202020204" pitchFamily="34" charset="0"/>
                <a:cs typeface="Arial" panose="020B0604020202020204" pitchFamily="34" charset="0"/>
              </a:rPr>
              <a:t>Our global petition addressing the oppressive abortion laws was handed over in May 2015 with a delegation including women’s organisations and one of the women Amnesty activists campaigned for through a successful Urgent Action. We will be returning to this campaign in later 2015.</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11</a:t>
            </a:fld>
            <a:endParaRPr lang="en-GB"/>
          </a:p>
        </p:txBody>
      </p:sp>
    </p:spTree>
    <p:extLst>
      <p:ext uri="{BB962C8B-B14F-4D97-AF65-F5344CB8AC3E}">
        <p14:creationId xmlns:p14="http://schemas.microsoft.com/office/powerpoint/2010/main" val="193519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11: Video: El Salvador &amp; Abortion Law</a:t>
            </a:r>
          </a:p>
          <a:p>
            <a:pPr marL="0" indent="0">
              <a:buNone/>
            </a:pPr>
            <a:endParaRPr lang="en-GB"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dirty="0" smtClean="0">
                <a:solidFill>
                  <a:schemeClr val="tx1"/>
                </a:solidFill>
                <a:effectLst/>
                <a:latin typeface="Arial" panose="020B0604020202020204" pitchFamily="34" charset="0"/>
                <a:ea typeface="+mn-ea"/>
                <a:cs typeface="Arial" panose="020B0604020202020204" pitchFamily="34" charset="0"/>
              </a:rPr>
              <a:t>At</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this point in your presentation you can show the following animation video addressing </a:t>
            </a:r>
            <a:r>
              <a:rPr lang="en-GB" sz="1100" b="0" i="0" kern="1200" dirty="0" smtClean="0">
                <a:solidFill>
                  <a:schemeClr val="tx1"/>
                </a:solidFill>
                <a:effectLst/>
                <a:latin typeface="Arial" panose="020B0604020202020204" pitchFamily="34" charset="0"/>
                <a:ea typeface="+mn-ea"/>
                <a:cs typeface="Arial" panose="020B0604020202020204" pitchFamily="34" charset="0"/>
              </a:rPr>
              <a:t>30 year prison sentence for having a miscarriage</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Length of time: 1min 35secs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latin typeface="Arial" panose="020B0604020202020204" pitchFamily="34" charset="0"/>
              <a:cs typeface="Arial" panose="020B0604020202020204" pitchFamily="34" charset="0"/>
            </a:endParaRPr>
          </a:p>
          <a:p>
            <a:pPr marL="0" indent="0">
              <a:buNone/>
            </a:pPr>
            <a:r>
              <a:rPr lang="en-GB" sz="1100" dirty="0" smtClean="0">
                <a:latin typeface="Arial" panose="020B0604020202020204" pitchFamily="34" charset="0"/>
                <a:cs typeface="Arial" panose="020B0604020202020204" pitchFamily="34" charset="0"/>
              </a:rPr>
              <a:t>Link to Video: https://www.youtube.com/watch?list=UU9s5KvO_EPGoZNlaHdf8Szw&amp;v=rzyjyhL5wPQ</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12</a:t>
            </a:fld>
            <a:endParaRPr lang="en-GB"/>
          </a:p>
        </p:txBody>
      </p:sp>
    </p:spTree>
    <p:extLst>
      <p:ext uri="{BB962C8B-B14F-4D97-AF65-F5344CB8AC3E}">
        <p14:creationId xmlns:p14="http://schemas.microsoft.com/office/powerpoint/2010/main" val="169045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12: Campaign Timeline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give the campaign timeline and what events activists could get involved 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Here</a:t>
            </a:r>
            <a:r>
              <a:rPr lang="en-GB" sz="1100" baseline="0" dirty="0" smtClean="0">
                <a:latin typeface="Arial" panose="020B0604020202020204" pitchFamily="34" charset="0"/>
                <a:cs typeface="Arial" panose="020B0604020202020204" pitchFamily="34" charset="0"/>
              </a:rPr>
              <a:t> are some of the key dates for events and activities you could do to campaign for the realisation of sexual and reproductive rights. </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The launch of our</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Ireland report and campaign took place on 9</a:t>
            </a:r>
            <a:r>
              <a:rPr lang="en-GB" sz="1100" baseline="30000" dirty="0" smtClean="0">
                <a:latin typeface="Arial" panose="020B0604020202020204" pitchFamily="34" charset="0"/>
                <a:cs typeface="Arial" panose="020B0604020202020204" pitchFamily="34" charset="0"/>
              </a:rPr>
              <a:t>th</a:t>
            </a:r>
            <a:r>
              <a:rPr lang="en-GB" sz="1100" dirty="0" smtClean="0">
                <a:latin typeface="Arial" panose="020B0604020202020204" pitchFamily="34" charset="0"/>
                <a:cs typeface="Arial" panose="020B0604020202020204" pitchFamily="34" charset="0"/>
              </a:rPr>
              <a:t> June.</a:t>
            </a:r>
            <a:r>
              <a:rPr lang="en-GB" sz="1100" baseline="0" dirty="0" smtClean="0">
                <a:latin typeface="Arial" panose="020B0604020202020204" pitchFamily="34" charset="0"/>
                <a:cs typeface="Arial" panose="020B0604020202020204" pitchFamily="34" charset="0"/>
              </a:rPr>
              <a:t> We will have opportunities to heavily campaign on this issue leaving to the end of the campaign in 2016.</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In order to highlight the barriers to accessing</a:t>
            </a:r>
            <a:r>
              <a:rPr lang="en-GB" sz="1100" baseline="0" dirty="0" smtClean="0">
                <a:latin typeface="Arial" panose="020B0604020202020204" pitchFamily="34" charset="0"/>
                <a:cs typeface="Arial" panose="020B0604020202020204" pitchFamily="34" charset="0"/>
              </a:rPr>
              <a:t> full sexual and reproductive rights in </a:t>
            </a:r>
            <a:r>
              <a:rPr lang="en-GB" sz="1100" b="0" baseline="0" dirty="0" smtClean="0">
                <a:latin typeface="Arial" panose="020B0604020202020204" pitchFamily="34" charset="0"/>
                <a:cs typeface="Arial" panose="020B0604020202020204" pitchFamily="34" charset="0"/>
              </a:rPr>
              <a:t>Ireland, t</a:t>
            </a:r>
            <a:r>
              <a:rPr lang="en-GB" sz="1100" b="0" i="0" kern="1200" dirty="0" smtClean="0">
                <a:solidFill>
                  <a:schemeClr val="tx1"/>
                </a:solidFill>
                <a:effectLst/>
                <a:latin typeface="Arial" panose="020B0604020202020204" pitchFamily="34" charset="0"/>
                <a:ea typeface="+mn-ea"/>
                <a:cs typeface="Arial" panose="020B0604020202020204" pitchFamily="34" charset="0"/>
              </a:rPr>
              <a:t>he 'Women to Blame' exhibition, a pictorial of the social and political struggle of women in Ireland to obtain reproductive rights was</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exhibited in London at Amnesty UK’s Human Rights Action Centre and will be exhibited in Belfast next followed by Glasgow and Liverpool in September/October 2015.</a:t>
            </a:r>
            <a:endParaRPr lang="en-GB" sz="1100" b="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b="0" dirty="0" smtClean="0">
                <a:latin typeface="Arial" panose="020B0604020202020204" pitchFamily="34" charset="0"/>
                <a:cs typeface="Arial" panose="020B0604020202020204" pitchFamily="34" charset="0"/>
              </a:rPr>
              <a:t>Amnesty student activists</a:t>
            </a:r>
            <a:r>
              <a:rPr lang="en-GB" sz="1100" b="0" baseline="0" dirty="0" smtClean="0">
                <a:latin typeface="Arial" panose="020B0604020202020204" pitchFamily="34" charset="0"/>
                <a:cs typeface="Arial" panose="020B0604020202020204" pitchFamily="34" charset="0"/>
              </a:rPr>
              <a:t> will be focussing on the My Body, My Rights campaign. </a:t>
            </a:r>
            <a:r>
              <a:rPr lang="en-GB" sz="1100" b="0" dirty="0" smtClean="0">
                <a:latin typeface="Arial" panose="020B0604020202020204" pitchFamily="34" charset="0"/>
                <a:cs typeface="Arial" panose="020B0604020202020204" pitchFamily="34" charset="0"/>
              </a:rPr>
              <a:t>In August we will have our</a:t>
            </a:r>
            <a:r>
              <a:rPr lang="en-GB" sz="1100" b="0" baseline="0" dirty="0" smtClean="0">
                <a:latin typeface="Arial" panose="020B0604020202020204" pitchFamily="34" charset="0"/>
                <a:cs typeface="Arial" panose="020B0604020202020204" pitchFamily="34" charset="0"/>
              </a:rPr>
              <a:t> </a:t>
            </a:r>
            <a:r>
              <a:rPr lang="en-GB" sz="1100" b="0" dirty="0" smtClean="0">
                <a:latin typeface="Arial" panose="020B0604020202020204" pitchFamily="34" charset="0"/>
                <a:cs typeface="Arial" panose="020B0604020202020204" pitchFamily="34" charset="0"/>
              </a:rPr>
              <a:t>Student media summit followed in September with University Fresher’s Week packs highlighting this campaign.</a:t>
            </a:r>
            <a:endParaRPr lang="en-GB" sz="110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In September/October,</a:t>
            </a:r>
            <a:r>
              <a:rPr lang="en-GB" sz="1100" baseline="0" dirty="0" smtClean="0">
                <a:latin typeface="Arial" panose="020B0604020202020204" pitchFamily="34" charset="0"/>
                <a:cs typeface="Arial" panose="020B0604020202020204" pitchFamily="34" charset="0"/>
              </a:rPr>
              <a:t> there will be a </a:t>
            </a:r>
            <a:r>
              <a:rPr lang="en-GB" sz="1100" dirty="0" smtClean="0">
                <a:latin typeface="Arial" panose="020B0604020202020204" pitchFamily="34" charset="0"/>
                <a:cs typeface="Arial" panose="020B0604020202020204" pitchFamily="34" charset="0"/>
              </a:rPr>
              <a:t>big push on My Body My Rights and all current country projects, to gain maximum</a:t>
            </a:r>
            <a:r>
              <a:rPr lang="en-GB" sz="1100" baseline="0" dirty="0" smtClean="0">
                <a:latin typeface="Arial" panose="020B0604020202020204" pitchFamily="34" charset="0"/>
                <a:cs typeface="Arial" panose="020B0604020202020204" pitchFamily="34" charset="0"/>
              </a:rPr>
              <a:t> momentum to achieve tangible changes in the key countries.</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Further dates for planned activities</a:t>
            </a:r>
            <a:r>
              <a:rPr lang="en-GB" sz="1100" baseline="0" dirty="0" smtClean="0">
                <a:latin typeface="Arial" panose="020B0604020202020204" pitchFamily="34" charset="0"/>
                <a:cs typeface="Arial" panose="020B0604020202020204" pitchFamily="34" charset="0"/>
              </a:rPr>
              <a:t> for groups and activists to get in involved with include, </a:t>
            </a:r>
          </a:p>
          <a:p>
            <a:pPr marL="228600" indent="-228600">
              <a:buFont typeface="+mj-lt"/>
              <a:buAutoNum type="arabicPeriod"/>
            </a:pPr>
            <a:r>
              <a:rPr lang="en-GB" sz="1100" baseline="0" dirty="0" smtClean="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International Day of Action for the Decriminalisation of Abortion on 28</a:t>
            </a:r>
            <a:r>
              <a:rPr lang="en-GB" sz="1100" baseline="30000" dirty="0" smtClean="0">
                <a:latin typeface="Arial" panose="020B0604020202020204" pitchFamily="34" charset="0"/>
                <a:cs typeface="Arial" panose="020B0604020202020204" pitchFamily="34" charset="0"/>
              </a:rPr>
              <a:t>th</a:t>
            </a:r>
            <a:r>
              <a:rPr lang="en-GB" sz="1100" dirty="0" smtClean="0">
                <a:latin typeface="Arial" panose="020B0604020202020204" pitchFamily="34" charset="0"/>
                <a:cs typeface="Arial" panose="020B0604020202020204" pitchFamily="34" charset="0"/>
              </a:rPr>
              <a:t> September,</a:t>
            </a:r>
            <a:r>
              <a:rPr lang="en-GB" sz="1100" baseline="0" dirty="0" smtClean="0">
                <a:latin typeface="Arial" panose="020B0604020202020204" pitchFamily="34" charset="0"/>
                <a:cs typeface="Arial" panose="020B0604020202020204" pitchFamily="34" charset="0"/>
              </a:rPr>
              <a:t> </a:t>
            </a:r>
          </a:p>
          <a:p>
            <a:pPr marL="228600" indent="-228600">
              <a:buFont typeface="+mj-lt"/>
              <a:buAutoNum type="arabicPeriod"/>
            </a:pPr>
            <a:r>
              <a:rPr lang="en-GB" sz="1100" baseline="0" dirty="0" smtClean="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start of our annual 16 Day, Write for Rights letter writing campaign in November, which will feature a My Body, My Rights Campaign,</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and International Women’s Day on 8</a:t>
            </a:r>
            <a:r>
              <a:rPr lang="en-GB" sz="1100" baseline="30000" dirty="0" smtClean="0">
                <a:latin typeface="Arial" panose="020B0604020202020204" pitchFamily="34" charset="0"/>
                <a:cs typeface="Arial" panose="020B0604020202020204" pitchFamily="34" charset="0"/>
              </a:rPr>
              <a:t>th</a:t>
            </a:r>
            <a:r>
              <a:rPr lang="en-GB" sz="1100" baseline="0" dirty="0" smtClean="0">
                <a:latin typeface="Arial" panose="020B0604020202020204" pitchFamily="34" charset="0"/>
                <a:cs typeface="Arial" panose="020B0604020202020204" pitchFamily="34" charset="0"/>
              </a:rPr>
              <a:t> March 2016. </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endParaRPr lang="en-GB" sz="1100" dirty="0" smtClean="0">
              <a:solidFill>
                <a:srgbClr val="FF000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13</a:t>
            </a:fld>
            <a:endParaRPr lang="en-GB"/>
          </a:p>
        </p:txBody>
      </p:sp>
    </p:spTree>
    <p:extLst>
      <p:ext uri="{BB962C8B-B14F-4D97-AF65-F5344CB8AC3E}">
        <p14:creationId xmlns:p14="http://schemas.microsoft.com/office/powerpoint/2010/main" val="2758177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13: AIUK Campaign Priorities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latin typeface="Arial" panose="020B0604020202020204" pitchFamily="34" charset="0"/>
                <a:cs typeface="Arial" panose="020B0604020202020204" pitchFamily="34" charset="0"/>
              </a:rPr>
              <a:t>The next couple of slides look at the Amnesty UK’s key focus for this campaign. AIUK will be concentrating</a:t>
            </a:r>
            <a:r>
              <a:rPr lang="en-GB" sz="1100" b="0" baseline="0" dirty="0" smtClean="0">
                <a:latin typeface="Arial" panose="020B0604020202020204" pitchFamily="34" charset="0"/>
                <a:cs typeface="Arial" panose="020B0604020202020204" pitchFamily="34" charset="0"/>
              </a:rPr>
              <a:t> it’s efforts on highlighting and working towards changes in legislation in both Ireland and Northern Ireland. The slides will include background on the Northern Irish situation, including findings from an Amnesty commissioned research and poll. </a:t>
            </a:r>
            <a:endParaRPr lang="en-GB" sz="1100" b="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dirty="0" smtClean="0">
              <a:latin typeface="Arial" panose="020B0604020202020204" pitchFamily="34" charset="0"/>
              <a:cs typeface="Arial" panose="020B0604020202020204" pitchFamily="34" charset="0"/>
            </a:endParaRPr>
          </a:p>
          <a:p>
            <a:pPr fontAlgn="base"/>
            <a:r>
              <a:rPr lang="en-GB" sz="1100" b="0" i="0" kern="1200" dirty="0" smtClean="0">
                <a:solidFill>
                  <a:schemeClr val="tx1"/>
                </a:solidFill>
                <a:effectLst/>
                <a:latin typeface="Arial" panose="020B0604020202020204" pitchFamily="34" charset="0"/>
                <a:ea typeface="+mn-ea"/>
                <a:cs typeface="Arial" panose="020B0604020202020204" pitchFamily="34" charset="0"/>
              </a:rPr>
              <a:t>You may include the following: </a:t>
            </a:r>
          </a:p>
          <a:p>
            <a:pPr fontAlgn="base"/>
            <a:endParaRPr lang="en-GB" sz="1100" b="0" i="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Amnesty International UK will be concentrating particularly on the issues in Ireland and Northern Ireland</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for this campaign. This is where we would like our activists to focus their campaigning activity. Amnesty will be looking to work with Irish diaspora groups based in the UK as well as medical professionals to highlight the issues around accessing an abortion in this region. </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Women from both Ireland and Northern Ireland travel to England to access abortion services.</a:t>
            </a:r>
          </a:p>
          <a:p>
            <a:pPr marL="228600" marR="0" indent="-228600" algn="l" defTabSz="914400" rtl="0" eaLnBrk="1" fontAlgn="base" latinLnBrk="0" hangingPunct="1">
              <a:lnSpc>
                <a:spcPct val="100000"/>
              </a:lnSpc>
              <a:spcBef>
                <a:spcPts val="0"/>
              </a:spcBef>
              <a:spcAft>
                <a:spcPts val="0"/>
              </a:spcAft>
              <a:buClrTx/>
              <a:buSzTx/>
              <a:buFontTx/>
              <a:buAutoNum type="arabicPeriod"/>
              <a:tabLst/>
              <a:defRPr/>
            </a:pPr>
            <a:r>
              <a:rPr lang="en-GB" sz="1100" b="0" i="0" kern="1200" dirty="0" smtClean="0">
                <a:solidFill>
                  <a:schemeClr val="tx1"/>
                </a:solidFill>
                <a:effectLst/>
                <a:latin typeface="Arial" panose="020B0604020202020204" pitchFamily="34" charset="0"/>
                <a:ea typeface="+mn-ea"/>
                <a:cs typeface="Arial" panose="020B0604020202020204" pitchFamily="34" charset="0"/>
              </a:rPr>
              <a:t>Ireland imposes</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i="0" kern="1200" dirty="0" smtClean="0">
                <a:solidFill>
                  <a:schemeClr val="tx1"/>
                </a:solidFill>
                <a:effectLst/>
                <a:latin typeface="Arial" panose="020B0604020202020204" pitchFamily="34" charset="0"/>
                <a:ea typeface="+mn-ea"/>
                <a:cs typeface="Arial" panose="020B0604020202020204" pitchFamily="34" charset="0"/>
              </a:rPr>
              <a:t>criminal sanctions for abortion,</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which carries a maximum life sentence.</a:t>
            </a:r>
            <a:r>
              <a:rPr lang="en-GB" sz="1100" b="0" i="0" kern="1200" dirty="0" smtClean="0">
                <a:solidFill>
                  <a:schemeClr val="tx1"/>
                </a:solidFill>
                <a:effectLst/>
                <a:latin typeface="Arial" panose="020B0604020202020204" pitchFamily="34" charset="0"/>
                <a:ea typeface="+mn-ea"/>
                <a:cs typeface="Arial" panose="020B0604020202020204" pitchFamily="34" charset="0"/>
              </a:rPr>
              <a:t> A</a:t>
            </a:r>
            <a:r>
              <a:rPr lang="en-GB" sz="1100" dirty="0" smtClean="0">
                <a:latin typeface="Arial" panose="020B0604020202020204" pitchFamily="34" charset="0"/>
                <a:cs typeface="Arial" panose="020B0604020202020204" pitchFamily="34" charset="0"/>
              </a:rPr>
              <a:t>ccess safe and legal abortion services in Ireland</a:t>
            </a:r>
            <a:r>
              <a:rPr lang="en-GB" sz="1100" baseline="0" dirty="0" smtClean="0">
                <a:latin typeface="Arial" panose="020B0604020202020204" pitchFamily="34" charset="0"/>
                <a:cs typeface="Arial" panose="020B0604020202020204" pitchFamily="34" charset="0"/>
              </a:rPr>
              <a:t> are banned </a:t>
            </a:r>
            <a:r>
              <a:rPr lang="en-GB" sz="1100" dirty="0" smtClean="0">
                <a:latin typeface="Arial" panose="020B0604020202020204" pitchFamily="34" charset="0"/>
                <a:cs typeface="Arial" panose="020B0604020202020204" pitchFamily="34" charset="0"/>
              </a:rPr>
              <a:t>except where the pregnancy poses a “real and substantial” risk to life. </a:t>
            </a:r>
            <a:endParaRPr lang="en-GB" sz="1100" baseline="0" dirty="0" smtClean="0">
              <a:latin typeface="Arial" panose="020B0604020202020204" pitchFamily="34" charset="0"/>
              <a:cs typeface="Arial" panose="020B0604020202020204" pitchFamily="34" charset="0"/>
            </a:endParaRP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In</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Northern Ireland a n</a:t>
            </a:r>
            <a:r>
              <a:rPr lang="en-GB" sz="1100" b="0" i="0" kern="1200" dirty="0" smtClean="0">
                <a:solidFill>
                  <a:schemeClr val="tx1"/>
                </a:solidFill>
                <a:effectLst/>
                <a:latin typeface="Arial" panose="020B0604020202020204" pitchFamily="34" charset="0"/>
                <a:ea typeface="+mn-ea"/>
                <a:cs typeface="Arial" panose="020B0604020202020204" pitchFamily="34" charset="0"/>
              </a:rPr>
              <a:t>ew poll finds 7 in 10 people in Northern Ireland back abortion law reform.</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That is the clear result from new independent opinion polling that was published in October 2014.</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The poll findings coincide with the launch of a new campaign by Amnesty International to change laws; policy and practice on access to abortion in Northern Ireland and bring it into line with international human rights standards.</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The research, commissioned by Amnesty International, carried out by</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i="0" kern="1200" dirty="0" smtClean="0">
                <a:solidFill>
                  <a:schemeClr val="tx1"/>
                </a:solidFill>
                <a:effectLst/>
                <a:latin typeface="Arial" panose="020B0604020202020204" pitchFamily="34" charset="0"/>
                <a:ea typeface="+mn-ea"/>
                <a:cs typeface="Arial" panose="020B0604020202020204" pitchFamily="34" charset="0"/>
              </a:rPr>
              <a:t>market research company Millward Brown Ulster, shows that;</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69% of people think the law in Northern Ireland should make access to abortion available where the pregnancy is the result of rape</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68% of people think the law in Northern Ireland should make access to abortion available where the pregnancy is the result of incest</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60% of people think the law in Northern Ireland should make access to abortion available where the foetus has a fatal abnormality.</a:t>
            </a:r>
          </a:p>
          <a:p>
            <a:pPr marL="228600" marR="0" indent="-228600" algn="l" defTabSz="914400" rtl="0" eaLnBrk="1" fontAlgn="base" latinLnBrk="0" hangingPunct="1">
              <a:lnSpc>
                <a:spcPct val="100000"/>
              </a:lnSpc>
              <a:spcBef>
                <a:spcPts val="0"/>
              </a:spcBef>
              <a:spcAft>
                <a:spcPts val="0"/>
              </a:spcAft>
              <a:buClrTx/>
              <a:buSzTx/>
              <a:buFontTx/>
              <a:buAutoNum type="arabicPeriod"/>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This poll shows that Northern Ireland’s abortion laws are out of line with international human rights standards</a:t>
            </a: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and </a:t>
            </a:r>
            <a:r>
              <a:rPr lang="en-GB" sz="1100" b="0" kern="1200" dirty="0" smtClean="0">
                <a:solidFill>
                  <a:schemeClr val="tx1"/>
                </a:solidFill>
                <a:effectLst/>
                <a:latin typeface="Arial" panose="020B0604020202020204" pitchFamily="34" charset="0"/>
                <a:ea typeface="+mn-ea"/>
                <a:cs typeface="Arial" panose="020B0604020202020204" pitchFamily="34" charset="0"/>
              </a:rPr>
              <a:t>out of line with public opinion.</a:t>
            </a:r>
          </a:p>
          <a:p>
            <a:pPr marL="228600" indent="-228600" fontAlgn="base">
              <a:buAutoNum type="arabicPeriod"/>
            </a:pPr>
            <a:endParaRPr lang="en-GB" sz="1100" b="0" dirty="0" smtClean="0">
              <a:latin typeface="Arial" panose="020B0604020202020204" pitchFamily="34" charset="0"/>
              <a:cs typeface="Arial" panose="020B0604020202020204" pitchFamily="34" charset="0"/>
            </a:endParaRPr>
          </a:p>
          <a:p>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14</a:t>
            </a:fld>
            <a:endParaRPr lang="en-GB"/>
          </a:p>
        </p:txBody>
      </p:sp>
    </p:spTree>
    <p:extLst>
      <p:ext uri="{BB962C8B-B14F-4D97-AF65-F5344CB8AC3E}">
        <p14:creationId xmlns:p14="http://schemas.microsoft.com/office/powerpoint/2010/main" val="405389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14: AIUK Campaign Priorities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The next couple of slides look at the Amnesty UK’s key focus for this campaign. AIUK will be concentrating</a:t>
            </a:r>
            <a:r>
              <a:rPr lang="en-GB" sz="1100" baseline="0" dirty="0" smtClean="0">
                <a:latin typeface="Arial" panose="020B0604020202020204" pitchFamily="34" charset="0"/>
                <a:cs typeface="Arial" panose="020B0604020202020204" pitchFamily="34" charset="0"/>
              </a:rPr>
              <a:t> it’s efforts on highlighting and working towards changes in legislation in both Ireland and Northern Ireland. The slides will include background on the Northern Irish situation, including findings from an Amnesty commissioned research and poll. </a:t>
            </a:r>
            <a:endParaRPr lang="en-GB"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Arial" panose="020B0604020202020204" pitchFamily="34" charset="0"/>
                <a:cs typeface="Arial" panose="020B0604020202020204" pitchFamily="34" charset="0"/>
              </a:rPr>
              <a:t>You may include the following: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smtClean="0">
              <a:latin typeface="Arial" panose="020B0604020202020204" pitchFamily="34" charset="0"/>
              <a:cs typeface="Arial" panose="020B0604020202020204" pitchFamily="34" charset="0"/>
            </a:endParaRPr>
          </a:p>
          <a:p>
            <a:pPr marL="228600" indent="-228600" fontAlgn="base">
              <a:buFont typeface="+mj-lt"/>
              <a:buAutoNum type="arabicPeriod"/>
            </a:pPr>
            <a:r>
              <a:rPr lang="en-GB" sz="1100" dirty="0" smtClean="0">
                <a:latin typeface="Arial" panose="020B0604020202020204" pitchFamily="34" charset="0"/>
                <a:cs typeface="Arial" panose="020B0604020202020204" pitchFamily="34" charset="0"/>
              </a:rPr>
              <a:t>With no pathway into the NHS in Northern Ireland, each year between 1000 and 2000 women and girls have little option but to consider travel elsewhere – sometimes accompanied by a partner, supportive family member or friend – to access abortion services. </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Grainne </a:t>
            </a:r>
            <a:r>
              <a:rPr lang="en-GB" sz="1100" b="0" i="0" kern="1200" dirty="0" err="1" smtClean="0">
                <a:solidFill>
                  <a:schemeClr val="tx1"/>
                </a:solidFill>
                <a:effectLst/>
                <a:latin typeface="Arial" panose="020B0604020202020204" pitchFamily="34" charset="0"/>
                <a:ea typeface="+mn-ea"/>
                <a:cs typeface="Arial" panose="020B0604020202020204" pitchFamily="34" charset="0"/>
              </a:rPr>
              <a:t>Teggart</a:t>
            </a:r>
            <a:r>
              <a:rPr lang="en-GB" sz="1100" b="0" i="0" kern="1200" dirty="0" smtClean="0">
                <a:solidFill>
                  <a:schemeClr val="tx1"/>
                </a:solidFill>
                <a:effectLst/>
                <a:latin typeface="Arial" panose="020B0604020202020204" pitchFamily="34" charset="0"/>
                <a:ea typeface="+mn-ea"/>
                <a:cs typeface="Arial" panose="020B0604020202020204" pitchFamily="34" charset="0"/>
              </a:rPr>
              <a:t>, Northern Ireland Campaigner at Amnesty International UK, said:</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kern="1200" dirty="0" smtClean="0">
                <a:solidFill>
                  <a:schemeClr val="tx1"/>
                </a:solidFill>
                <a:effectLst/>
                <a:latin typeface="Arial" panose="020B0604020202020204" pitchFamily="34" charset="0"/>
                <a:ea typeface="+mn-ea"/>
                <a:cs typeface="Arial" panose="020B0604020202020204" pitchFamily="34" charset="0"/>
              </a:rPr>
              <a:t>'It is shocking that in 2014 it is still not possible for a woman in Northern Ireland to have an abortion where the pregnancy is a result of her being raped or where there is a fatal foetal abnormality.</a:t>
            </a:r>
          </a:p>
          <a:p>
            <a:pPr marL="228600" indent="-228600" fontAlgn="base">
              <a:buAutoNum type="arabicPeriod"/>
            </a:pP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kern="1200" dirty="0" smtClean="0">
                <a:solidFill>
                  <a:schemeClr val="tx1"/>
                </a:solidFill>
                <a:effectLst/>
                <a:latin typeface="Arial" panose="020B0604020202020204" pitchFamily="34" charset="0"/>
                <a:ea typeface="+mn-ea"/>
                <a:cs typeface="Arial" panose="020B0604020202020204" pitchFamily="34" charset="0"/>
              </a:rPr>
              <a:t>'Women, finding themselves in the most distressing of circumstances, should not also face the threat of imprisonment for making deeply personal choices about their pregnancies.</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Amnesty’s campaign and poll come as the Department of Justice reviews laws on access to abortion in Northern Ireland, where the procedure is largely governed by the 1861 Offences Against the Person Act. This makes it a criminal offence for a woman to have an unlawful abortion, or for any other person to carry out an unlawful abortion. </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The Northern Ireland Department of Justice is currently consulting on reforming the law to provide access to abortion in cases of fatal foetal abnormality, rape and other criminal sexual activity. The public consultation on abortion legislation will close in</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i="0" kern="1200" dirty="0" smtClean="0">
                <a:solidFill>
                  <a:schemeClr val="tx1"/>
                </a:solidFill>
                <a:effectLst/>
                <a:latin typeface="Arial" panose="020B0604020202020204" pitchFamily="34" charset="0"/>
                <a:ea typeface="+mn-ea"/>
                <a:cs typeface="Arial" panose="020B0604020202020204" pitchFamily="34" charset="0"/>
              </a:rPr>
              <a:t>January 2016.</a:t>
            </a:r>
          </a:p>
          <a:p>
            <a:pPr marL="228600" indent="-228600" fontAlgn="base">
              <a:buAutoNum type="arabicPeriod"/>
            </a:pPr>
            <a:r>
              <a:rPr lang="en-GB" sz="1100" b="0" i="0" kern="1200" dirty="0" smtClean="0">
                <a:solidFill>
                  <a:schemeClr val="tx1"/>
                </a:solidFill>
                <a:effectLst/>
                <a:latin typeface="Arial" panose="020B0604020202020204" pitchFamily="34" charset="0"/>
                <a:ea typeface="+mn-ea"/>
                <a:cs typeface="Arial" panose="020B0604020202020204" pitchFamily="34" charset="0"/>
              </a:rPr>
              <a:t>Amnesty’s ‘My Body My Rights’ campaign will focus on changing</a:t>
            </a: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b="0" i="0" kern="1200" dirty="0" smtClean="0">
                <a:solidFill>
                  <a:schemeClr val="tx1"/>
                </a:solidFill>
                <a:effectLst/>
                <a:latin typeface="Arial" panose="020B0604020202020204" pitchFamily="34" charset="0"/>
                <a:ea typeface="+mn-ea"/>
                <a:cs typeface="Arial" panose="020B0604020202020204" pitchFamily="34" charset="0"/>
              </a:rPr>
              <a:t>laws, policy and practice on access to abortion in Northern Ireland.</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15</a:t>
            </a:fld>
            <a:endParaRPr lang="en-GB"/>
          </a:p>
        </p:txBody>
      </p:sp>
    </p:spTree>
    <p:extLst>
      <p:ext uri="{BB962C8B-B14F-4D97-AF65-F5344CB8AC3E}">
        <p14:creationId xmlns:p14="http://schemas.microsoft.com/office/powerpoint/2010/main" val="405389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15: Activity 3: Campaigning on NI Abortion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dirty="0" smtClean="0">
                <a:latin typeface="Arial" panose="020B0604020202020204" pitchFamily="34" charset="0"/>
                <a:cs typeface="Arial" panose="020B0604020202020204" pitchFamily="34" charset="0"/>
              </a:rPr>
              <a:t>This activity</a:t>
            </a:r>
            <a:r>
              <a:rPr lang="en-GB" sz="1100" baseline="0" dirty="0" smtClean="0">
                <a:latin typeface="Arial" panose="020B0604020202020204" pitchFamily="34" charset="0"/>
                <a:cs typeface="Arial" panose="020B0604020202020204" pitchFamily="34" charset="0"/>
              </a:rPr>
              <a:t> will allow activists more in-depth engagement on the general issues in the MBMR campaign as well as the issues particularly relevant to Northern Ireland. It will also give the opportunity to plan activities for future campaigning on this issue. </a:t>
            </a:r>
            <a:endParaRPr lang="en-GB" sz="1100" dirty="0" smtClean="0">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Session objective</a:t>
            </a:r>
            <a:r>
              <a:rPr lang="en-GB" sz="1100" kern="1200" dirty="0" smtClean="0">
                <a:solidFill>
                  <a:schemeClr val="tx1"/>
                </a:solidFill>
                <a:effectLst/>
                <a:latin typeface="Arial" panose="020B0604020202020204" pitchFamily="34" charset="0"/>
                <a:ea typeface="+mn-ea"/>
                <a:cs typeface="Arial" panose="020B0604020202020204" pitchFamily="34" charset="0"/>
              </a:rPr>
              <a:t>: To explore campaigning ideas in the context</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of Northern Ireland.</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	           To come up with ideas that the public can engage in.</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Length of session:</a:t>
            </a:r>
            <a:r>
              <a:rPr lang="en-GB" sz="1100" kern="1200" dirty="0" smtClean="0">
                <a:solidFill>
                  <a:schemeClr val="tx1"/>
                </a:solidFill>
                <a:effectLst/>
                <a:latin typeface="Arial" panose="020B0604020202020204" pitchFamily="34" charset="0"/>
                <a:ea typeface="+mn-ea"/>
                <a:cs typeface="Arial" panose="020B0604020202020204" pitchFamily="34" charset="0"/>
              </a:rPr>
              <a:t> 40</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kern="1200" dirty="0" err="1" smtClean="0">
                <a:solidFill>
                  <a:schemeClr val="tx1"/>
                </a:solidFill>
                <a:effectLst/>
                <a:latin typeface="Arial" panose="020B0604020202020204" pitchFamily="34" charset="0"/>
                <a:ea typeface="+mn-ea"/>
                <a:cs typeface="Arial" panose="020B0604020202020204" pitchFamily="34" charset="0"/>
              </a:rPr>
              <a:t>mins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Arial" panose="020B0604020202020204" pitchFamily="34" charset="0"/>
                <a:ea typeface="+mn-ea"/>
                <a:cs typeface="Arial" panose="020B0604020202020204" pitchFamily="34" charset="0"/>
              </a:rPr>
              <a:t>Resources: </a:t>
            </a:r>
            <a:r>
              <a:rPr lang="en-GB" sz="1100" b="0" kern="1200" dirty="0" smtClean="0">
                <a:solidFill>
                  <a:schemeClr val="tx1"/>
                </a:solidFill>
                <a:effectLst/>
                <a:latin typeface="Arial" panose="020B0604020202020204" pitchFamily="34" charset="0"/>
                <a:ea typeface="+mn-ea"/>
                <a:cs typeface="Arial" panose="020B0604020202020204" pitchFamily="34" charset="0"/>
              </a:rPr>
              <a:t>Policy</a:t>
            </a: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Primer, </a:t>
            </a:r>
            <a:r>
              <a:rPr lang="en-GB" sz="1100" dirty="0" smtClean="0">
                <a:latin typeface="Arial" panose="020B0604020202020204" pitchFamily="34" charset="0"/>
                <a:cs typeface="Arial" panose="020B0604020202020204" pitchFamily="34" charset="0"/>
              </a:rPr>
              <a:t>NI Report Fact</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sheets, case studies,</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poll,</a:t>
            </a:r>
            <a:r>
              <a:rPr lang="en-GB" sz="1100" baseline="0" dirty="0" smtClean="0">
                <a:latin typeface="Arial" panose="020B0604020202020204" pitchFamily="34" charset="0"/>
                <a:cs typeface="Arial" panose="020B0604020202020204" pitchFamily="34" charset="0"/>
              </a:rPr>
              <a:t> f</a:t>
            </a:r>
            <a:r>
              <a:rPr lang="en-GB" sz="1100" kern="1200" dirty="0" smtClean="0">
                <a:solidFill>
                  <a:schemeClr val="tx1"/>
                </a:solidFill>
                <a:effectLst/>
                <a:latin typeface="Arial" panose="020B0604020202020204" pitchFamily="34" charset="0"/>
                <a:ea typeface="+mn-ea"/>
                <a:cs typeface="Arial" panose="020B0604020202020204" pitchFamily="34" charset="0"/>
              </a:rPr>
              <a:t>lipchart</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and marker pens</a:t>
            </a:r>
          </a:p>
          <a:p>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1. In groups of 5, use the materials to plan a/some campaigning activities. Ready to present to the group. 25 minutes</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2. Feedback presentations from each group. 15 minutes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sz="1100" dirty="0" smtClean="0">
              <a:solidFill>
                <a:srgbClr val="FF0000"/>
              </a:solidFill>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16</a:t>
            </a:fld>
            <a:endParaRPr lang="en-GB"/>
          </a:p>
        </p:txBody>
      </p:sp>
    </p:spTree>
    <p:extLst>
      <p:ext uri="{BB962C8B-B14F-4D97-AF65-F5344CB8AC3E}">
        <p14:creationId xmlns:p14="http://schemas.microsoft.com/office/powerpoint/2010/main" val="185627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18: AI’s Abortion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gives an overview to Amnesty’s Abortion Policy and explains how it has developed our Sexual Reproductive Rights Policy.</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will explain to activists and other audiences how the policy was developed and its scope.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After a two year consultation, Amnesty took a position on abortion as part of its new sexual and reproductive rights policy.</a:t>
            </a:r>
          </a:p>
          <a:p>
            <a:pPr marL="228600" indent="-22860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Amnesty International’s position is in line with the minimum required by international human rights law and links directly to our women’s human rights  work, campaigning against violence against women and campaigning against torture, inhuman and degrading treatment.</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Our policy position</a:t>
            </a:r>
            <a:r>
              <a:rPr lang="en-GB" sz="1100" baseline="0" dirty="0" smtClean="0">
                <a:latin typeface="Arial" panose="020B0604020202020204" pitchFamily="34" charset="0"/>
                <a:cs typeface="Arial" panose="020B0604020202020204" pitchFamily="34" charset="0"/>
              </a:rPr>
              <a:t> seeks to </a:t>
            </a:r>
            <a:r>
              <a:rPr lang="en-GB" sz="1100" dirty="0" smtClean="0">
                <a:latin typeface="Arial" panose="020B0604020202020204" pitchFamily="34" charset="0"/>
                <a:cs typeface="Arial" panose="020B0604020202020204" pitchFamily="34" charset="0"/>
              </a:rPr>
              <a:t>eliminate unsafe abortions and other violations of women’s rights. </a:t>
            </a:r>
          </a:p>
          <a:p>
            <a:pPr marL="228600" indent="-228600">
              <a:buFont typeface="+mj-lt"/>
              <a:buAutoNum type="arabicPeriod"/>
            </a:pPr>
            <a:r>
              <a:rPr lang="en-GB" sz="1100" baseline="0" dirty="0" smtClean="0">
                <a:latin typeface="Arial" panose="020B0604020202020204" pitchFamily="34" charset="0"/>
                <a:cs typeface="Arial" panose="020B0604020202020204" pitchFamily="34" charset="0"/>
              </a:rPr>
              <a:t>It seeks to repeal </a:t>
            </a:r>
            <a:r>
              <a:rPr lang="en-GB" sz="1100" dirty="0" smtClean="0">
                <a:latin typeface="Arial" panose="020B0604020202020204" pitchFamily="34" charset="0"/>
                <a:cs typeface="Arial" panose="020B0604020202020204" pitchFamily="34" charset="0"/>
              </a:rPr>
              <a:t>all laws which permit the imprisonment or imposition of any other criminal sanction on women for seeking or having an abortion.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In addition, Amnesty</a:t>
            </a:r>
            <a:r>
              <a:rPr lang="en-GB" sz="1100" baseline="0" dirty="0" smtClean="0">
                <a:latin typeface="Arial" panose="020B0604020202020204" pitchFamily="34" charset="0"/>
                <a:cs typeface="Arial" panose="020B0604020202020204" pitchFamily="34" charset="0"/>
              </a:rPr>
              <a:t> deems it a</a:t>
            </a:r>
            <a:r>
              <a:rPr lang="en-GB" sz="1100" dirty="0" smtClean="0">
                <a:latin typeface="Arial" panose="020B0604020202020204" pitchFamily="34" charset="0"/>
                <a:cs typeface="Arial" panose="020B0604020202020204" pitchFamily="34" charset="0"/>
              </a:rPr>
              <a:t> grave violation of women’s rights  by obstructing</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or limiting access to medical services for complications arising from abortion,</a:t>
            </a:r>
            <a:r>
              <a:rPr lang="en-GB" sz="1100" baseline="0" dirty="0" smtClean="0">
                <a:latin typeface="Arial" panose="020B0604020202020204" pitchFamily="34" charset="0"/>
                <a:cs typeface="Arial" panose="020B0604020202020204" pitchFamily="34" charset="0"/>
              </a:rPr>
              <a:t> r</a:t>
            </a:r>
            <a:r>
              <a:rPr lang="en-GB" sz="1100" dirty="0" smtClean="0">
                <a:latin typeface="Arial" panose="020B0604020202020204" pitchFamily="34" charset="0"/>
                <a:cs typeface="Arial" panose="020B0604020202020204" pitchFamily="34" charset="0"/>
              </a:rPr>
              <a:t>egardless of the legal status of abortion. This</a:t>
            </a:r>
            <a:r>
              <a:rPr lang="en-GB" sz="1100" baseline="0" dirty="0" smtClean="0">
                <a:latin typeface="Arial" panose="020B0604020202020204" pitchFamily="34" charset="0"/>
                <a:cs typeface="Arial" panose="020B0604020202020204" pitchFamily="34" charset="0"/>
              </a:rPr>
              <a:t> violated a woman’s right </a:t>
            </a:r>
            <a:r>
              <a:rPr lang="en-GB" sz="1100" dirty="0" smtClean="0">
                <a:latin typeface="Arial" panose="020B0604020202020204" pitchFamily="34" charset="0"/>
                <a:cs typeface="Arial" panose="020B0604020202020204" pitchFamily="34" charset="0"/>
              </a:rPr>
              <a:t>to life and health and is a form of cruel, inhuman and degrading treatment.</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Amnesty International’s policy on abortion has the following components:</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We call on states to decriminalise abortion in all circumstances, so that no woman is subject to penalties of any kind for having or seeking an abortion.</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We also oppose the criminalisation of health care providers and others if they are arrested, detained, charged, prosecuted, convicted, or subject to penalties solely for providing or attempting to provide abortion services.</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We call for states to provide access to quality services for management of complications arising from abortion, regardless of the legality of the abortion.</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We call on states to ensure timely access to legal, safe, and accessible abortion in cases of an unwanted pregnancy as a result of </a:t>
            </a:r>
            <a:r>
              <a:rPr lang="en-GB" sz="1100" b="1" dirty="0" smtClean="0">
                <a:latin typeface="Arial" panose="020B0604020202020204" pitchFamily="34" charset="0"/>
                <a:cs typeface="Arial" panose="020B0604020202020204" pitchFamily="34" charset="0"/>
              </a:rPr>
              <a:t>rape, sexual assault </a:t>
            </a:r>
            <a:r>
              <a:rPr lang="en-GB" sz="1100" dirty="0" smtClean="0">
                <a:latin typeface="Arial" panose="020B0604020202020204" pitchFamily="34" charset="0"/>
                <a:cs typeface="Arial" panose="020B0604020202020204" pitchFamily="34" charset="0"/>
              </a:rPr>
              <a:t>or </a:t>
            </a:r>
            <a:r>
              <a:rPr lang="en-GB" sz="1100" b="1" dirty="0" smtClean="0">
                <a:latin typeface="Arial" panose="020B0604020202020204" pitchFamily="34" charset="0"/>
                <a:cs typeface="Arial" panose="020B0604020202020204" pitchFamily="34" charset="0"/>
              </a:rPr>
              <a:t>incest</a:t>
            </a:r>
            <a:r>
              <a:rPr lang="en-GB" sz="1100" dirty="0" smtClean="0">
                <a:latin typeface="Arial" panose="020B0604020202020204" pitchFamily="34" charset="0"/>
                <a:cs typeface="Arial" panose="020B0604020202020204" pitchFamily="34" charset="0"/>
              </a:rPr>
              <a:t>, or if the pregnancy poses a</a:t>
            </a:r>
            <a:r>
              <a:rPr lang="en-GB" sz="1100" b="1" dirty="0" smtClean="0">
                <a:latin typeface="Arial" panose="020B0604020202020204" pitchFamily="34" charset="0"/>
                <a:cs typeface="Arial" panose="020B0604020202020204" pitchFamily="34" charset="0"/>
              </a:rPr>
              <a:t> risk to the life </a:t>
            </a:r>
            <a:r>
              <a:rPr lang="en-GB" sz="1100" dirty="0" smtClean="0">
                <a:latin typeface="Arial" panose="020B0604020202020204" pitchFamily="34" charset="0"/>
                <a:cs typeface="Arial" panose="020B0604020202020204" pitchFamily="34" charset="0"/>
              </a:rPr>
              <a:t>or </a:t>
            </a:r>
            <a:r>
              <a:rPr lang="en-GB" sz="1100" b="1" dirty="0" smtClean="0">
                <a:latin typeface="Arial" panose="020B0604020202020204" pitchFamily="34" charset="0"/>
                <a:cs typeface="Arial" panose="020B0604020202020204" pitchFamily="34" charset="0"/>
              </a:rPr>
              <a:t>risk to the health </a:t>
            </a:r>
            <a:r>
              <a:rPr lang="en-GB" sz="1100" dirty="0" smtClean="0">
                <a:latin typeface="Arial" panose="020B0604020202020204" pitchFamily="34" charset="0"/>
                <a:cs typeface="Arial" panose="020B0604020202020204" pitchFamily="34" charset="0"/>
              </a:rPr>
              <a:t>of the woman or girl.  </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 AI takes no position on whether a woman should have an abortion under any of these circumstances but they must be available to prevent grave violations that could result if they were denied this option.</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 Furthermore,</a:t>
            </a:r>
            <a:r>
              <a:rPr lang="en-GB" sz="1100" baseline="0" dirty="0" smtClean="0">
                <a:latin typeface="Arial" panose="020B0604020202020204" pitchFamily="34" charset="0"/>
                <a:cs typeface="Arial" panose="020B0604020202020204" pitchFamily="34" charset="0"/>
              </a:rPr>
              <a:t> w</a:t>
            </a:r>
            <a:r>
              <a:rPr lang="en-GB" sz="1100" dirty="0" smtClean="0">
                <a:latin typeface="Arial" panose="020B0604020202020204" pitchFamily="34" charset="0"/>
                <a:cs typeface="Arial" panose="020B0604020202020204" pitchFamily="34" charset="0"/>
              </a:rPr>
              <a:t>e call on states to provide women and men with full information on sexual and reproductive health.</a:t>
            </a: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 typeface="+mj-lt"/>
              <a:buNone/>
            </a:pPr>
            <a:endParaRPr lang="en-GB" sz="11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17</a:t>
            </a:fld>
            <a:endParaRPr lang="en-GB"/>
          </a:p>
        </p:txBody>
      </p:sp>
    </p:spTree>
    <p:extLst>
      <p:ext uri="{BB962C8B-B14F-4D97-AF65-F5344CB8AC3E}">
        <p14:creationId xmlns:p14="http://schemas.microsoft.com/office/powerpoint/2010/main" val="385958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17: Activity 4: Dealing with Difficult Situations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dirty="0" smtClean="0">
                <a:latin typeface="Arial" panose="020B0604020202020204" pitchFamily="34" charset="0"/>
                <a:cs typeface="Arial" panose="020B0604020202020204" pitchFamily="34" charset="0"/>
              </a:rPr>
              <a:t>This activity</a:t>
            </a:r>
            <a:r>
              <a:rPr lang="en-GB" sz="1100" baseline="0" dirty="0" smtClean="0">
                <a:latin typeface="Arial" panose="020B0604020202020204" pitchFamily="34" charset="0"/>
                <a:cs typeface="Arial" panose="020B0604020202020204" pitchFamily="34" charset="0"/>
              </a:rPr>
              <a:t> will allow activists to prepare for difficult situations that could be faced by Amnesty activists in campaigning for sexual and reproductive rights. Use the “Activity Sheet MBMR Dealing with difficult situations”.</a:t>
            </a:r>
            <a:endParaRPr lang="en-GB" sz="1100" dirty="0" smtClean="0">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Session objective</a:t>
            </a:r>
            <a:r>
              <a:rPr lang="en-GB" sz="1100" kern="1200" dirty="0" smtClean="0">
                <a:solidFill>
                  <a:schemeClr val="tx1"/>
                </a:solidFill>
                <a:effectLst/>
                <a:latin typeface="Arial" panose="020B0604020202020204" pitchFamily="34" charset="0"/>
                <a:ea typeface="+mn-ea"/>
                <a:cs typeface="Arial" panose="020B0604020202020204" pitchFamily="34" charset="0"/>
              </a:rPr>
              <a:t>: To prepare for a wide spectrum of difficult questions around</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the MBMR campaign.</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	           To engage and familiarise activists with the Q&amp;A created for activists on dealing with a range of questions on this campaign.</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	           To create a confident and well informed activist base in order to campaign effectively for sexual and reproductive rights. </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Length of session:</a:t>
            </a:r>
            <a:r>
              <a:rPr lang="en-GB" sz="1100" kern="1200" dirty="0" smtClean="0">
                <a:solidFill>
                  <a:schemeClr val="tx1"/>
                </a:solidFill>
                <a:effectLst/>
                <a:latin typeface="Arial" panose="020B0604020202020204" pitchFamily="34" charset="0"/>
                <a:ea typeface="+mn-ea"/>
                <a:cs typeface="Arial" panose="020B0604020202020204" pitchFamily="34" charset="0"/>
              </a:rPr>
              <a:t> 30</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kern="1200" dirty="0" err="1" smtClean="0">
                <a:solidFill>
                  <a:schemeClr val="tx1"/>
                </a:solidFill>
                <a:effectLst/>
                <a:latin typeface="Arial" panose="020B0604020202020204" pitchFamily="34" charset="0"/>
                <a:ea typeface="+mn-ea"/>
                <a:cs typeface="Arial" panose="020B0604020202020204" pitchFamily="34" charset="0"/>
              </a:rPr>
              <a:t>mins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Arial" panose="020B0604020202020204" pitchFamily="34" charset="0"/>
                <a:ea typeface="+mn-ea"/>
                <a:cs typeface="Arial" panose="020B0604020202020204" pitchFamily="34" charset="0"/>
              </a:rPr>
              <a:t>Resources: </a:t>
            </a:r>
            <a:r>
              <a:rPr lang="en-GB" sz="1100" b="0" kern="1200" dirty="0" smtClean="0">
                <a:solidFill>
                  <a:schemeClr val="tx1"/>
                </a:solidFill>
                <a:effectLst/>
                <a:latin typeface="Arial" panose="020B0604020202020204" pitchFamily="34" charset="0"/>
                <a:ea typeface="+mn-ea"/>
                <a:cs typeface="Arial" panose="020B0604020202020204" pitchFamily="34" charset="0"/>
              </a:rPr>
              <a:t>MBMR</a:t>
            </a: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Q&amp;A for Activists, </a:t>
            </a:r>
            <a:r>
              <a:rPr lang="en-GB" sz="1100" b="0" kern="1200" dirty="0" smtClean="0">
                <a:solidFill>
                  <a:schemeClr val="tx1"/>
                </a:solidFill>
                <a:effectLst/>
                <a:latin typeface="Arial" panose="020B0604020202020204" pitchFamily="34" charset="0"/>
                <a:ea typeface="+mn-ea"/>
                <a:cs typeface="Arial" panose="020B0604020202020204" pitchFamily="34" charset="0"/>
              </a:rPr>
              <a:t>Policy</a:t>
            </a: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Primer, </a:t>
            </a:r>
            <a:r>
              <a:rPr lang="en-GB" sz="1100" dirty="0" smtClean="0">
                <a:latin typeface="Arial" panose="020B0604020202020204" pitchFamily="34" charset="0"/>
                <a:cs typeface="Arial" panose="020B0604020202020204" pitchFamily="34" charset="0"/>
              </a:rPr>
              <a:t>case studies,</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poll,</a:t>
            </a:r>
            <a:r>
              <a:rPr lang="en-GB" sz="1100" baseline="0" dirty="0" smtClean="0">
                <a:latin typeface="Arial" panose="020B0604020202020204" pitchFamily="34" charset="0"/>
                <a:cs typeface="Arial" panose="020B0604020202020204" pitchFamily="34" charset="0"/>
              </a:rPr>
              <a:t> f</a:t>
            </a:r>
            <a:r>
              <a:rPr lang="en-GB" sz="1100" kern="1200" dirty="0" smtClean="0">
                <a:solidFill>
                  <a:schemeClr val="tx1"/>
                </a:solidFill>
                <a:effectLst/>
                <a:latin typeface="Arial" panose="020B0604020202020204" pitchFamily="34" charset="0"/>
                <a:ea typeface="+mn-ea"/>
                <a:cs typeface="Arial" panose="020B0604020202020204" pitchFamily="34" charset="0"/>
              </a:rPr>
              <a:t>lipchart</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and marker pens</a:t>
            </a:r>
          </a:p>
          <a:p>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None/>
            </a:pPr>
            <a:r>
              <a:rPr lang="en-GB" sz="1100" kern="1200" baseline="0" dirty="0" smtClean="0">
                <a:solidFill>
                  <a:schemeClr val="tx1"/>
                </a:solidFill>
                <a:effectLst/>
                <a:latin typeface="Arial" panose="020B0604020202020204" pitchFamily="34" charset="0"/>
                <a:ea typeface="+mn-ea"/>
                <a:cs typeface="Arial" panose="020B0604020202020204" pitchFamily="34" charset="0"/>
              </a:rPr>
              <a:t>1. </a:t>
            </a:r>
            <a:r>
              <a:rPr lang="en-GB" sz="1100" dirty="0" smtClean="0">
                <a:latin typeface="Arial" panose="020B0604020202020204" pitchFamily="34" charset="0"/>
                <a:cs typeface="Arial" panose="020B0604020202020204" pitchFamily="34" charset="0"/>
              </a:rPr>
              <a:t>In pairs take a scenario and discuss how you would overcome the challenge? </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Ready to present to the group. 15 minutes</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2. Feedback presentations from each pair. </a:t>
            </a:r>
            <a:r>
              <a:rPr lang="en-GB" sz="1100" dirty="0" smtClean="0">
                <a:latin typeface="Arial" panose="020B0604020202020204" pitchFamily="34" charset="0"/>
                <a:cs typeface="Arial" panose="020B0604020202020204" pitchFamily="34" charset="0"/>
              </a:rPr>
              <a:t>What did you find the most challenging?</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Did</a:t>
            </a:r>
            <a:r>
              <a:rPr lang="en-GB" sz="1100" baseline="0" dirty="0" smtClean="0">
                <a:latin typeface="Arial" panose="020B0604020202020204" pitchFamily="34" charset="0"/>
                <a:cs typeface="Arial" panose="020B0604020202020204" pitchFamily="34" charset="0"/>
              </a:rPr>
              <a:t> you feel confident to deal with the challenge? </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15 minutes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sz="1100" dirty="0" smtClean="0">
              <a:solidFill>
                <a:srgbClr val="FF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Scenarios include:</a:t>
            </a:r>
          </a:p>
          <a:p>
            <a:endParaRPr lang="en-GB" sz="1100" dirty="0" smtClean="0">
              <a:latin typeface="Arial" panose="020B0604020202020204" pitchFamily="34" charset="0"/>
              <a:cs typeface="Arial" panose="020B0604020202020204" pitchFamily="34" charset="0"/>
            </a:endParaRPr>
          </a:p>
          <a:p>
            <a:pPr marL="0" indent="0">
              <a:buNone/>
            </a:pPr>
            <a:r>
              <a:rPr lang="en-GB" sz="1100" dirty="0" smtClean="0">
                <a:latin typeface="Arial" panose="020B0604020202020204" pitchFamily="34" charset="0"/>
                <a:cs typeface="Arial" panose="020B0604020202020204" pitchFamily="34" charset="0"/>
              </a:rPr>
              <a:t>“Why do you campaign to kill babies?”</a:t>
            </a:r>
            <a:endParaRPr lang="en-GB" sz="1100" baseline="0" dirty="0" smtClean="0">
              <a:latin typeface="Arial" panose="020B0604020202020204" pitchFamily="34" charset="0"/>
              <a:cs typeface="Arial" panose="020B0604020202020204" pitchFamily="34" charset="0"/>
            </a:endParaRPr>
          </a:p>
          <a:p>
            <a:pPr marL="0" indent="0">
              <a:buNone/>
            </a:pPr>
            <a:r>
              <a:rPr lang="en-GB" sz="1100" dirty="0" smtClean="0">
                <a:latin typeface="Arial" panose="020B0604020202020204" pitchFamily="34" charset="0"/>
                <a:cs typeface="Arial" panose="020B0604020202020204" pitchFamily="34" charset="0"/>
              </a:rPr>
              <a:t>An anti-choice</a:t>
            </a:r>
            <a:r>
              <a:rPr lang="en-GB" sz="1100" baseline="0" dirty="0" smtClean="0">
                <a:latin typeface="Arial" panose="020B0604020202020204" pitchFamily="34" charset="0"/>
                <a:cs typeface="Arial" panose="020B0604020202020204" pitchFamily="34" charset="0"/>
              </a:rPr>
              <a:t> advocate begins debating with you at your Amnesty MBMR stall.</a:t>
            </a:r>
          </a:p>
          <a:p>
            <a:pPr marL="0" indent="0">
              <a:buNone/>
            </a:pPr>
            <a:endParaRPr lang="en-GB" sz="1100" baseline="0" dirty="0" smtClean="0">
              <a:latin typeface="Arial" panose="020B0604020202020204" pitchFamily="34" charset="0"/>
              <a:cs typeface="Arial" panose="020B0604020202020204" pitchFamily="34" charset="0"/>
            </a:endParaRPr>
          </a:p>
          <a:p>
            <a:pPr marL="0" indent="0">
              <a:buNone/>
            </a:pPr>
            <a:r>
              <a:rPr lang="en-GB" sz="1100" baseline="0" dirty="0" smtClean="0">
                <a:latin typeface="Arial" panose="020B0604020202020204" pitchFamily="34" charset="0"/>
                <a:cs typeface="Arial" panose="020B0604020202020204" pitchFamily="34" charset="0"/>
              </a:rPr>
              <a:t>“Abortion under all circumstances is wrong and sinful” </a:t>
            </a:r>
          </a:p>
          <a:p>
            <a:pPr marL="0" indent="0">
              <a:buNone/>
            </a:pPr>
            <a:r>
              <a:rPr lang="en-GB" sz="1100" baseline="0" dirty="0" smtClean="0">
                <a:latin typeface="Arial" panose="020B0604020202020204" pitchFamily="34" charset="0"/>
                <a:cs typeface="Arial" panose="020B0604020202020204" pitchFamily="34" charset="0"/>
              </a:rPr>
              <a:t>You’re delivering an ‘Intro to AI’ to a local faith group.</a:t>
            </a:r>
          </a:p>
          <a:p>
            <a:pPr marL="0" indent="0">
              <a:buNone/>
            </a:pPr>
            <a:endParaRPr lang="en-GB" sz="1100" baseline="0" dirty="0" smtClean="0">
              <a:latin typeface="Arial" panose="020B0604020202020204" pitchFamily="34" charset="0"/>
              <a:cs typeface="Arial" panose="020B0604020202020204" pitchFamily="34" charset="0"/>
            </a:endParaRPr>
          </a:p>
          <a:p>
            <a:pPr marL="0" indent="0">
              <a:buNone/>
            </a:pPr>
            <a:r>
              <a:rPr lang="en-GB" sz="1100" baseline="0" dirty="0" smtClean="0">
                <a:latin typeface="Arial" panose="020B0604020202020204" pitchFamily="34" charset="0"/>
                <a:cs typeface="Arial" panose="020B0604020202020204" pitchFamily="34" charset="0"/>
              </a:rPr>
              <a:t>“What’s sex got to do with human rights?”</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“Why</a:t>
            </a:r>
            <a:r>
              <a:rPr lang="en-GB" sz="1100" baseline="0" dirty="0" smtClean="0">
                <a:latin typeface="Arial" panose="020B0604020202020204" pitchFamily="34" charset="0"/>
                <a:cs typeface="Arial" panose="020B0604020202020204" pitchFamily="34" charset="0"/>
              </a:rPr>
              <a:t> is Amnesty calling for abortion to be a human right? What about the human rights of the baby?”</a:t>
            </a:r>
          </a:p>
          <a:p>
            <a:endParaRPr lang="en-GB" sz="1100" baseline="0" dirty="0" smtClean="0">
              <a:latin typeface="Arial" panose="020B0604020202020204" pitchFamily="34" charset="0"/>
              <a:cs typeface="Arial" panose="020B0604020202020204" pitchFamily="34" charset="0"/>
            </a:endParaRPr>
          </a:p>
          <a:p>
            <a:r>
              <a:rPr lang="en-GB" sz="1100" baseline="0" dirty="0" smtClean="0">
                <a:latin typeface="Arial" panose="020B0604020202020204" pitchFamily="34" charset="0"/>
                <a:cs typeface="Arial" panose="020B0604020202020204" pitchFamily="34" charset="0"/>
              </a:rPr>
              <a:t>“Why does Amnesty have a policy on abortion?”</a:t>
            </a:r>
          </a:p>
          <a:p>
            <a:endParaRPr lang="en-GB" sz="1100" baseline="0" dirty="0" smtClean="0">
              <a:latin typeface="Arial" panose="020B0604020202020204" pitchFamily="34" charset="0"/>
              <a:cs typeface="Arial" panose="020B0604020202020204" pitchFamily="34" charset="0"/>
            </a:endParaRPr>
          </a:p>
          <a:p>
            <a:r>
              <a:rPr lang="en-GB" sz="1100" baseline="0" dirty="0" smtClean="0">
                <a:latin typeface="Arial" panose="020B0604020202020204" pitchFamily="34" charset="0"/>
                <a:cs typeface="Arial" panose="020B0604020202020204" pitchFamily="34" charset="0"/>
              </a:rPr>
              <a:t>“How do you know that back street abortions are a result of lack of access to a safe abortion?”</a:t>
            </a:r>
          </a:p>
          <a:p>
            <a:endParaRPr lang="en-GB" sz="1100" baseline="0" dirty="0" smtClean="0">
              <a:latin typeface="Arial" panose="020B0604020202020204" pitchFamily="34" charset="0"/>
              <a:cs typeface="Arial" panose="020B0604020202020204" pitchFamily="34" charset="0"/>
            </a:endParaRPr>
          </a:p>
          <a:p>
            <a:r>
              <a:rPr lang="en-GB" sz="1100" baseline="0" dirty="0" smtClean="0">
                <a:latin typeface="Arial" panose="020B0604020202020204" pitchFamily="34" charset="0"/>
                <a:cs typeface="Arial" panose="020B0604020202020204" pitchFamily="34" charset="0"/>
              </a:rPr>
              <a:t>“Does Amnesty support abortion on the basis of disability if so, what about the rights of disabled people?”</a:t>
            </a:r>
          </a:p>
          <a:p>
            <a:endParaRPr lang="en-GB" sz="1100" baseline="0" dirty="0" smtClean="0">
              <a:latin typeface="Arial" panose="020B0604020202020204" pitchFamily="34" charset="0"/>
              <a:cs typeface="Arial" panose="020B0604020202020204" pitchFamily="34" charset="0"/>
            </a:endParaRPr>
          </a:p>
          <a:p>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“Isn’t there a contradiction between Amnesty International campaigning against the death penalty and being pro-abortion? “</a:t>
            </a:r>
            <a:endParaRPr lang="en-GB" sz="1100" b="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18</a:t>
            </a:fld>
            <a:endParaRPr lang="en-GB"/>
          </a:p>
        </p:txBody>
      </p:sp>
    </p:spTree>
    <p:extLst>
      <p:ext uri="{BB962C8B-B14F-4D97-AF65-F5344CB8AC3E}">
        <p14:creationId xmlns:p14="http://schemas.microsoft.com/office/powerpoint/2010/main" val="342038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20: Activity 5: Problem Tree</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This activity</a:t>
            </a:r>
            <a:r>
              <a:rPr lang="en-GB" sz="1100" baseline="0" dirty="0" smtClean="0">
                <a:latin typeface="Arial" panose="020B0604020202020204" pitchFamily="34" charset="0"/>
                <a:cs typeface="Arial" panose="020B0604020202020204" pitchFamily="34" charset="0"/>
              </a:rPr>
              <a:t> will allow activists to fully engage with some of the issues that we are trying to address in this campaign. The Problem Tree will allows groups to explore an issue and work through the causes and effects of this problem and later explore what solutions there are in addressing this issue. </a:t>
            </a: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Session objective</a:t>
            </a:r>
            <a:r>
              <a:rPr lang="en-GB" sz="1100" kern="1200" dirty="0" smtClean="0">
                <a:solidFill>
                  <a:schemeClr val="tx1"/>
                </a:solidFill>
                <a:effectLst/>
                <a:latin typeface="Arial" panose="020B0604020202020204" pitchFamily="34" charset="0"/>
                <a:ea typeface="+mn-ea"/>
                <a:cs typeface="Arial" panose="020B0604020202020204" pitchFamily="34" charset="0"/>
              </a:rPr>
              <a:t>: To work through and focus</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on one of</a:t>
            </a:r>
            <a:r>
              <a:rPr lang="en-GB" sz="1100" kern="1200" dirty="0" smtClean="0">
                <a:solidFill>
                  <a:schemeClr val="tx1"/>
                </a:solidFill>
                <a:effectLst/>
                <a:latin typeface="Arial" panose="020B0604020202020204" pitchFamily="34" charset="0"/>
                <a:ea typeface="+mn-ea"/>
                <a:cs typeface="Arial" panose="020B0604020202020204" pitchFamily="34" charset="0"/>
              </a:rPr>
              <a:t> the human rights issues posed in this campaign.</a:t>
            </a:r>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	           To explore specific campaign issues in detail and work our solutions that can inform their campaigning.</a:t>
            </a: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Length of session: </a:t>
            </a:r>
            <a:r>
              <a:rPr lang="en-GB" sz="1100" b="0" kern="1200" dirty="0" smtClean="0">
                <a:solidFill>
                  <a:schemeClr val="tx1"/>
                </a:solidFill>
                <a:effectLst/>
                <a:latin typeface="Arial" panose="020B0604020202020204" pitchFamily="34" charset="0"/>
                <a:ea typeface="+mn-ea"/>
                <a:cs typeface="Arial" panose="020B0604020202020204" pitchFamily="34" charset="0"/>
              </a:rPr>
              <a:t>40 </a:t>
            </a:r>
            <a:r>
              <a:rPr lang="en-GB" sz="1100" kern="1200" dirty="0" smtClean="0">
                <a:solidFill>
                  <a:schemeClr val="tx1"/>
                </a:solidFill>
                <a:effectLst/>
                <a:latin typeface="Arial" panose="020B0604020202020204" pitchFamily="34" charset="0"/>
                <a:ea typeface="+mn-ea"/>
                <a:cs typeface="Arial" panose="020B0604020202020204" pitchFamily="34" charset="0"/>
              </a:rPr>
              <a:t>minutes</a:t>
            </a: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Arial" panose="020B0604020202020204" pitchFamily="34" charset="0"/>
                <a:ea typeface="+mn-ea"/>
                <a:cs typeface="Arial" panose="020B0604020202020204" pitchFamily="34" charset="0"/>
              </a:rPr>
              <a:t>Resources: </a:t>
            </a:r>
            <a:r>
              <a:rPr lang="en-GB" sz="1100" b="0" kern="1200" dirty="0" smtClean="0">
                <a:solidFill>
                  <a:schemeClr val="tx1"/>
                </a:solidFill>
                <a:effectLst/>
                <a:latin typeface="Arial" panose="020B0604020202020204" pitchFamily="34" charset="0"/>
                <a:ea typeface="+mn-ea"/>
                <a:cs typeface="Arial" panose="020B0604020202020204" pitchFamily="34" charset="0"/>
              </a:rPr>
              <a:t>Policy</a:t>
            </a:r>
            <a:r>
              <a:rPr lang="en-GB" sz="1100" b="0" kern="1200" baseline="0" dirty="0" smtClean="0">
                <a:solidFill>
                  <a:schemeClr val="tx1"/>
                </a:solidFill>
                <a:effectLst/>
                <a:latin typeface="Arial" panose="020B0604020202020204" pitchFamily="34" charset="0"/>
                <a:ea typeface="+mn-ea"/>
                <a:cs typeface="Arial" panose="020B0604020202020204" pitchFamily="34" charset="0"/>
              </a:rPr>
              <a:t> Primer, </a:t>
            </a:r>
            <a:r>
              <a:rPr lang="en-GB" sz="1100" dirty="0" smtClean="0">
                <a:latin typeface="Arial" panose="020B0604020202020204" pitchFamily="34" charset="0"/>
                <a:cs typeface="Arial" panose="020B0604020202020204" pitchFamily="34" charset="0"/>
              </a:rPr>
              <a:t>case studies,</a:t>
            </a:r>
            <a:r>
              <a:rPr lang="en-GB" sz="1100" baseline="0" dirty="0" smtClean="0">
                <a:latin typeface="Arial" panose="020B0604020202020204" pitchFamily="34" charset="0"/>
                <a:cs typeface="Arial" panose="020B0604020202020204" pitchFamily="34" charset="0"/>
              </a:rPr>
              <a:t> f</a:t>
            </a:r>
            <a:r>
              <a:rPr lang="en-GB" sz="1100" kern="1200" dirty="0" smtClean="0">
                <a:solidFill>
                  <a:schemeClr val="tx1"/>
                </a:solidFill>
                <a:effectLst/>
                <a:latin typeface="Arial" panose="020B0604020202020204" pitchFamily="34" charset="0"/>
                <a:ea typeface="+mn-ea"/>
                <a:cs typeface="Arial" panose="020B0604020202020204" pitchFamily="34" charset="0"/>
              </a:rPr>
              <a:t>lipchart</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and marker pens</a:t>
            </a:r>
          </a:p>
          <a:p>
            <a:endParaRPr lang="en-GB" sz="1100" dirty="0" smtClean="0">
              <a:latin typeface="Arial" panose="020B0604020202020204" pitchFamily="34" charset="0"/>
              <a:cs typeface="Arial" panose="020B0604020202020204" pitchFamily="34" charset="0"/>
            </a:endParaRPr>
          </a:p>
          <a:p>
            <a:pPr marL="228600" indent="-228600">
              <a:buAutoNum type="arabicPeriod"/>
            </a:pPr>
            <a:r>
              <a:rPr lang="en-GB" sz="1100" dirty="0" smtClean="0">
                <a:latin typeface="Arial" panose="020B0604020202020204" pitchFamily="34" charset="0"/>
                <a:cs typeface="Arial" panose="020B0604020202020204" pitchFamily="34" charset="0"/>
              </a:rPr>
              <a:t>Create a problem tree (as shown on the slide). Select one of the issues around</a:t>
            </a:r>
            <a:r>
              <a:rPr lang="en-GB" sz="1100" baseline="0" dirty="0" smtClean="0">
                <a:latin typeface="Arial" panose="020B0604020202020204" pitchFamily="34" charset="0"/>
                <a:cs typeface="Arial" panose="020B0604020202020204" pitchFamily="34" charset="0"/>
              </a:rPr>
              <a:t> the tree to focus on.</a:t>
            </a:r>
          </a:p>
          <a:p>
            <a:pPr marL="228600" indent="-228600">
              <a:buAutoNum type="arabicPeriod"/>
            </a:pPr>
            <a:r>
              <a:rPr lang="en-GB" sz="1100" baseline="0" dirty="0" smtClean="0">
                <a:latin typeface="Arial" panose="020B0604020202020204" pitchFamily="34" charset="0"/>
                <a:cs typeface="Arial" panose="020B0604020202020204" pitchFamily="34" charset="0"/>
              </a:rPr>
              <a:t>In small groups, explore the issue you’ve selected by writing the causes of the problem at the root of the tree and the effects and the branches. 15 minutes.</a:t>
            </a:r>
          </a:p>
          <a:p>
            <a:pPr marL="228600" indent="-228600">
              <a:buAutoNum type="arabicPeriod"/>
            </a:pPr>
            <a:r>
              <a:rPr lang="en-GB" sz="1100" baseline="0" dirty="0" smtClean="0">
                <a:latin typeface="Arial" panose="020B0604020202020204" pitchFamily="34" charset="0"/>
                <a:cs typeface="Arial" panose="020B0604020202020204" pitchFamily="34" charset="0"/>
              </a:rPr>
              <a:t>Then explore the possible solutions to the causes and effects of your problem. Try and be as specific as possibly on how you could overcome the problem. 15 minutes.</a:t>
            </a:r>
          </a:p>
          <a:p>
            <a:pPr marL="228600" indent="-228600">
              <a:buAutoNum type="arabicPeriod"/>
            </a:pPr>
            <a:r>
              <a:rPr lang="en-GB" sz="1100" baseline="0" dirty="0" smtClean="0">
                <a:latin typeface="Arial" panose="020B0604020202020204" pitchFamily="34" charset="0"/>
                <a:cs typeface="Arial" panose="020B0604020202020204" pitchFamily="34" charset="0"/>
              </a:rPr>
              <a:t>Feedback to the wider group and share any lessons learnt or ideas you’ve come across that may help with your campaigning activities. 10 minutes.</a:t>
            </a:r>
            <a:endParaRPr lang="en-GB" sz="1100" dirty="0" smtClean="0">
              <a:latin typeface="Arial" panose="020B0604020202020204" pitchFamily="34" charset="0"/>
              <a:cs typeface="Arial" panose="020B0604020202020204" pitchFamily="34" charset="0"/>
            </a:endParaRPr>
          </a:p>
          <a:p>
            <a:endParaRPr lang="en-GB" sz="1100" baseline="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19</a:t>
            </a:fld>
            <a:endParaRPr lang="en-GB"/>
          </a:p>
        </p:txBody>
      </p:sp>
    </p:spTree>
    <p:extLst>
      <p:ext uri="{BB962C8B-B14F-4D97-AF65-F5344CB8AC3E}">
        <p14:creationId xmlns:p14="http://schemas.microsoft.com/office/powerpoint/2010/main" val="427891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Arial" panose="020B0604020202020204" pitchFamily="34" charset="0"/>
                <a:cs typeface="Arial" panose="020B0604020202020204" pitchFamily="34" charset="0"/>
              </a:rPr>
              <a:t>Slide</a:t>
            </a:r>
            <a:r>
              <a:rPr lang="en-GB" sz="1100" b="1" baseline="0" dirty="0" smtClean="0">
                <a:latin typeface="Arial" panose="020B0604020202020204" pitchFamily="34" charset="0"/>
                <a:cs typeface="Arial" panose="020B0604020202020204" pitchFamily="34" charset="0"/>
              </a:rPr>
              <a:t> 1 – My Body, My Rights (MBMR)</a:t>
            </a:r>
          </a:p>
          <a:p>
            <a:endParaRPr lang="en-GB" sz="1100" b="1" baseline="0" dirty="0" smtClean="0">
              <a:latin typeface="Arial" panose="020B0604020202020204" pitchFamily="34" charset="0"/>
              <a:cs typeface="Arial" panose="020B0604020202020204" pitchFamily="34" charset="0"/>
            </a:endParaRPr>
          </a:p>
          <a:p>
            <a:r>
              <a:rPr lang="en-GB" sz="1100" b="0" baseline="0" dirty="0" smtClean="0">
                <a:latin typeface="Arial" panose="020B0604020202020204" pitchFamily="34" charset="0"/>
                <a:cs typeface="Arial" panose="020B0604020202020204" pitchFamily="34" charset="0"/>
              </a:rPr>
              <a:t>This slide outlines the training objectives for activists on the My Body, My Rights campaign.</a:t>
            </a:r>
          </a:p>
          <a:p>
            <a:endParaRPr lang="en-GB" sz="1100" b="0" baseline="0" dirty="0" smtClean="0">
              <a:latin typeface="Arial" panose="020B0604020202020204" pitchFamily="34" charset="0"/>
              <a:cs typeface="Arial" panose="020B0604020202020204" pitchFamily="34" charset="0"/>
            </a:endParaRPr>
          </a:p>
          <a:p>
            <a:r>
              <a:rPr lang="en-GB" sz="1100" b="0" baseline="0" dirty="0" smtClean="0">
                <a:latin typeface="Arial" panose="020B0604020202020204" pitchFamily="34" charset="0"/>
                <a:cs typeface="Arial" panose="020B0604020202020204" pitchFamily="34" charset="0"/>
              </a:rPr>
              <a:t>You may include the following:</a:t>
            </a:r>
          </a:p>
          <a:p>
            <a:endParaRPr lang="en-GB" sz="1100" b="0" baseline="0" dirty="0" smtClean="0">
              <a:latin typeface="Arial" panose="020B0604020202020204" pitchFamily="34" charset="0"/>
              <a:cs typeface="Arial" panose="020B0604020202020204" pitchFamily="34" charset="0"/>
            </a:endParaRPr>
          </a:p>
          <a:p>
            <a:r>
              <a:rPr lang="en-GB" sz="1100" b="0" baseline="0" dirty="0" smtClean="0">
                <a:latin typeface="Arial" panose="020B0604020202020204" pitchFamily="34" charset="0"/>
                <a:cs typeface="Arial" panose="020B0604020202020204" pitchFamily="34" charset="0"/>
              </a:rPr>
              <a:t>1. </a:t>
            </a: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Introduce the My Body, My Rights campaign as our global campaign and go through the following objectives:</a:t>
            </a:r>
          </a:p>
          <a:p>
            <a:pPr marL="228600" indent="-228600">
              <a:buFont typeface="+mj-lt"/>
              <a:buAutoNum type="alphaLcParenR"/>
            </a:pPr>
            <a:r>
              <a:rPr lang="en-GB" sz="1100" dirty="0" smtClean="0">
                <a:latin typeface="Arial" panose="020B0604020202020204" pitchFamily="34" charset="0"/>
                <a:cs typeface="Arial" panose="020B0604020202020204" pitchFamily="34" charset="0"/>
              </a:rPr>
              <a:t>Understand the MBMR global campaign for Sexual and Reproductive Rights (SRR).</a:t>
            </a:r>
          </a:p>
          <a:p>
            <a:pPr marL="228600" indent="-228600">
              <a:buFont typeface="+mj-lt"/>
              <a:buAutoNum type="alphaLcParenR"/>
            </a:pPr>
            <a:r>
              <a:rPr lang="en-GB" sz="1100" dirty="0" smtClean="0">
                <a:latin typeface="Arial" panose="020B0604020202020204" pitchFamily="34" charset="0"/>
                <a:cs typeface="Arial" panose="020B0604020202020204" pitchFamily="34" charset="0"/>
              </a:rPr>
              <a:t>Gain knowledge and skills to campaign for SRR as human rights</a:t>
            </a:r>
          </a:p>
          <a:p>
            <a:pPr marL="228600" indent="-228600">
              <a:buFont typeface="+mj-lt"/>
              <a:buAutoNum type="alphaLcParenR"/>
            </a:pPr>
            <a:r>
              <a:rPr lang="en-GB" sz="1100" dirty="0" smtClean="0">
                <a:latin typeface="Arial" panose="020B0604020202020204" pitchFamily="34" charset="0"/>
                <a:cs typeface="Arial" panose="020B0604020202020204" pitchFamily="34" charset="0"/>
              </a:rPr>
              <a:t>Understand AIUK campaign priorities.</a:t>
            </a:r>
          </a:p>
          <a:p>
            <a:pPr marL="228600" indent="-228600">
              <a:buFont typeface="+mj-lt"/>
              <a:buAutoNum type="alphaLcParenR"/>
            </a:pPr>
            <a:r>
              <a:rPr lang="en-GB" sz="1100" dirty="0" smtClean="0">
                <a:latin typeface="Arial" panose="020B0604020202020204" pitchFamily="34" charset="0"/>
                <a:cs typeface="Arial" panose="020B0604020202020204" pitchFamily="34" charset="0"/>
              </a:rPr>
              <a:t>Effectively communicate AI’s Abortion Policy</a:t>
            </a:r>
          </a:p>
          <a:p>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2. Explain that this will be achieved in a number of ways including, exploring case studies, extracting information from key Amnesty reports and a selection of engaging activities to explore the campaign in more depth. </a:t>
            </a:r>
            <a:endParaRPr lang="en-GB"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2</a:t>
            </a:fld>
            <a:endParaRPr lang="en-GB"/>
          </a:p>
        </p:txBody>
      </p:sp>
    </p:spTree>
    <p:extLst>
      <p:ext uri="{BB962C8B-B14F-4D97-AF65-F5344CB8AC3E}">
        <p14:creationId xmlns:p14="http://schemas.microsoft.com/office/powerpoint/2010/main" val="3402124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latin typeface="Arial" panose="020B0604020202020204" pitchFamily="34" charset="0"/>
                <a:cs typeface="Arial" panose="020B0604020202020204" pitchFamily="34" charset="0"/>
              </a:rPr>
              <a:t>Slide</a:t>
            </a:r>
            <a:r>
              <a:rPr lang="en-GB" sz="1100" b="1" baseline="0" dirty="0" smtClean="0">
                <a:latin typeface="Arial" panose="020B0604020202020204" pitchFamily="34" charset="0"/>
                <a:cs typeface="Arial" panose="020B0604020202020204" pitchFamily="34" charset="0"/>
              </a:rPr>
              <a:t> 21: What does success look like?</a:t>
            </a:r>
          </a:p>
          <a:p>
            <a:endParaRPr lang="en-GB" sz="1100" b="1" baseline="0" dirty="0" smtClean="0">
              <a:latin typeface="Arial" panose="020B0604020202020204" pitchFamily="34" charset="0"/>
              <a:cs typeface="Arial" panose="020B0604020202020204" pitchFamily="34" charset="0"/>
            </a:endParaRPr>
          </a:p>
          <a:p>
            <a:r>
              <a:rPr lang="en-GB" sz="1100" b="0" baseline="0" dirty="0" smtClean="0">
                <a:latin typeface="Arial" panose="020B0604020202020204" pitchFamily="34" charset="0"/>
                <a:cs typeface="Arial" panose="020B0604020202020204" pitchFamily="34" charset="0"/>
              </a:rPr>
              <a:t>This slide looks at successes we are trying to achieve with this campaign, which can only be possible through the effective campaigning of Amnesty activists across the UK and across the globe. </a:t>
            </a:r>
          </a:p>
          <a:p>
            <a:endParaRPr lang="en-GB" sz="1100" b="0" baseline="0" dirty="0" smtClean="0">
              <a:latin typeface="Arial" panose="020B0604020202020204" pitchFamily="34" charset="0"/>
              <a:cs typeface="Arial" panose="020B0604020202020204" pitchFamily="34" charset="0"/>
            </a:endParaRPr>
          </a:p>
          <a:p>
            <a:r>
              <a:rPr lang="en-GB" sz="1100" b="0" baseline="0" dirty="0" smtClean="0">
                <a:latin typeface="Arial" panose="020B0604020202020204" pitchFamily="34" charset="0"/>
                <a:cs typeface="Arial" panose="020B0604020202020204" pitchFamily="34" charset="0"/>
              </a:rPr>
              <a:t>You may include the following: </a:t>
            </a:r>
          </a:p>
          <a:p>
            <a:endParaRPr lang="en-GB" sz="1100" b="0" baseline="0" dirty="0" smtClean="0">
              <a:latin typeface="Arial" panose="020B0604020202020204" pitchFamily="34" charset="0"/>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latin typeface="Arial" panose="020B0604020202020204" pitchFamily="34" charset="0"/>
                <a:cs typeface="Arial" panose="020B0604020202020204" pitchFamily="34" charset="0"/>
              </a:rPr>
              <a:t>The</a:t>
            </a:r>
            <a:r>
              <a:rPr lang="en-GB" sz="1100" baseline="0" dirty="0" smtClean="0">
                <a:latin typeface="Arial" panose="020B0604020202020204" pitchFamily="34" charset="0"/>
                <a:cs typeface="Arial" panose="020B0604020202020204" pitchFamily="34" charset="0"/>
              </a:rPr>
              <a:t> success of this campaign </a:t>
            </a:r>
            <a:r>
              <a:rPr lang="en-GB" sz="1100" b="0" baseline="0" dirty="0" smtClean="0">
                <a:latin typeface="Arial" panose="020B0604020202020204" pitchFamily="34" charset="0"/>
                <a:cs typeface="Arial" panose="020B0604020202020204" pitchFamily="34" charset="0"/>
              </a:rPr>
              <a:t>can only be possible through the effective campaigning of Amnesty activists across the UK and across the globe. </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We want to see the following human rights changes by</a:t>
            </a:r>
            <a:r>
              <a:rPr lang="en-GB" sz="1100" baseline="0" dirty="0" smtClean="0">
                <a:latin typeface="Arial" panose="020B0604020202020204" pitchFamily="34" charset="0"/>
                <a:cs typeface="Arial" panose="020B0604020202020204" pitchFamily="34" charset="0"/>
              </a:rPr>
              <a:t> the end of this campaign:</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The</a:t>
            </a:r>
            <a:r>
              <a:rPr lang="en-GB" sz="1100" baseline="0" dirty="0" smtClean="0">
                <a:latin typeface="Arial" panose="020B0604020202020204" pitchFamily="34" charset="0"/>
                <a:cs typeface="Arial" panose="020B0604020202020204" pitchFamily="34" charset="0"/>
              </a:rPr>
              <a:t> r</a:t>
            </a:r>
            <a:r>
              <a:rPr lang="en-GB" sz="1100" dirty="0" smtClean="0">
                <a:latin typeface="Arial" panose="020B0604020202020204" pitchFamily="34" charset="0"/>
                <a:cs typeface="Arial" panose="020B0604020202020204" pitchFamily="34" charset="0"/>
              </a:rPr>
              <a:t>elease of a number of women in El Salvador who are being held on pregnancy-related charges. (Image</a:t>
            </a:r>
            <a:r>
              <a:rPr lang="en-GB" sz="1100" baseline="0" dirty="0" smtClean="0">
                <a:latin typeface="Arial" panose="020B0604020202020204" pitchFamily="34" charset="0"/>
                <a:cs typeface="Arial" panose="020B0604020202020204" pitchFamily="34" charset="0"/>
              </a:rPr>
              <a:t>: Top Left)</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Human rights education work on FGM and early and forced marriage in Burkina Faso and Sierra Leone are funded for the next 3 years.</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The new Irish Government commit to looking at the law relating to abortion in Ireland in 2016. (Image: Right from Ireland</a:t>
            </a:r>
            <a:r>
              <a:rPr lang="en-GB" sz="1100" baseline="0" dirty="0" smtClean="0">
                <a:latin typeface="Arial" panose="020B0604020202020204" pitchFamily="34" charset="0"/>
                <a:cs typeface="Arial" panose="020B0604020202020204" pitchFamily="34" charset="0"/>
              </a:rPr>
              <a:t> report </a:t>
            </a:r>
            <a:r>
              <a:rPr lang="en-GB" sz="1100" baseline="0" smtClean="0">
                <a:latin typeface="Arial" panose="020B0604020202020204" pitchFamily="34" charset="0"/>
                <a:cs typeface="Arial" panose="020B0604020202020204" pitchFamily="34" charset="0"/>
              </a:rPr>
              <a:t>to decriminalise)</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A comprehensive law on violence against women is introduced in Tunisia and changes are made to the rape laws in Algeria and Morocco.</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Bills restricting access to contraception in Iran are not passed. (Image:</a:t>
            </a:r>
            <a:r>
              <a:rPr lang="en-GB" sz="1100" baseline="0" dirty="0" smtClean="0">
                <a:latin typeface="Arial" panose="020B0604020202020204" pitchFamily="34" charset="0"/>
                <a:cs typeface="Arial" panose="020B0604020202020204" pitchFamily="34" charset="0"/>
              </a:rPr>
              <a:t> Bottom Left– Billboard to encourage procreation)</a:t>
            </a:r>
            <a:endParaRPr lang="en-GB" sz="1100" dirty="0" smtClean="0">
              <a:latin typeface="Arial" panose="020B0604020202020204" pitchFamily="34" charset="0"/>
              <a:cs typeface="Arial" panose="020B0604020202020204" pitchFamily="34" charset="0"/>
            </a:endParaRPr>
          </a:p>
          <a:p>
            <a:pPr marL="228600" indent="-228600">
              <a:buFont typeface="+mj-lt"/>
              <a:buAutoNum type="arabicPeriod"/>
            </a:pPr>
            <a:r>
              <a:rPr lang="en-GB" sz="1100" dirty="0" smtClean="0">
                <a:latin typeface="Arial" panose="020B0604020202020204" pitchFamily="34" charset="0"/>
                <a:cs typeface="Arial" panose="020B0604020202020204" pitchFamily="34" charset="0"/>
              </a:rPr>
              <a:t>Debates around abortion in the UK regularly reference human rights and international standards.</a:t>
            </a:r>
          </a:p>
          <a:p>
            <a:pPr marL="228600" indent="-228600">
              <a:buFont typeface="+mj-lt"/>
              <a:buAutoNum type="arabicPeriod"/>
            </a:pPr>
            <a:r>
              <a:rPr lang="en-GB" sz="1100" dirty="0" smtClean="0">
                <a:latin typeface="Arial" panose="020B0604020202020204" pitchFamily="34" charset="0"/>
                <a:cs typeface="Arial" panose="020B0604020202020204" pitchFamily="34" charset="0"/>
              </a:rPr>
              <a:t>Northern Ireland has access to abortion in the cases of fatal foetal abnormality and rape and incest.</a:t>
            </a:r>
          </a:p>
          <a:p>
            <a:pPr marL="0" indent="0">
              <a:buFont typeface="+mj-lt"/>
              <a:buNone/>
            </a:pPr>
            <a:endParaRPr lang="en-GB"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20</a:t>
            </a:fld>
            <a:endParaRPr lang="en-GB"/>
          </a:p>
        </p:txBody>
      </p:sp>
    </p:spTree>
    <p:extLst>
      <p:ext uri="{BB962C8B-B14F-4D97-AF65-F5344CB8AC3E}">
        <p14:creationId xmlns:p14="http://schemas.microsoft.com/office/powerpoint/2010/main" val="325303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100" b="1" i="0" u="none" strike="noStrike" kern="1200" baseline="0" dirty="0" smtClean="0">
                <a:solidFill>
                  <a:schemeClr val="tx1"/>
                </a:solidFill>
                <a:latin typeface="Arial" panose="020B0604020202020204" pitchFamily="34" charset="0"/>
                <a:ea typeface="+mn-ea"/>
                <a:cs typeface="Arial" panose="020B0604020202020204" pitchFamily="34" charset="0"/>
              </a:rPr>
              <a:t>Slide 2: Content Warning</a:t>
            </a:r>
          </a:p>
          <a:p>
            <a:pPr rtl="0"/>
            <a:endParaRPr lang="en-GB" sz="11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This slide is an important part of setting the scene for this training. With the sensitive nature of the subject matter and the increased likelihood of our audiences may have encountered personal trauma regarding some of the content, it is important to forewarn</a:t>
            </a:r>
          </a:p>
          <a:p>
            <a:pPr rtl="0"/>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Content warning for the following;</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Sexual Assault</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Rape</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Abortion</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Child abuse</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Discrimination</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Forced sterilisation</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Pre and post natal medical complications</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Forced marriage</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FGM</a:t>
            </a: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Miscarriage</a:t>
            </a:r>
          </a:p>
          <a:p>
            <a:pPr rtl="0"/>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rtl="0"/>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You may include the following:</a:t>
            </a:r>
          </a:p>
          <a:p>
            <a:pPr rtl="0"/>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For activists; The nature of the work we do at Amnesty means that we often deal with issues which are upsetting or distressing. When working on MBMR it is important to remember that many of the issues we address will have happened to people participating directly in our work. For example, one in three women in England and Wales will have had an abortion in her lifetime and 1 in 3 women will have been raped, beaten or abused in her lifetime. </a:t>
            </a:r>
          </a:p>
          <a:p>
            <a:pPr marL="228600" indent="-228600" rtl="0">
              <a:buFont typeface="+mj-lt"/>
              <a:buAutoNum type="arabicPeriod"/>
            </a:pP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This means that whether you realise or not, you are likely to work with people who have had some direct experience of the issues we are discussing. Please remember this when participating in and facilitating discussions and take care with language to ensure that you or other participants do not perpetuate negative and damaging stereotypes (e.g. women who have abortions are promiscuous and uncaring) or demonise others. </a:t>
            </a:r>
          </a:p>
          <a:p>
            <a:pPr marL="228600" indent="-228600" rtl="0">
              <a:buFont typeface="+mj-lt"/>
              <a:buAutoNum type="arabicPeriod"/>
            </a:pP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Activists and or those that they engage with may also have strongly held religious beliefs. You may want to reaffirm that Amnesty upholds the human rights to freedom of religious belief, thought and conscience. We also uphold the right to live without discrimination, intimidation or violence and in this area of human rights, these rights sometimes come into conflict (e.g. protests outside abortion clinics, homophobic abuse).</a:t>
            </a:r>
          </a:p>
          <a:p>
            <a:pPr marL="228600" indent="-228600" rtl="0">
              <a:buFont typeface="+mj-lt"/>
              <a:buAutoNum type="arabicPeriod"/>
            </a:pPr>
            <a:endPar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228600" indent="-228600" rtl="0">
              <a:buFont typeface="+mj-lt"/>
              <a:buAutoNum type="arabicPeriod"/>
            </a:pPr>
            <a:r>
              <a:rPr lang="en-GB" sz="1100" b="0" i="0" u="none" strike="noStrike" kern="1200" baseline="0" dirty="0" smtClean="0">
                <a:solidFill>
                  <a:schemeClr val="tx1"/>
                </a:solidFill>
                <a:latin typeface="Arial" panose="020B0604020202020204" pitchFamily="34" charset="0"/>
                <a:ea typeface="+mn-ea"/>
                <a:cs typeface="Arial" panose="020B0604020202020204" pitchFamily="34" charset="0"/>
              </a:rPr>
              <a:t>We want activists and those they engage with on this campaign to feel comfortable in expressing their views but sensitive to others views and life experiences. We don’t want to worry participants about saying the wrong thing or inadvertently offending people as this might close down discussion, so encourage participation in discussions.</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3</a:t>
            </a:fld>
            <a:endParaRPr lang="en-GB"/>
          </a:p>
        </p:txBody>
      </p:sp>
    </p:spTree>
    <p:extLst>
      <p:ext uri="{BB962C8B-B14F-4D97-AF65-F5344CB8AC3E}">
        <p14:creationId xmlns:p14="http://schemas.microsoft.com/office/powerpoint/2010/main" val="257396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3: Campaign Objectives</a:t>
            </a:r>
          </a:p>
          <a:p>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b="0" i="0" kern="1200" dirty="0" smtClean="0">
                <a:solidFill>
                  <a:schemeClr val="tx1"/>
                </a:solidFill>
                <a:effectLst/>
                <a:latin typeface="Arial" panose="020B0604020202020204" pitchFamily="34" charset="0"/>
                <a:ea typeface="+mn-ea"/>
                <a:cs typeface="Arial" panose="020B0604020202020204" pitchFamily="34" charset="0"/>
              </a:rPr>
              <a:t>My Body My Rights is Amnesty International's global campaign to help ensure that everyone has access to their sexual and reproductive rights and to stop criminalization of sexuality and reproduction by governments.</a:t>
            </a:r>
          </a:p>
          <a:p>
            <a:endParaRPr lang="en-GB" sz="1100" b="0" i="0" kern="1200" dirty="0" smtClean="0">
              <a:solidFill>
                <a:schemeClr val="tx1"/>
              </a:solidFill>
              <a:effectLst/>
              <a:latin typeface="Arial" panose="020B0604020202020204" pitchFamily="34" charset="0"/>
              <a:ea typeface="+mn-ea"/>
              <a:cs typeface="Arial" panose="020B0604020202020204" pitchFamily="34" charset="0"/>
            </a:endParaRPr>
          </a:p>
          <a:p>
            <a:r>
              <a:rPr lang="en-GB" sz="1100" b="0" i="0" kern="1200" dirty="0" smtClean="0">
                <a:solidFill>
                  <a:schemeClr val="tx1"/>
                </a:solidFill>
                <a:effectLst/>
                <a:latin typeface="Arial" panose="020B0604020202020204" pitchFamily="34" charset="0"/>
                <a:ea typeface="+mn-ea"/>
                <a:cs typeface="Arial" panose="020B0604020202020204" pitchFamily="34" charset="0"/>
              </a:rPr>
              <a:t>You may include the following:</a:t>
            </a:r>
          </a:p>
          <a:p>
            <a:endParaRPr lang="en-GB" sz="1100" b="0" i="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b="0" i="0" kern="1200" dirty="0" smtClean="0">
                <a:solidFill>
                  <a:schemeClr val="tx1"/>
                </a:solidFill>
                <a:effectLst/>
                <a:latin typeface="+mn-lt"/>
                <a:ea typeface="+mn-ea"/>
                <a:cs typeface="+mn-cs"/>
              </a:rPr>
              <a:t>My Body My Rights is Amnesty International's global campaign to help ensure that everyone has access to their sexual and reproductive rights and to stop criminalization of sexuality and reproduction by governments.</a:t>
            </a:r>
          </a:p>
          <a:p>
            <a:pPr marL="228600" indent="-228600">
              <a:buFont typeface="+mj-lt"/>
              <a:buAutoNum type="arabicPeriod"/>
            </a:pPr>
            <a:endParaRPr lang="en-GB" sz="1100" b="0" i="0" kern="1200" dirty="0" smtClean="0">
              <a:solidFill>
                <a:schemeClr val="tx1"/>
              </a:solidFill>
              <a:effectLst/>
              <a:latin typeface="+mn-lt"/>
              <a:ea typeface="+mn-ea"/>
              <a:cs typeface="+mn-cs"/>
            </a:endParaRPr>
          </a:p>
          <a:p>
            <a:pPr marL="228600" indent="-228600">
              <a:buFont typeface="+mj-lt"/>
              <a:buAutoNum type="arabicPeriod"/>
            </a:pPr>
            <a:r>
              <a:rPr lang="en-GB" sz="1100" b="0" i="0" kern="1200" dirty="0" smtClean="0">
                <a:solidFill>
                  <a:schemeClr val="tx1"/>
                </a:solidFill>
                <a:effectLst/>
                <a:latin typeface="+mn-lt"/>
                <a:ea typeface="+mn-ea"/>
                <a:cs typeface="+mn-cs"/>
              </a:rPr>
              <a:t>We want to frame SRR in terms of human rights because regularly they are</a:t>
            </a:r>
            <a:r>
              <a:rPr lang="en-GB" sz="1100" b="0" i="0" kern="1200" baseline="0" dirty="0" smtClean="0">
                <a:solidFill>
                  <a:schemeClr val="tx1"/>
                </a:solidFill>
                <a:effectLst/>
                <a:latin typeface="+mn-lt"/>
                <a:ea typeface="+mn-ea"/>
                <a:cs typeface="+mn-cs"/>
              </a:rPr>
              <a:t> talked about just in terms of religious belief, morality, shame or guilt. Some of the arguments against campaigning for lesbian and gay rights, for transgender rights, against FGM or for access to abortion and contraception take a cultural relativist approach; “But this is their culture”, “We can’t impose “Western” human rights”. </a:t>
            </a:r>
          </a:p>
          <a:p>
            <a:pPr marL="228600" indent="-228600">
              <a:buFont typeface="+mj-lt"/>
              <a:buAutoNum type="arabicPeriod"/>
            </a:pPr>
            <a:endParaRPr lang="en-GB" sz="1100" b="0" i="0" kern="1200" baseline="0" dirty="0" smtClean="0">
              <a:solidFill>
                <a:schemeClr val="tx1"/>
              </a:solidFill>
              <a:effectLst/>
              <a:latin typeface="+mn-lt"/>
              <a:ea typeface="+mn-ea"/>
              <a:cs typeface="+mn-cs"/>
            </a:endParaRPr>
          </a:p>
          <a:p>
            <a:pPr marL="228600" indent="-228600">
              <a:buFont typeface="+mj-lt"/>
              <a:buAutoNum type="arabicPeriod"/>
            </a:pPr>
            <a:r>
              <a:rPr lang="en-GB" sz="1100" b="0" i="0" kern="1200" baseline="0" dirty="0" smtClean="0">
                <a:solidFill>
                  <a:schemeClr val="tx1"/>
                </a:solidFill>
                <a:effectLst/>
                <a:latin typeface="+mn-lt"/>
                <a:ea typeface="+mn-ea"/>
                <a:cs typeface="+mn-cs"/>
              </a:rPr>
              <a:t>This approach ignores the human rights defenders on the ground battling hard and in dangerous contexts. And it ignores that human rights are fundamental and innate. We still have some way to go for people to see sexual and reproductive rights as human rights so it is important that Amnesty International is part of this debate.</a:t>
            </a:r>
          </a:p>
          <a:p>
            <a:pPr marL="228600" indent="-228600">
              <a:buFont typeface="+mj-lt"/>
              <a:buAutoNum type="arabicPeriod"/>
            </a:pPr>
            <a:endParaRPr lang="en-GB" sz="1100" b="0" i="0" kern="1200" baseline="0" dirty="0" smtClean="0">
              <a:solidFill>
                <a:schemeClr val="tx1"/>
              </a:solidFill>
              <a:effectLst/>
              <a:latin typeface="+mn-lt"/>
              <a:ea typeface="+mn-ea"/>
              <a:cs typeface="+mn-cs"/>
            </a:endParaRPr>
          </a:p>
          <a:p>
            <a:pPr marL="228600" indent="-228600">
              <a:buFont typeface="+mj-lt"/>
              <a:buAutoNum type="arabicPeriod"/>
            </a:pPr>
            <a:r>
              <a:rPr lang="en-GB" sz="1100" b="0" i="0" kern="1200" baseline="0" dirty="0" smtClean="0">
                <a:solidFill>
                  <a:schemeClr val="tx1"/>
                </a:solidFill>
                <a:effectLst/>
                <a:latin typeface="+mn-lt"/>
                <a:ea typeface="+mn-ea"/>
                <a:cs typeface="+mn-cs"/>
              </a:rPr>
              <a:t>“Winning” sexual and reproductive rights is not just about changes in law and policy, it is about winning hearts and minds. Those who campaign on gays rights or for reproductive justice welcome Amnesty into this realm because we bring with us detailed research on human rights impacts, the cool analysis of international human rights law and we work with human rights defenders and organisations on the ground in our key target countries.</a:t>
            </a:r>
            <a:endParaRPr lang="en-GB" sz="1100" dirty="0" smtClean="0"/>
          </a:p>
          <a:p>
            <a:pPr marL="228600" indent="-228600">
              <a:buFont typeface="+mj-lt"/>
              <a:buAutoNum type="arabicPeriod"/>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4</a:t>
            </a:fld>
            <a:endParaRPr lang="en-GB"/>
          </a:p>
        </p:txBody>
      </p:sp>
    </p:spTree>
    <p:extLst>
      <p:ext uri="{BB962C8B-B14F-4D97-AF65-F5344CB8AC3E}">
        <p14:creationId xmlns:p14="http://schemas.microsoft.com/office/powerpoint/2010/main" val="353036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smtClean="0">
                <a:solidFill>
                  <a:schemeClr val="tx1"/>
                </a:solidFill>
                <a:effectLst/>
                <a:latin typeface="Arial" panose="020B0604020202020204" pitchFamily="34" charset="0"/>
                <a:ea typeface="+mn-ea"/>
                <a:cs typeface="Arial" panose="020B0604020202020204" pitchFamily="34" charset="0"/>
              </a:rPr>
              <a:t>Slide 4: Activity 1 – Understanding</a:t>
            </a:r>
            <a:r>
              <a:rPr lang="en-GB" sz="1100" b="1" kern="1200" baseline="0" dirty="0" smtClean="0">
                <a:solidFill>
                  <a:schemeClr val="tx1"/>
                </a:solidFill>
                <a:effectLst/>
                <a:latin typeface="Arial" panose="020B0604020202020204" pitchFamily="34" charset="0"/>
                <a:ea typeface="+mn-ea"/>
                <a:cs typeface="Arial" panose="020B0604020202020204" pitchFamily="34" charset="0"/>
              </a:rPr>
              <a:t> Terms</a:t>
            </a:r>
          </a:p>
          <a:p>
            <a:endParaRPr lang="en-GB" sz="1100" b="1"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FF0000"/>
                </a:solidFill>
                <a:latin typeface="Arial" panose="020B0604020202020204" pitchFamily="34" charset="0"/>
                <a:cs typeface="Arial" panose="020B0604020202020204" pitchFamily="34" charset="0"/>
              </a:rPr>
              <a:t>Sexual and reproductive rights cover</a:t>
            </a:r>
            <a:r>
              <a:rPr lang="en-GB" sz="1100" baseline="0" dirty="0" smtClean="0">
                <a:solidFill>
                  <a:srgbClr val="FF0000"/>
                </a:solidFill>
                <a:latin typeface="Arial" panose="020B0604020202020204" pitchFamily="34" charset="0"/>
                <a:cs typeface="Arial" panose="020B0604020202020204" pitchFamily="34" charset="0"/>
              </a:rPr>
              <a:t> a wide variety of issues – many of which the activists and participants may be unaware of.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solidFill>
                  <a:srgbClr val="FF0000"/>
                </a:solidFill>
                <a:latin typeface="Arial" panose="020B0604020202020204" pitchFamily="34" charset="0"/>
                <a:cs typeface="Arial" panose="020B0604020202020204" pitchFamily="34" charset="0"/>
              </a:rPr>
              <a:t>Explain to the audience that the training session will refer to these terms and it is important to explore their definitions and how they relate the SRR.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aseline="0" dirty="0" smtClean="0">
                <a:solidFill>
                  <a:srgbClr val="FF0000"/>
                </a:solidFill>
                <a:latin typeface="Arial" panose="020B0604020202020204" pitchFamily="34" charset="0"/>
                <a:cs typeface="Arial" panose="020B0604020202020204" pitchFamily="34" charset="0"/>
              </a:rPr>
              <a:t>There will be a hand-out glossary of terms.</a:t>
            </a: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Session objective</a:t>
            </a:r>
            <a:r>
              <a:rPr lang="en-GB" sz="1100" kern="1200" dirty="0" smtClean="0">
                <a:solidFill>
                  <a:schemeClr val="tx1"/>
                </a:solidFill>
                <a:effectLst/>
                <a:latin typeface="Arial" panose="020B0604020202020204" pitchFamily="34" charset="0"/>
                <a:ea typeface="+mn-ea"/>
                <a:cs typeface="Arial" panose="020B0604020202020204" pitchFamily="34" charset="0"/>
              </a:rPr>
              <a:t>: To explore and understand the breadth</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of terms associated with the MBMR campaign.</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Length of session:</a:t>
            </a:r>
            <a:r>
              <a:rPr lang="en-GB" sz="1100" kern="1200" dirty="0" smtClean="0">
                <a:solidFill>
                  <a:schemeClr val="tx1"/>
                </a:solidFill>
                <a:effectLst/>
                <a:latin typeface="Arial" panose="020B0604020202020204" pitchFamily="34" charset="0"/>
                <a:ea typeface="+mn-ea"/>
                <a:cs typeface="Arial" panose="020B0604020202020204" pitchFamily="34" charset="0"/>
              </a:rPr>
              <a:t> 20 </a:t>
            </a:r>
            <a:r>
              <a:rPr lang="en-GB" sz="1100" kern="1200" dirty="0" err="1" smtClean="0">
                <a:solidFill>
                  <a:schemeClr val="tx1"/>
                </a:solidFill>
                <a:effectLst/>
                <a:latin typeface="Arial" panose="020B0604020202020204" pitchFamily="34" charset="0"/>
                <a:ea typeface="+mn-ea"/>
                <a:cs typeface="Arial" panose="020B0604020202020204" pitchFamily="34" charset="0"/>
              </a:rPr>
              <a:t>mins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Resources: </a:t>
            </a:r>
            <a:r>
              <a:rPr lang="en-GB" sz="1100" kern="1200" dirty="0" smtClean="0">
                <a:solidFill>
                  <a:schemeClr val="tx1"/>
                </a:solidFill>
                <a:effectLst/>
                <a:latin typeface="Arial" panose="020B0604020202020204" pitchFamily="34" charset="0"/>
                <a:ea typeface="+mn-ea"/>
                <a:cs typeface="Arial" panose="020B0604020202020204" pitchFamily="34" charset="0"/>
              </a:rPr>
              <a:t>Flipchart</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and marker pens, Glossary of terms (to give out after feedback.)</a:t>
            </a:r>
          </a:p>
          <a:p>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1. In pairs come up with definitions for two terms per pair. 10 minutes</a:t>
            </a:r>
          </a:p>
          <a:p>
            <a:r>
              <a:rPr lang="en-GB" sz="1100" kern="1200" baseline="0" dirty="0" smtClean="0">
                <a:solidFill>
                  <a:schemeClr val="tx1"/>
                </a:solidFill>
                <a:effectLst/>
                <a:latin typeface="Arial" panose="020B0604020202020204" pitchFamily="34" charset="0"/>
                <a:ea typeface="+mn-ea"/>
                <a:cs typeface="Arial" panose="020B0604020202020204" pitchFamily="34" charset="0"/>
              </a:rPr>
              <a:t>2. Feedback on each term and provide the glossary of terms sheet for groups. 10 minutes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sz="1100"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5</a:t>
            </a:fld>
            <a:endParaRPr lang="en-GB"/>
          </a:p>
        </p:txBody>
      </p:sp>
    </p:spTree>
    <p:extLst>
      <p:ext uri="{BB962C8B-B14F-4D97-AF65-F5344CB8AC3E}">
        <p14:creationId xmlns:p14="http://schemas.microsoft.com/office/powerpoint/2010/main" val="351587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smtClean="0">
                <a:solidFill>
                  <a:schemeClr val="tx1"/>
                </a:solidFill>
                <a:effectLst/>
                <a:latin typeface="Arial" panose="020B0604020202020204" pitchFamily="34" charset="0"/>
                <a:ea typeface="+mn-ea"/>
                <a:cs typeface="Arial" panose="020B0604020202020204" pitchFamily="34" charset="0"/>
              </a:rPr>
              <a:t>Slide 5: Activity 2 – Sexual and Reproductive Rights?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Session objective</a:t>
            </a:r>
            <a:r>
              <a:rPr lang="en-GB" sz="1100" kern="1200" dirty="0" smtClean="0">
                <a:solidFill>
                  <a:schemeClr val="tx1"/>
                </a:solidFill>
                <a:effectLst/>
                <a:latin typeface="Arial" panose="020B0604020202020204" pitchFamily="34" charset="0"/>
                <a:ea typeface="+mn-ea"/>
                <a:cs typeface="Arial" panose="020B0604020202020204" pitchFamily="34" charset="0"/>
              </a:rPr>
              <a:t>: To personally reflect on what SRR</a:t>
            </a:r>
            <a:r>
              <a:rPr lang="en-GB" sz="1100" kern="1200" baseline="0" dirty="0" smtClean="0">
                <a:solidFill>
                  <a:schemeClr val="tx1"/>
                </a:solidFill>
                <a:effectLst/>
                <a:latin typeface="Arial" panose="020B0604020202020204" pitchFamily="34" charset="0"/>
                <a:ea typeface="+mn-ea"/>
                <a:cs typeface="Arial" panose="020B0604020202020204" pitchFamily="34" charset="0"/>
              </a:rPr>
              <a:t> mean.</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Length of session:</a:t>
            </a:r>
            <a:r>
              <a:rPr lang="en-GB" sz="1100" kern="1200" dirty="0" smtClean="0">
                <a:solidFill>
                  <a:schemeClr val="tx1"/>
                </a:solidFill>
                <a:effectLst/>
                <a:latin typeface="Arial" panose="020B0604020202020204" pitchFamily="34" charset="0"/>
                <a:ea typeface="+mn-ea"/>
                <a:cs typeface="Arial" panose="020B0604020202020204" pitchFamily="34" charset="0"/>
              </a:rPr>
              <a:t> 10 minutes</a:t>
            </a:r>
          </a:p>
          <a:p>
            <a:r>
              <a:rPr lang="en-GB" sz="1100" kern="1200" dirty="0" smtClean="0">
                <a:solidFill>
                  <a:schemeClr val="tx1"/>
                </a:solidFill>
                <a:effectLst/>
                <a:latin typeface="Arial" panose="020B0604020202020204" pitchFamily="34" charset="0"/>
                <a:ea typeface="+mn-ea"/>
                <a:cs typeface="Arial" panose="020B0604020202020204" pitchFamily="34" charset="0"/>
              </a:rPr>
              <a:t> </a:t>
            </a:r>
          </a:p>
          <a:p>
            <a:r>
              <a:rPr lang="en-GB" sz="1100" b="1" kern="1200" dirty="0" smtClean="0">
                <a:solidFill>
                  <a:schemeClr val="tx1"/>
                </a:solidFill>
                <a:effectLst/>
                <a:latin typeface="Arial" panose="020B0604020202020204" pitchFamily="34" charset="0"/>
                <a:ea typeface="+mn-ea"/>
                <a:cs typeface="Arial" panose="020B0604020202020204" pitchFamily="34" charset="0"/>
              </a:rPr>
              <a:t>Resources: </a:t>
            </a:r>
            <a:r>
              <a:rPr lang="en-GB" sz="1100" kern="1200" dirty="0" smtClean="0">
                <a:solidFill>
                  <a:schemeClr val="tx1"/>
                </a:solidFill>
                <a:effectLst/>
                <a:latin typeface="Arial" panose="020B0604020202020204" pitchFamily="34" charset="0"/>
                <a:ea typeface="+mn-ea"/>
                <a:cs typeface="Arial" panose="020B0604020202020204" pitchFamily="34" charset="0"/>
              </a:rPr>
              <a:t>none</a:t>
            </a:r>
          </a:p>
          <a:p>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kern="1200" baseline="0" dirty="0" smtClean="0">
                <a:solidFill>
                  <a:schemeClr val="tx1"/>
                </a:solidFill>
                <a:effectLst/>
                <a:latin typeface="Arial" panose="020B0604020202020204" pitchFamily="34" charset="0"/>
                <a:ea typeface="+mn-ea"/>
                <a:cs typeface="Arial" panose="020B0604020202020204" pitchFamily="34" charset="0"/>
              </a:rPr>
              <a:t>Ask the audience what they think sexual and reproductive rights are?</a:t>
            </a:r>
          </a:p>
          <a:p>
            <a:pPr marL="228600" indent="-228600">
              <a:buAutoNum type="arabicPeriod"/>
            </a:pPr>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kern="1200" baseline="0" dirty="0" smtClean="0">
                <a:solidFill>
                  <a:schemeClr val="tx1"/>
                </a:solidFill>
                <a:effectLst/>
                <a:latin typeface="Arial" panose="020B0604020202020204" pitchFamily="34" charset="0"/>
                <a:ea typeface="+mn-ea"/>
                <a:cs typeface="Arial" panose="020B0604020202020204" pitchFamily="34" charset="0"/>
              </a:rPr>
              <a:t>Take a few answers and reflect on the contributions.</a:t>
            </a:r>
          </a:p>
          <a:p>
            <a:pPr marL="228600" indent="-228600">
              <a:buAutoNum type="arabicPeriod"/>
            </a:pPr>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r>
              <a:rPr lang="en-GB" sz="1100" kern="1200" baseline="0" dirty="0" smtClean="0">
                <a:solidFill>
                  <a:schemeClr val="tx1"/>
                </a:solidFill>
                <a:effectLst/>
                <a:latin typeface="Arial" panose="020B0604020202020204" pitchFamily="34" charset="0"/>
                <a:ea typeface="+mn-ea"/>
                <a:cs typeface="Arial" panose="020B0604020202020204" pitchFamily="34" charset="0"/>
              </a:rPr>
              <a:t>You may get the following answers: </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Make decisions about our own health, body, sexual life, and identity without fear of coercion or criminalisation</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Seek and receive information about sexuality and reproduction and access related health services and contraception</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Decide whether and when to have children, and how many to have</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Choose your intimate partner and whether and when to marry</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Decide what type of family to create</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Access family planning; contraception; safe and accessible post-abortion care; access to abortion in cases of rape, sexual assault or incest, and pregnancy that poses a risk to the life or to physical or mental health; and, where legal, access to safe abortion services</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Live free from discrimination, coercion and violence, including rape and other sexual violence, female genital mutilation, forced pregnancy, forced abortion, forced sterilization and forced marriage.</a:t>
            </a:r>
          </a:p>
          <a:p>
            <a:pPr marL="171450" indent="-171450">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100" dirty="0" smtClean="0">
                <a:latin typeface="Arial" panose="020B0604020202020204" pitchFamily="34" charset="0"/>
                <a:cs typeface="Arial" panose="020B0604020202020204" pitchFamily="34" charset="0"/>
              </a:rPr>
              <a:t>4. Go into the next slide to elaborate on the answer.</a:t>
            </a:r>
            <a:r>
              <a:rPr lang="en-GB" sz="1100" baseline="0" dirty="0" smtClean="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a:p>
            <a:pPr marL="228600" indent="-228600">
              <a:buAutoNum type="arabicPeriod"/>
            </a:pPr>
            <a:endParaRPr lang="en-GB" sz="110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6</a:t>
            </a:fld>
            <a:endParaRPr lang="en-GB"/>
          </a:p>
        </p:txBody>
      </p:sp>
    </p:spTree>
    <p:extLst>
      <p:ext uri="{BB962C8B-B14F-4D97-AF65-F5344CB8AC3E}">
        <p14:creationId xmlns:p14="http://schemas.microsoft.com/office/powerpoint/2010/main" val="402701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6: Sexual &amp; Reproductive Rights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lays out how SRR are human rights and presents the main calls of our campaign, which are reference in our country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pPr marL="514350" indent="-514350">
              <a:buFont typeface="+mj-lt"/>
              <a:buAutoNum type="arabicPeriod"/>
            </a:pPr>
            <a:r>
              <a:rPr lang="en-GB" sz="1100" dirty="0" smtClean="0">
                <a:latin typeface="Arial" panose="020B0604020202020204" pitchFamily="34" charset="0"/>
                <a:cs typeface="Arial" panose="020B0604020202020204" pitchFamily="34" charset="0"/>
              </a:rPr>
              <a:t>Our campaign is calling for SRR to be seen as human rights. We are campaigning for the following:</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Non-discrimination: everyone is equal regardless of their sex, sexuality, gender identity or marital status. Religion or culture are not justifications for discrimination.</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Abortion must be decriminalised. Women and girls and health workers must not face jail for accessing or providing abortion services.</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Affordable, confidential and quality health services, including access to contraception, is not a luxury – it’s a human right.</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Education and information on sex and relationships must be based on scientific evidence and should be available to everyone.</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We all have the right to live free from all forms of violence, including rape.</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We have the right to have a say in the laws, policies and programmes that affect our bodies and our lives.</a:t>
            </a:r>
          </a:p>
          <a:p>
            <a:pPr marL="514350" indent="-514350">
              <a:buFont typeface="+mj-lt"/>
              <a:buAutoNum type="arabicPeriod"/>
            </a:pPr>
            <a:r>
              <a:rPr lang="en-GB" sz="1100" dirty="0" smtClean="0">
                <a:latin typeface="Arial" panose="020B0604020202020204" pitchFamily="34" charset="0"/>
                <a:cs typeface="Arial" panose="020B0604020202020204" pitchFamily="34" charset="0"/>
              </a:rPr>
              <a:t>If we are denied any of the above, we have the rights to report it, have it investigated and be confident that justice will be served.</a:t>
            </a:r>
          </a:p>
          <a:p>
            <a:pPr marL="0" indent="0">
              <a:buFont typeface="Arial" panose="020B0604020202020204" pitchFamily="34" charset="0"/>
              <a:buNone/>
            </a:pPr>
            <a:endParaRPr lang="en-GB" sz="11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7</a:t>
            </a:fld>
            <a:endParaRPr lang="en-GB"/>
          </a:p>
        </p:txBody>
      </p:sp>
    </p:spTree>
    <p:extLst>
      <p:ext uri="{BB962C8B-B14F-4D97-AF65-F5344CB8AC3E}">
        <p14:creationId xmlns:p14="http://schemas.microsoft.com/office/powerpoint/2010/main" val="280353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7: Campaign Overview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slide gives activists an overview of the MBMR campaign. This campaign breaks down into three issues and highlights the issues in our campaign countries. These issues include </a:t>
            </a:r>
            <a:r>
              <a:rPr lang="en-GB" sz="1100" dirty="0" smtClean="0">
                <a:latin typeface="Arial" panose="020B0604020202020204" pitchFamily="34" charset="0"/>
                <a:cs typeface="Arial" panose="020B0604020202020204" pitchFamily="34" charset="0"/>
              </a:rPr>
              <a:t>Criminalisation of abortion (Ireland and El Salvador), Discriminatory laws, particularly regarding gender based violence (Maghreb- Morocco-Western Sahara, Algeria and Tunisia) </a:t>
            </a:r>
            <a:r>
              <a:rPr lang="en-GB" sz="1100" baseline="0" dirty="0" smtClean="0">
                <a:latin typeface="Arial" panose="020B0604020202020204" pitchFamily="34" charset="0"/>
                <a:cs typeface="Arial" panose="020B0604020202020204" pitchFamily="34" charset="0"/>
              </a:rPr>
              <a:t> and </a:t>
            </a:r>
            <a:r>
              <a:rPr lang="en-GB" sz="1100" dirty="0" smtClean="0">
                <a:latin typeface="Arial" panose="020B0604020202020204" pitchFamily="34" charset="0"/>
                <a:cs typeface="Arial" panose="020B0604020202020204" pitchFamily="34" charset="0"/>
              </a:rPr>
              <a:t>Access to sexual reproductive health services, including access to information (Burkina Faso).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You may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All over the world, people are coerced, criminalised and discriminated against, simply for making choices about their bodies and their lives. That is why Amnesty International has launched My Body My Rights, a global campaign to defend sexual and reproductive rights for all.</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Sexuality and childbearing are sensitive issues and many people find them difficult to talk about in public. They are deeply personal experiences, yet families and communities, states and religious bodies, often seek to control people’s sexual and reproductive lives – and the lives of women in particular.</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The freedom to make decisions about your own health, body, sexual life and identity is a fundamental human right. Such decisions are important and may be difficult, so to reach them people may need support, information and health services. But the power to decide must remain with the person most directly concerned.</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Around the world, sexual and reproductive rights are denied and violated. This campaign traces and exposes the connections between denial of these rights and violence against women.</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Sexual and reproductive rights are inter-related and interdependent, but the My Body My Rights campaign focusses on access to abortion and contraception. These rights are the most controversial and most contested. This is the issue where gender equality is suffering the greatest backlash and where human rights defenders are facing some of the biggest threats.</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b="0" i="0" kern="1200" baseline="0" dirty="0" smtClean="0">
                <a:solidFill>
                  <a:schemeClr val="tx1"/>
                </a:solidFill>
                <a:effectLst/>
                <a:latin typeface="Arial" panose="020B0604020202020204" pitchFamily="34" charset="0"/>
                <a:ea typeface="+mn-ea"/>
                <a:cs typeface="Arial" panose="020B0604020202020204" pitchFamily="34" charset="0"/>
              </a:rPr>
              <a:t>This campaign breaks down into three issues and highlights the issues in our campaign countries. These issues include </a:t>
            </a:r>
            <a:r>
              <a:rPr lang="en-GB" sz="1100" dirty="0" smtClean="0">
                <a:latin typeface="Arial" panose="020B0604020202020204" pitchFamily="34" charset="0"/>
                <a:cs typeface="Arial" panose="020B0604020202020204" pitchFamily="34" charset="0"/>
              </a:rPr>
              <a:t>Criminalisation of abortion (Ireland and El Salvador), Discriminatory laws, particularly regarding gender based violence (Maghreb- Morocco-Western Sahara, Algeria and Tunisia) </a:t>
            </a:r>
            <a:r>
              <a:rPr lang="en-GB" sz="1100" baseline="0" dirty="0" smtClean="0">
                <a:latin typeface="Arial" panose="020B0604020202020204" pitchFamily="34" charset="0"/>
                <a:cs typeface="Arial" panose="020B0604020202020204" pitchFamily="34" charset="0"/>
              </a:rPr>
              <a:t> and </a:t>
            </a:r>
            <a:r>
              <a:rPr lang="en-GB" sz="1100" dirty="0" smtClean="0">
                <a:latin typeface="Arial" panose="020B0604020202020204" pitchFamily="34" charset="0"/>
                <a:cs typeface="Arial" panose="020B0604020202020204" pitchFamily="34" charset="0"/>
              </a:rPr>
              <a:t>Access to sexual reproductive health services, including access to information (Burkina Faso).</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We will call for the decriminalisation of abortion around the world but will be focussing on Northern Ireland as well as the Republic of Ireland and El Salvador. </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100" kern="1200" dirty="0" smtClean="0">
                <a:solidFill>
                  <a:schemeClr val="tx1"/>
                </a:solidFill>
                <a:effectLst/>
                <a:latin typeface="Arial" panose="020B0604020202020204" pitchFamily="34" charset="0"/>
                <a:ea typeface="+mn-ea"/>
                <a:cs typeface="Arial" panose="020B0604020202020204" pitchFamily="34" charset="0"/>
              </a:rPr>
              <a:t>Public debate about abortion is often carried out in strident, emotional tones which do little to encourage wider participation. Amnesty International, our members and supporters, will be part of that discussion and will help shed more light than heat on the subject, and encourage reasoned discussion.</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If we claim our own rights over our own bodies and in turn respect others rights over their bodies, then this will multiply from an individual to a global level. Then governments will have to step up and start protecting our human right to make decisions about our bodies and our lives. </a:t>
            </a:r>
          </a:p>
          <a:p>
            <a:pPr marL="228600" indent="-228600">
              <a:buFont typeface="+mj-lt"/>
              <a:buAutoNum type="arabicPeriod"/>
            </a:pP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Remember, it’s your body and your rights.</a:t>
            </a:r>
            <a:endParaRPr lang="en-GB" sz="1100" kern="1200" dirty="0" smtClean="0">
              <a:solidFill>
                <a:schemeClr val="tx1"/>
              </a:solidFill>
              <a:effectLst/>
              <a:latin typeface="Arial" panose="020B0604020202020204" pitchFamily="34" charset="0"/>
              <a:ea typeface="+mn-ea"/>
              <a:cs typeface="Arial" panose="020B0604020202020204" pitchFamily="34" charset="0"/>
            </a:endParaRPr>
          </a:p>
          <a:p>
            <a:endParaRPr lang="en-GB" sz="11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8</a:t>
            </a:fld>
            <a:endParaRPr lang="en-GB"/>
          </a:p>
        </p:txBody>
      </p:sp>
    </p:spTree>
    <p:extLst>
      <p:ext uri="{BB962C8B-B14F-4D97-AF65-F5344CB8AC3E}">
        <p14:creationId xmlns:p14="http://schemas.microsoft.com/office/powerpoint/2010/main" val="228079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0" kern="1200" dirty="0" smtClean="0">
                <a:solidFill>
                  <a:schemeClr val="tx1"/>
                </a:solidFill>
                <a:effectLst/>
                <a:latin typeface="Arial" panose="020B0604020202020204" pitchFamily="34" charset="0"/>
                <a:ea typeface="+mn-ea"/>
                <a:cs typeface="Arial" panose="020B0604020202020204" pitchFamily="34" charset="0"/>
              </a:rPr>
              <a:t>Slide</a:t>
            </a:r>
            <a:r>
              <a:rPr lang="en-GB" sz="1100" b="1" i="0" kern="1200" baseline="0" dirty="0" smtClean="0">
                <a:solidFill>
                  <a:schemeClr val="tx1"/>
                </a:solidFill>
                <a:effectLst/>
                <a:latin typeface="Arial" panose="020B0604020202020204" pitchFamily="34" charset="0"/>
                <a:ea typeface="+mn-ea"/>
                <a:cs typeface="Arial" panose="020B0604020202020204" pitchFamily="34" charset="0"/>
              </a:rPr>
              <a:t> 8: Campaign Overview</a:t>
            </a:r>
          </a:p>
          <a:p>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This slide illustrates some of the shocking statistics about sexual and reproductive health across the world and why </a:t>
            </a:r>
            <a:r>
              <a:rPr lang="en-GB" sz="1100" baseline="0" dirty="0" smtClean="0">
                <a:latin typeface="Arial" panose="020B0604020202020204" pitchFamily="34" charset="0"/>
                <a:cs typeface="Arial" panose="020B0604020202020204" pitchFamily="34" charset="0"/>
              </a:rPr>
              <a:t>it is important to respect, protect and fulfil sexual and reproductive rights. Because they are fundamental to our rights to life, health, privacy, access to education and information and our rights to live free from violence, torture, and inhuman and degrading treatment.</a:t>
            </a:r>
          </a:p>
          <a:p>
            <a:endParaRPr lang="en-GB" sz="1100" baseline="0" dirty="0" smtClean="0">
              <a:latin typeface="Arial" panose="020B0604020202020204" pitchFamily="34" charset="0"/>
              <a:cs typeface="Arial" panose="020B0604020202020204" pitchFamily="34" charset="0"/>
            </a:endParaRPr>
          </a:p>
          <a:p>
            <a:r>
              <a:rPr lang="en-GB" sz="1100" baseline="0" dirty="0" smtClean="0">
                <a:latin typeface="Arial" panose="020B0604020202020204" pitchFamily="34" charset="0"/>
                <a:cs typeface="Arial" panose="020B0604020202020204" pitchFamily="34" charset="0"/>
              </a:rPr>
              <a:t>You may include the following:</a:t>
            </a:r>
          </a:p>
          <a:p>
            <a:endParaRPr lang="en-GB" sz="1100" baseline="0" dirty="0" smtClean="0">
              <a:latin typeface="Arial" panose="020B0604020202020204" pitchFamily="34" charset="0"/>
              <a:cs typeface="Arial" panose="020B0604020202020204" pitchFamily="34" charset="0"/>
            </a:endParaRPr>
          </a:p>
          <a:p>
            <a:pPr marL="228600" indent="-228600">
              <a:buAutoNum type="arabicPeriod"/>
            </a:pPr>
            <a:r>
              <a:rPr lang="en-GB" sz="1100" baseline="0" dirty="0" smtClean="0">
                <a:latin typeface="Arial" panose="020B0604020202020204" pitchFamily="34" charset="0"/>
                <a:cs typeface="Arial" panose="020B0604020202020204" pitchFamily="34" charset="0"/>
              </a:rPr>
              <a:t>The state of sexual and reproductive health across the world, especially of women, is dire.</a:t>
            </a:r>
          </a:p>
          <a:p>
            <a:pPr marL="228600" indent="-228600">
              <a:buAutoNum type="arabicPeriod"/>
            </a:pPr>
            <a:r>
              <a:rPr lang="en-GB" sz="1100" baseline="0" dirty="0" smtClean="0">
                <a:latin typeface="Arial" panose="020B0604020202020204" pitchFamily="34" charset="0"/>
                <a:cs typeface="Arial" panose="020B0604020202020204" pitchFamily="34" charset="0"/>
              </a:rPr>
              <a:t>Millions of adolescent girls give birth every year, usually as a result to coerced sex and unwanted pregnancies.</a:t>
            </a:r>
          </a:p>
          <a:p>
            <a:pPr marL="228600" indent="-228600">
              <a:buAutoNum type="arabicPeriod"/>
            </a:pPr>
            <a:r>
              <a:rPr lang="en-GB" sz="1100" baseline="0" dirty="0" smtClean="0">
                <a:latin typeface="Arial" panose="020B0604020202020204" pitchFamily="34" charset="0"/>
                <a:cs typeface="Arial" panose="020B0604020202020204" pitchFamily="34" charset="0"/>
              </a:rPr>
              <a:t>In addition, 40% of women of childrearing age live in countries where abortion is banned, restricted or not accessible.</a:t>
            </a:r>
          </a:p>
          <a:p>
            <a:pPr marL="228600" indent="-228600">
              <a:buAutoNum type="arabicPeriod"/>
            </a:pPr>
            <a:r>
              <a:rPr lang="en-GB" sz="1100" baseline="0" dirty="0" smtClean="0">
                <a:latin typeface="Arial" panose="020B0604020202020204" pitchFamily="34" charset="0"/>
                <a:cs typeface="Arial" panose="020B0604020202020204" pitchFamily="34" charset="0"/>
              </a:rPr>
              <a:t>Access to contraception could save the lives of 215, 000 women who die every year due to poor maternal health.</a:t>
            </a:r>
          </a:p>
          <a:p>
            <a:pPr marL="228600" indent="-228600">
              <a:buAutoNum type="arabicPeriod"/>
            </a:pPr>
            <a:r>
              <a:rPr lang="en-GB" sz="1100" baseline="0" dirty="0" smtClean="0">
                <a:latin typeface="Arial" panose="020B0604020202020204" pitchFamily="34" charset="0"/>
                <a:cs typeface="Arial" panose="020B0604020202020204" pitchFamily="34" charset="0"/>
              </a:rPr>
              <a:t>These are just a few of the facts and stats that shine a light on the state of sexual reproductive health</a:t>
            </a: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B831A1A-3EB5-4D79-9411-8C7702248191}" type="slidenum">
              <a:rPr lang="en-GB" smtClean="0"/>
              <a:t>9</a:t>
            </a:fld>
            <a:endParaRPr lang="en-GB"/>
          </a:p>
        </p:txBody>
      </p:sp>
    </p:spTree>
    <p:extLst>
      <p:ext uri="{BB962C8B-B14F-4D97-AF65-F5344CB8AC3E}">
        <p14:creationId xmlns:p14="http://schemas.microsoft.com/office/powerpoint/2010/main" val="4125399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B19F80-D9AC-41B4-AD5B-8A6DC1212200}" type="datetimeFigureOut">
              <a:rPr lang="en-GB" smtClean="0"/>
              <a:t>22/07/2015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DDB809-80B3-4C5B-BDED-4F744D424AAA}" type="slidenum">
              <a:rPr lang="en-GB" smtClean="0"/>
              <a:t>‹#›</a:t>
            </a:fld>
            <a:endParaRPr lang="en-GB"/>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www.amnestyusa.org/images/mybodymyrights.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4328"/>
          <a:stretch/>
        </p:blipFill>
        <p:spPr bwMode="auto">
          <a:xfrm>
            <a:off x="7236296" y="4765186"/>
            <a:ext cx="1907703" cy="207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4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B19F80-D9AC-41B4-AD5B-8A6DC1212200}" type="datetimeFigureOut">
              <a:rPr lang="en-GB" smtClean="0"/>
              <a:t>22/07/2015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294839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B19F80-D9AC-41B4-AD5B-8A6DC1212200}" type="datetimeFigureOut">
              <a:rPr lang="en-GB" smtClean="0"/>
              <a:t>22/07/2015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3476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B19F80-D9AC-41B4-AD5B-8A6DC1212200}" type="datetimeFigureOut">
              <a:rPr lang="en-GB" smtClean="0"/>
              <a:t>22/07/2015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DDB809-80B3-4C5B-BDED-4F744D424AAA}" type="slidenum">
              <a:rPr lang="en-GB" smtClean="0"/>
              <a:t>‹#›</a:t>
            </a:fld>
            <a:endParaRPr lang="en-GB"/>
          </a:p>
        </p:txBody>
      </p:sp>
      <p:pic>
        <p:nvPicPr>
          <p:cNvPr id="7" name="Picture 4" descr="http://www.amnestyusa.org/images/mybodymyrights.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4328"/>
          <a:stretch/>
        </p:blipFill>
        <p:spPr bwMode="auto">
          <a:xfrm>
            <a:off x="7236296" y="4765186"/>
            <a:ext cx="1907703" cy="207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19F80-D9AC-41B4-AD5B-8A6DC1212200}" type="datetimeFigureOut">
              <a:rPr lang="en-GB" smtClean="0"/>
              <a:t>22/07/2015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5132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B19F80-D9AC-41B4-AD5B-8A6DC1212200}" type="datetimeFigureOut">
              <a:rPr lang="en-GB" smtClean="0"/>
              <a:t>22/07/2015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28312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B19F80-D9AC-41B4-AD5B-8A6DC1212200}" type="datetimeFigureOut">
              <a:rPr lang="en-GB" smtClean="0"/>
              <a:t>22/07/2015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337380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B19F80-D9AC-41B4-AD5B-8A6DC1212200}" type="datetimeFigureOut">
              <a:rPr lang="en-GB" smtClean="0"/>
              <a:t>22/07/2015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17879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19F80-D9AC-41B4-AD5B-8A6DC1212200}" type="datetimeFigureOut">
              <a:rPr lang="en-GB" smtClean="0"/>
              <a:t>22/07/2015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409420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19F80-D9AC-41B4-AD5B-8A6DC1212200}" type="datetimeFigureOut">
              <a:rPr lang="en-GB" smtClean="0"/>
              <a:t>22/07/2015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131739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19F80-D9AC-41B4-AD5B-8A6DC1212200}" type="datetimeFigureOut">
              <a:rPr lang="en-GB" smtClean="0"/>
              <a:t>22/07/2015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DDB809-80B3-4C5B-BDED-4F744D424AAA}" type="slidenum">
              <a:rPr lang="en-GB" smtClean="0"/>
              <a:t>‹#›</a:t>
            </a:fld>
            <a:endParaRPr lang="en-GB"/>
          </a:p>
        </p:txBody>
      </p:sp>
    </p:spTree>
    <p:extLst>
      <p:ext uri="{BB962C8B-B14F-4D97-AF65-F5344CB8AC3E}">
        <p14:creationId xmlns:p14="http://schemas.microsoft.com/office/powerpoint/2010/main" val="170632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19F80-D9AC-41B4-AD5B-8A6DC1212200}" type="datetimeFigureOut">
              <a:rPr lang="en-GB" smtClean="0"/>
              <a:t>22/07/2015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DB809-80B3-4C5B-BDED-4F744D424AAA}" type="slidenum">
              <a:rPr lang="en-GB" smtClean="0"/>
              <a:t>‹#›</a:t>
            </a:fld>
            <a:endParaRPr lang="en-GB"/>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www.amnestyusa.org/images/mybodymyrights.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64328"/>
          <a:stretch/>
        </p:blipFill>
        <p:spPr bwMode="auto">
          <a:xfrm>
            <a:off x="7236296" y="4765186"/>
            <a:ext cx="1907703" cy="207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99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GB"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058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Countries</a:t>
            </a:r>
            <a:endParaRPr lang="en-GB" sz="3200" b="1" dirty="0">
              <a:latin typeface="Arial" panose="020B0604020202020204" pitchFamily="34" charset="0"/>
              <a:cs typeface="Arial" panose="020B0604020202020204" pitchFamily="34" charset="0"/>
            </a:endParaRPr>
          </a:p>
        </p:txBody>
      </p:sp>
      <p:pic>
        <p:nvPicPr>
          <p:cNvPr id="819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94" t="9273" r="24538" b="8556"/>
          <a:stretch/>
        </p:blipFill>
        <p:spPr bwMode="auto">
          <a:xfrm>
            <a:off x="683568" y="1700808"/>
            <a:ext cx="2448730" cy="182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9331" t="18494" r="49078" b="19621"/>
          <a:stretch/>
        </p:blipFill>
        <p:spPr bwMode="auto">
          <a:xfrm>
            <a:off x="683568" y="4221088"/>
            <a:ext cx="2705725" cy="226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81" t="8298" r="27220" b="8863"/>
          <a:stretch/>
        </p:blipFill>
        <p:spPr bwMode="auto">
          <a:xfrm>
            <a:off x="3563888" y="4221088"/>
            <a:ext cx="2994982" cy="215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descr="https://www.amnesty.org/remote.axd/amnestysgprdasset.blob.core.windows.net/media/2005/86350_maternal_mortality_burkina_faso-1.jpg?preset=fixed_1472_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1614099"/>
            <a:ext cx="5472608" cy="232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7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Countries</a:t>
            </a:r>
            <a:endParaRPr lang="en-GB" sz="3200" b="1"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973" t="9094" r="24616" b="8556"/>
          <a:stretch/>
        </p:blipFill>
        <p:spPr bwMode="auto">
          <a:xfrm>
            <a:off x="6648773" y="3187578"/>
            <a:ext cx="2376264" cy="176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0485" t="9272" r="2993" b="17367"/>
          <a:stretch/>
        </p:blipFill>
        <p:spPr bwMode="auto">
          <a:xfrm>
            <a:off x="3788894" y="3214097"/>
            <a:ext cx="2304256" cy="26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686" t="33658" r="74539" b="26178"/>
          <a:stretch/>
        </p:blipFill>
        <p:spPr bwMode="auto">
          <a:xfrm>
            <a:off x="607888" y="2996952"/>
            <a:ext cx="2493060" cy="258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s://www.amnesty.org/remote.axd/amnestysgprdasset.blob.core.windows.net/media/4097/200994_el_salvador_abortion_report-1.jpg?preset=fixed_1472_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616" y="1240234"/>
            <a:ext cx="4586384" cy="194734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0857" t="16526" r="1729" b="14407"/>
          <a:stretch/>
        </p:blipFill>
        <p:spPr bwMode="auto">
          <a:xfrm>
            <a:off x="3687107" y="1235998"/>
            <a:ext cx="2879202" cy="194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descr="http://www.amnesty.dk/sites/default/files/specials/article_big_img/446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 y="1248575"/>
            <a:ext cx="3706971" cy="193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537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Video: El Salvador &amp; Abortion Law</a:t>
            </a:r>
            <a:endParaRPr lang="en-GB" sz="3200" b="1" dirty="0">
              <a:latin typeface="Arial" panose="020B0604020202020204" pitchFamily="34" charset="0"/>
              <a:cs typeface="Arial" panose="020B0604020202020204" pitchFamily="34" charset="0"/>
            </a:endParaRPr>
          </a:p>
        </p:txBody>
      </p:sp>
      <p:pic>
        <p:nvPicPr>
          <p:cNvPr id="4" name="Picture 3" descr="http://41.media.tumblr.com/456945094a7890dc6fad871cb987b4ec/tumblr_ncird4oQys1twqvbuo1_500.jpg"/>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6552728" cy="4752528"/>
          </a:xfrm>
          <a:prstGeom prst="rect">
            <a:avLst/>
          </a:prstGeom>
          <a:noFill/>
          <a:ln>
            <a:noFill/>
          </a:ln>
        </p:spPr>
      </p:pic>
    </p:spTree>
    <p:extLst>
      <p:ext uri="{BB962C8B-B14F-4D97-AF65-F5344CB8AC3E}">
        <p14:creationId xmlns:p14="http://schemas.microsoft.com/office/powerpoint/2010/main" val="53323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Timeline</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412776"/>
            <a:ext cx="8229600" cy="4525963"/>
          </a:xfrm>
        </p:spPr>
        <p:txBody>
          <a:bodyPr>
            <a:normAutofit fontScale="77500" lnSpcReduction="20000"/>
          </a:bodyPr>
          <a:lstStyle/>
          <a:p>
            <a:r>
              <a:rPr lang="en-GB" dirty="0">
                <a:latin typeface="Arial" panose="020B0604020202020204" pitchFamily="34" charset="0"/>
                <a:cs typeface="Arial" panose="020B0604020202020204" pitchFamily="34" charset="0"/>
              </a:rPr>
              <a:t>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June: launch of the Ireland report and campaign</a:t>
            </a:r>
          </a:p>
          <a:p>
            <a:r>
              <a:rPr lang="en-GB" dirty="0">
                <a:latin typeface="Arial" panose="020B0604020202020204" pitchFamily="34" charset="0"/>
                <a:cs typeface="Arial" panose="020B0604020202020204" pitchFamily="34" charset="0"/>
              </a:rPr>
              <a:t>Women to Blame exhibition in London then Belfast</a:t>
            </a:r>
          </a:p>
          <a:p>
            <a:r>
              <a:rPr lang="en-GB" dirty="0">
                <a:latin typeface="Arial" panose="020B0604020202020204" pitchFamily="34" charset="0"/>
                <a:cs typeface="Arial" panose="020B0604020202020204" pitchFamily="34" charset="0"/>
              </a:rPr>
              <a:t>August: Student media summit</a:t>
            </a:r>
          </a:p>
          <a:p>
            <a:r>
              <a:rPr lang="en-GB" dirty="0">
                <a:latin typeface="Arial" panose="020B0604020202020204" pitchFamily="34" charset="0"/>
                <a:cs typeface="Arial" panose="020B0604020202020204" pitchFamily="34" charset="0"/>
              </a:rPr>
              <a:t>Sept: Fresher’s Week packs</a:t>
            </a:r>
          </a:p>
          <a:p>
            <a:r>
              <a:rPr lang="en-GB" dirty="0">
                <a:latin typeface="Arial" panose="020B0604020202020204" pitchFamily="34" charset="0"/>
                <a:cs typeface="Arial" panose="020B0604020202020204" pitchFamily="34" charset="0"/>
              </a:rPr>
              <a:t>28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Sept: </a:t>
            </a:r>
            <a:r>
              <a:rPr lang="en-GB" dirty="0" err="1">
                <a:latin typeface="Arial" panose="020B0604020202020204" pitchFamily="34" charset="0"/>
                <a:cs typeface="Arial" panose="020B0604020202020204" pitchFamily="34" charset="0"/>
              </a:rPr>
              <a:t>Int</a:t>
            </a:r>
            <a:r>
              <a:rPr lang="en-GB" dirty="0">
                <a:latin typeface="Arial" panose="020B0604020202020204" pitchFamily="34" charset="0"/>
                <a:cs typeface="Arial" panose="020B0604020202020204" pitchFamily="34" charset="0"/>
              </a:rPr>
              <a:t> Day of Action for the Decriminalisation of Abortion</a:t>
            </a:r>
          </a:p>
          <a:p>
            <a:r>
              <a:rPr lang="en-GB" dirty="0">
                <a:latin typeface="Arial" panose="020B0604020202020204" pitchFamily="34" charset="0"/>
                <a:cs typeface="Arial" panose="020B0604020202020204" pitchFamily="34" charset="0"/>
              </a:rPr>
              <a:t>September/October: big push on My Body My Rights and all current country projects. Women to Blame exhibition in Glasgow then Liverpool.</a:t>
            </a:r>
          </a:p>
          <a:p>
            <a:r>
              <a:rPr lang="en-GB" dirty="0">
                <a:latin typeface="Arial" panose="020B0604020202020204" pitchFamily="34" charset="0"/>
                <a:cs typeface="Arial" panose="020B0604020202020204" pitchFamily="34" charset="0"/>
              </a:rPr>
              <a:t>November: start of the 16 Days, Write for Rights (will have a MBMR case)</a:t>
            </a:r>
          </a:p>
          <a:p>
            <a:r>
              <a:rPr lang="en-GB" dirty="0">
                <a:latin typeface="Arial" panose="020B0604020202020204" pitchFamily="34" charset="0"/>
                <a:cs typeface="Arial" panose="020B0604020202020204" pitchFamily="34" charset="0"/>
              </a:rPr>
              <a:t>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International Women’s Day</a:t>
            </a:r>
          </a:p>
          <a:p>
            <a:pPr marL="0" indent="0">
              <a:buNone/>
            </a:pP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58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AIUK Campaign Priorities</a:t>
            </a:r>
            <a:endParaRPr lang="en-GB" sz="3200" b="1" dirty="0">
              <a:latin typeface="Arial" panose="020B0604020202020204" pitchFamily="34" charset="0"/>
              <a:cs typeface="Arial" panose="020B0604020202020204" pitchFamily="34" charset="0"/>
            </a:endParaRPr>
          </a:p>
        </p:txBody>
      </p:sp>
      <p:pic>
        <p:nvPicPr>
          <p:cNvPr id="5" name="Picture 4" descr="http://d3soxcs9eo85xz.cloudfront.net/sites/default/files/imagecache/poster/70percentofwomen.png"/>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916832"/>
            <a:ext cx="5832648" cy="3816424"/>
          </a:xfrm>
          <a:prstGeom prst="rect">
            <a:avLst/>
          </a:prstGeom>
          <a:noFill/>
          <a:ln>
            <a:noFill/>
          </a:ln>
        </p:spPr>
      </p:pic>
    </p:spTree>
    <p:extLst>
      <p:ext uri="{BB962C8B-B14F-4D97-AF65-F5344CB8AC3E}">
        <p14:creationId xmlns:p14="http://schemas.microsoft.com/office/powerpoint/2010/main" val="1400606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AIUK Campaign Priorities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2172" y="1412776"/>
            <a:ext cx="8454628" cy="4713387"/>
          </a:xfrm>
        </p:spPr>
        <p:txBody>
          <a:bodyPr/>
          <a:lstStyle/>
          <a:p>
            <a:pPr marL="0" indent="0">
              <a:buNone/>
            </a:pPr>
            <a:r>
              <a:rPr lang="en-GB" b="1" dirty="0" smtClean="0">
                <a:latin typeface="Arial" panose="020B0604020202020204" pitchFamily="34" charset="0"/>
                <a:cs typeface="Arial" panose="020B0604020202020204" pitchFamily="34" charset="0"/>
              </a:rPr>
              <a:t>Northern Ireland</a:t>
            </a:r>
            <a:endParaRPr lang="en-GB"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11" t="52604" r="54285" b="41422"/>
          <a:stretch/>
        </p:blipFill>
        <p:spPr bwMode="auto">
          <a:xfrm>
            <a:off x="12987" y="2663789"/>
            <a:ext cx="8940513" cy="87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028" t="52604" r="15373" b="41422"/>
          <a:stretch/>
        </p:blipFill>
        <p:spPr bwMode="auto">
          <a:xfrm>
            <a:off x="591572" y="3566407"/>
            <a:ext cx="7783342" cy="67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Activity: Campaigning on NI Abortion</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In groups prepare your campaigning activity.</a:t>
            </a:r>
          </a:p>
          <a:p>
            <a:pPr marL="0" indent="0">
              <a:buNone/>
            </a:pP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What activity would you plan?</a:t>
            </a:r>
          </a:p>
          <a:p>
            <a:r>
              <a:rPr lang="en-GB" dirty="0" smtClean="0">
                <a:latin typeface="Arial" panose="020B0604020202020204" pitchFamily="34" charset="0"/>
                <a:cs typeface="Arial" panose="020B0604020202020204" pitchFamily="34" charset="0"/>
              </a:rPr>
              <a:t>What key facts would you use to support the campaign?</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Reference the Amnesty poll, NI Report and case studies.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55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AI’s Abortion Policy</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713387"/>
          </a:xfrm>
        </p:spPr>
        <p:txBody>
          <a:bodyPr>
            <a:noAutofit/>
          </a:bodyPr>
          <a:lstStyle/>
          <a:p>
            <a:pPr marL="0" indent="0">
              <a:buNone/>
            </a:pPr>
            <a:r>
              <a:rPr lang="en-GB" dirty="0" smtClean="0">
                <a:latin typeface="Arial" panose="020B0604020202020204" pitchFamily="34" charset="0"/>
                <a:cs typeface="Arial" panose="020B0604020202020204" pitchFamily="34" charset="0"/>
              </a:rPr>
              <a:t>Amnesty International seeks to ensure that women have access to safe, legal termination of pregnancy </a:t>
            </a:r>
            <a:r>
              <a:rPr lang="en-GB" dirty="0">
                <a:latin typeface="Arial" panose="020B0604020202020204" pitchFamily="34" charset="0"/>
                <a:cs typeface="Arial" panose="020B0604020202020204" pitchFamily="34" charset="0"/>
              </a:rPr>
              <a:t>in cases of </a:t>
            </a:r>
            <a:endParaRPr lang="en-GB"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smtClean="0">
                <a:latin typeface="Arial" panose="020B0604020202020204" pitchFamily="34" charset="0"/>
                <a:cs typeface="Arial" panose="020B0604020202020204" pitchFamily="34" charset="0"/>
              </a:rPr>
              <a:t>Rape</a:t>
            </a:r>
            <a:r>
              <a:rPr lang="en-GB" sz="3200" dirty="0">
                <a:latin typeface="Arial" panose="020B0604020202020204" pitchFamily="34" charset="0"/>
                <a:cs typeface="Arial" panose="020B0604020202020204" pitchFamily="34" charset="0"/>
              </a:rPr>
              <a:t>, </a:t>
            </a:r>
            <a:endParaRPr lang="en-GB" sz="32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a:latin typeface="Arial" panose="020B0604020202020204" pitchFamily="34" charset="0"/>
                <a:cs typeface="Arial" panose="020B0604020202020204" pitchFamily="34" charset="0"/>
              </a:rPr>
              <a:t>I</a:t>
            </a:r>
            <a:r>
              <a:rPr lang="en-GB" sz="3200" dirty="0" smtClean="0">
                <a:latin typeface="Arial" panose="020B0604020202020204" pitchFamily="34" charset="0"/>
                <a:cs typeface="Arial" panose="020B0604020202020204" pitchFamily="34" charset="0"/>
              </a:rPr>
              <a:t>ncest </a:t>
            </a:r>
            <a:r>
              <a:rPr lang="en-GB" sz="3200" dirty="0">
                <a:latin typeface="Arial" panose="020B0604020202020204" pitchFamily="34" charset="0"/>
                <a:cs typeface="Arial" panose="020B0604020202020204" pitchFamily="34" charset="0"/>
              </a:rPr>
              <a:t>or </a:t>
            </a:r>
            <a:endParaRPr lang="en-GB" sz="32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sz="3200" dirty="0">
                <a:latin typeface="Arial" panose="020B0604020202020204" pitchFamily="34" charset="0"/>
                <a:cs typeface="Arial" panose="020B0604020202020204" pitchFamily="34" charset="0"/>
              </a:rPr>
              <a:t>W</a:t>
            </a:r>
            <a:r>
              <a:rPr lang="en-GB" sz="3200" dirty="0" smtClean="0">
                <a:latin typeface="Arial" panose="020B0604020202020204" pitchFamily="34" charset="0"/>
                <a:cs typeface="Arial" panose="020B0604020202020204" pitchFamily="34" charset="0"/>
              </a:rPr>
              <a:t>hen </a:t>
            </a:r>
            <a:r>
              <a:rPr lang="en-GB" sz="3200" dirty="0">
                <a:latin typeface="Arial" panose="020B0604020202020204" pitchFamily="34" charset="0"/>
                <a:cs typeface="Arial" panose="020B0604020202020204" pitchFamily="34" charset="0"/>
              </a:rPr>
              <a:t>a woman or girl’s life </a:t>
            </a:r>
            <a:r>
              <a:rPr lang="en-GB" sz="3200" dirty="0" smtClean="0">
                <a:latin typeface="Arial" panose="020B0604020202020204" pitchFamily="34" charset="0"/>
                <a:cs typeface="Arial" panose="020B0604020202020204" pitchFamily="34" charset="0"/>
              </a:rPr>
              <a:t>or health </a:t>
            </a:r>
            <a:r>
              <a:rPr lang="en-GB" sz="3200" dirty="0">
                <a:latin typeface="Arial" panose="020B0604020202020204" pitchFamily="34" charset="0"/>
                <a:cs typeface="Arial" panose="020B0604020202020204" pitchFamily="34" charset="0"/>
              </a:rPr>
              <a:t>is at </a:t>
            </a:r>
            <a:r>
              <a:rPr lang="en-GB" sz="3200" dirty="0" smtClean="0">
                <a:latin typeface="Arial" panose="020B0604020202020204" pitchFamily="34" charset="0"/>
                <a:cs typeface="Arial" panose="020B0604020202020204" pitchFamily="34" charset="0"/>
              </a:rPr>
              <a:t>risk</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59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a:bodyPr>
          <a:lstStyle/>
          <a:p>
            <a:pPr algn="l"/>
            <a:r>
              <a:rPr lang="en-GB" sz="3200" b="1" dirty="0" smtClean="0">
                <a:latin typeface="Arial" panose="020B0604020202020204" pitchFamily="34" charset="0"/>
                <a:cs typeface="Arial" panose="020B0604020202020204" pitchFamily="34" charset="0"/>
              </a:rPr>
              <a:t>Activity: Dealing with difficult situations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4653136"/>
            <a:ext cx="7632848" cy="1656184"/>
          </a:xfrm>
        </p:spPr>
        <p:txBody>
          <a:bodyPr>
            <a:normAutofit/>
          </a:bodyPr>
          <a:lstStyle/>
          <a:p>
            <a:pPr marL="0" indent="0">
              <a:buNone/>
            </a:pPr>
            <a:r>
              <a:rPr lang="en-GB" sz="3000" dirty="0" smtClean="0">
                <a:latin typeface="Arial" panose="020B0604020202020204" pitchFamily="34" charset="0"/>
                <a:cs typeface="Arial" panose="020B0604020202020204" pitchFamily="34" charset="0"/>
              </a:rPr>
              <a:t>In pairs take a scenario and discuss </a:t>
            </a:r>
          </a:p>
          <a:p>
            <a:pPr marL="0" indent="0">
              <a:buNone/>
            </a:pPr>
            <a:r>
              <a:rPr lang="en-GB" sz="3000" dirty="0" smtClean="0">
                <a:latin typeface="Arial" panose="020B0604020202020204" pitchFamily="34" charset="0"/>
                <a:cs typeface="Arial" panose="020B0604020202020204" pitchFamily="34" charset="0"/>
              </a:rPr>
              <a:t>how you would overcome the challenge?</a:t>
            </a:r>
            <a:endParaRPr lang="en-GB" sz="3000" dirty="0">
              <a:latin typeface="Arial" panose="020B0604020202020204" pitchFamily="34" charset="0"/>
              <a:cs typeface="Arial" panose="020B0604020202020204" pitchFamily="34" charset="0"/>
            </a:endParaRPr>
          </a:p>
        </p:txBody>
      </p:sp>
      <p:pic>
        <p:nvPicPr>
          <p:cNvPr id="11266" name="Picture 2" descr="http://38.media.tumblr.com/1db01dfe1e0bf606003750a61e937c7b/tumblr_nneeh83IwT1qzh561o1_4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 y="1844824"/>
            <a:ext cx="4585194" cy="257917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http://31.media.tumblr.com/f138de81c96aff2fa6a4e0ab7aba44e0/tumblr_nneeh83IwT1qzh561o2_40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2336" y="1844824"/>
            <a:ext cx="4585193" cy="257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5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Activity: Problem Tree</a:t>
            </a:r>
            <a:endParaRPr lang="en-GB" sz="3200" b="1" dirty="0">
              <a:latin typeface="Arial" panose="020B0604020202020204" pitchFamily="34" charset="0"/>
              <a:cs typeface="Arial" panose="020B0604020202020204" pitchFamily="34" charset="0"/>
            </a:endParaRPr>
          </a:p>
        </p:txBody>
      </p:sp>
      <p:grpSp>
        <p:nvGrpSpPr>
          <p:cNvPr id="5" name="Group 4"/>
          <p:cNvGrpSpPr/>
          <p:nvPr/>
        </p:nvGrpSpPr>
        <p:grpSpPr>
          <a:xfrm>
            <a:off x="2059980" y="1356641"/>
            <a:ext cx="4752528" cy="5384250"/>
            <a:chOff x="1907704" y="1196752"/>
            <a:chExt cx="4752528" cy="5384250"/>
          </a:xfrm>
        </p:grpSpPr>
        <p:pic>
          <p:nvPicPr>
            <p:cNvPr id="2050" name="Picture 2" descr="http://www.developmenteducation.ie/teachers-and-educators/transition-year/strand-1-Poverty/Resources/blank_tree_diagra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20" b="17334"/>
            <a:stretch/>
          </p:blipFill>
          <p:spPr bwMode="auto">
            <a:xfrm>
              <a:off x="2051720" y="1196752"/>
              <a:ext cx="4608512" cy="5384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7704" y="5301208"/>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03748" y="3640061"/>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3351994" y="6419296"/>
            <a:ext cx="2312516"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Causes</a:t>
            </a:r>
            <a:endParaRPr lang="en-GB" b="1" dirty="0">
              <a:latin typeface="Arial" panose="020B0604020202020204" pitchFamily="34" charset="0"/>
              <a:cs typeface="Arial" panose="020B0604020202020204" pitchFamily="34" charset="0"/>
            </a:endParaRPr>
          </a:p>
        </p:txBody>
      </p:sp>
      <p:sp>
        <p:nvSpPr>
          <p:cNvPr id="9" name="TextBox 8"/>
          <p:cNvSpPr txBox="1"/>
          <p:nvPr/>
        </p:nvSpPr>
        <p:spPr>
          <a:xfrm>
            <a:off x="3381338" y="1356641"/>
            <a:ext cx="2312516"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Effects</a:t>
            </a:r>
            <a:endParaRPr lang="en-GB" b="1" dirty="0">
              <a:latin typeface="Arial" panose="020B0604020202020204" pitchFamily="34" charset="0"/>
              <a:cs typeface="Arial" panose="020B0604020202020204" pitchFamily="34" charset="0"/>
            </a:endParaRPr>
          </a:p>
        </p:txBody>
      </p:sp>
      <p:sp>
        <p:nvSpPr>
          <p:cNvPr id="10" name="TextBox 9"/>
          <p:cNvSpPr txBox="1"/>
          <p:nvPr/>
        </p:nvSpPr>
        <p:spPr>
          <a:xfrm>
            <a:off x="2627784" y="4048766"/>
            <a:ext cx="208823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Problem</a:t>
            </a:r>
            <a:endParaRPr lang="en-GB" b="1" dirty="0">
              <a:latin typeface="Arial" panose="020B0604020202020204" pitchFamily="34" charset="0"/>
              <a:cs typeface="Arial" panose="020B0604020202020204" pitchFamily="34" charset="0"/>
            </a:endParaRPr>
          </a:p>
        </p:txBody>
      </p:sp>
      <p:sp>
        <p:nvSpPr>
          <p:cNvPr id="11" name="TextBox 10"/>
          <p:cNvSpPr txBox="1"/>
          <p:nvPr/>
        </p:nvSpPr>
        <p:spPr>
          <a:xfrm>
            <a:off x="152512" y="1356641"/>
            <a:ext cx="2312516" cy="92333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Lack of access to contraception and  safe abortion</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732240" y="1356641"/>
            <a:ext cx="2312516"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Lack of accessible, affordable and adequate maternal health education</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180492" y="5373216"/>
            <a:ext cx="2312516"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Restrictions on sexual and reproductive health </a:t>
            </a:r>
            <a:r>
              <a:rPr lang="en-GB" dirty="0">
                <a:latin typeface="Arial" panose="020B0604020202020204" pitchFamily="34" charset="0"/>
                <a:cs typeface="Arial" panose="020B0604020202020204" pitchFamily="34" charset="0"/>
              </a:rPr>
              <a:t>e</a:t>
            </a:r>
            <a:r>
              <a:rPr lang="en-GB" dirty="0" smtClean="0">
                <a:latin typeface="Arial" panose="020B0604020202020204" pitchFamily="34" charset="0"/>
                <a:cs typeface="Arial" panose="020B0604020202020204" pitchFamily="34" charset="0"/>
              </a:rPr>
              <a:t>ducation</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6831484" y="3068960"/>
            <a:ext cx="2312516"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Forced and child marriage</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6732240" y="4034946"/>
            <a:ext cx="2312516"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Forced abortion or sterilisation </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180492" y="4219612"/>
            <a:ext cx="2312516" cy="92333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Denying rape survivors access to a safe abortion</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180492" y="2671629"/>
            <a:ext cx="2312516"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Criminal sanctions for seeking abortion/having a miscarriage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655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My Body, My Rights (MBMR)</a:t>
            </a:r>
            <a:endParaRPr lang="en-GB" sz="3200" b="1" dirty="0">
              <a:latin typeface="Arial" panose="020B0604020202020204" pitchFamily="34" charset="0"/>
              <a:cs typeface="Arial" panose="020B0604020202020204" pitchFamily="34" charset="0"/>
            </a:endParaRPr>
          </a:p>
        </p:txBody>
      </p:sp>
      <p:pic>
        <p:nvPicPr>
          <p:cNvPr id="2052" name="Picture 4" descr="http://www.amnestyusa.org/images/mybodymyrights.jpg"/>
          <p:cNvPicPr>
            <a:picLocks noChangeAspect="1" noChangeArrowheads="1"/>
          </p:cNvPicPr>
          <p:nvPr/>
        </p:nvPicPr>
        <p:blipFill rotWithShape="1">
          <a:blip r:embed="rId3">
            <a:extLst>
              <a:ext uri="{28A0092B-C50C-407E-A947-70E740481C1C}">
                <a14:useLocalDpi xmlns:a14="http://schemas.microsoft.com/office/drawing/2010/main" val="0"/>
              </a:ext>
            </a:extLst>
          </a:blip>
          <a:srcRect l="64328"/>
          <a:stretch/>
        </p:blipFill>
        <p:spPr bwMode="auto">
          <a:xfrm>
            <a:off x="7236296" y="4765186"/>
            <a:ext cx="1907703" cy="20719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23528" y="1332924"/>
            <a:ext cx="8712968" cy="4785395"/>
          </a:xfrm>
        </p:spPr>
        <p:txBody>
          <a:bodyPr>
            <a:normAutofit/>
          </a:bodyPr>
          <a:lstStyle/>
          <a:p>
            <a:pPr marL="0" indent="0">
              <a:buNone/>
            </a:pPr>
            <a:r>
              <a:rPr lang="en-GB" sz="3200" b="1" dirty="0" smtClean="0">
                <a:latin typeface="Arial" panose="020B0604020202020204" pitchFamily="34" charset="0"/>
                <a:cs typeface="Arial" panose="020B0604020202020204" pitchFamily="34" charset="0"/>
              </a:rPr>
              <a:t>Training Objectives</a:t>
            </a:r>
          </a:p>
          <a:p>
            <a:pPr marL="0" indent="0">
              <a:buNone/>
            </a:pPr>
            <a:endParaRPr lang="en-GB" sz="1100" b="1" dirty="0" smtClean="0">
              <a:latin typeface="Arial" panose="020B0604020202020204" pitchFamily="34" charset="0"/>
              <a:cs typeface="Arial" panose="020B0604020202020204" pitchFamily="34" charset="0"/>
            </a:endParaRPr>
          </a:p>
          <a:p>
            <a:pPr marL="514350" indent="-514350">
              <a:buFont typeface="+mj-lt"/>
              <a:buAutoNum type="arabicPeriod"/>
            </a:pPr>
            <a:r>
              <a:rPr lang="en-GB" sz="2800" dirty="0" smtClean="0">
                <a:latin typeface="Arial" panose="020B0604020202020204" pitchFamily="34" charset="0"/>
                <a:cs typeface="Arial" panose="020B0604020202020204" pitchFamily="34" charset="0"/>
              </a:rPr>
              <a:t>Understand the MBMR global campaign for Sexual and Reproductive Rights (SRR).</a:t>
            </a:r>
          </a:p>
          <a:p>
            <a:pPr marL="514350" indent="-514350">
              <a:buFont typeface="+mj-lt"/>
              <a:buAutoNum type="arabicPeriod"/>
            </a:pPr>
            <a:r>
              <a:rPr lang="en-GB" sz="2800" dirty="0" smtClean="0">
                <a:latin typeface="Arial" panose="020B0604020202020204" pitchFamily="34" charset="0"/>
                <a:cs typeface="Arial" panose="020B0604020202020204" pitchFamily="34" charset="0"/>
              </a:rPr>
              <a:t>Gain knowledge and skills to campaign for SRR as human rights</a:t>
            </a:r>
          </a:p>
          <a:p>
            <a:pPr marL="514350" indent="-514350">
              <a:buFont typeface="+mj-lt"/>
              <a:buAutoNum type="arabicPeriod"/>
            </a:pPr>
            <a:r>
              <a:rPr lang="en-GB" sz="2800" dirty="0" smtClean="0">
                <a:latin typeface="Arial" panose="020B0604020202020204" pitchFamily="34" charset="0"/>
                <a:cs typeface="Arial" panose="020B0604020202020204" pitchFamily="34" charset="0"/>
              </a:rPr>
              <a:t>Understand AIUK campaign priorities.</a:t>
            </a:r>
          </a:p>
          <a:p>
            <a:pPr marL="514350" indent="-514350">
              <a:buFont typeface="+mj-lt"/>
              <a:buAutoNum type="arabicPeriod"/>
            </a:pPr>
            <a:r>
              <a:rPr lang="en-GB" sz="2800" dirty="0" smtClean="0">
                <a:latin typeface="Arial" panose="020B0604020202020204" pitchFamily="34" charset="0"/>
                <a:cs typeface="Arial" panose="020B0604020202020204" pitchFamily="34" charset="0"/>
              </a:rPr>
              <a:t>Effectively communicate AI’s Abortion Policy</a:t>
            </a:r>
          </a:p>
          <a:p>
            <a:pPr marL="0" indent="0">
              <a:buNone/>
            </a:pPr>
            <a:endParaRPr lang="en-GB" sz="3200" dirty="0" smtClean="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514350" indent="-514350">
              <a:buFont typeface="+mj-lt"/>
              <a:buAutoNum type="arabicPeriod"/>
            </a:pPr>
            <a:endParaRPr lang="en-GB" sz="3200" dirty="0">
              <a:latin typeface="Arial" panose="020B0604020202020204" pitchFamily="34" charset="0"/>
              <a:cs typeface="Arial" panose="020B0604020202020204" pitchFamily="34" charset="0"/>
            </a:endParaRPr>
          </a:p>
        </p:txBody>
      </p:sp>
      <p:pic>
        <p:nvPicPr>
          <p:cNvPr id="10" name="Picture 9" descr="http://www.amnesty.ca/sites/default/files/imce/images/mbmr_logo_rgb_cropped.jpg"/>
          <p:cNvPicPr/>
          <p:nvPr/>
        </p:nvPicPr>
        <p:blipFill>
          <a:blip r:embed="rId4">
            <a:extLst>
              <a:ext uri="{28A0092B-C50C-407E-A947-70E740481C1C}">
                <a14:useLocalDpi xmlns:a14="http://schemas.microsoft.com/office/drawing/2010/main" val="0"/>
              </a:ext>
            </a:extLst>
          </a:blip>
          <a:srcRect/>
          <a:stretch>
            <a:fillRect/>
          </a:stretch>
        </p:blipFill>
        <p:spPr bwMode="auto">
          <a:xfrm>
            <a:off x="611560" y="5589240"/>
            <a:ext cx="6323450" cy="1058159"/>
          </a:xfrm>
          <a:prstGeom prst="rect">
            <a:avLst/>
          </a:prstGeom>
          <a:noFill/>
          <a:ln>
            <a:noFill/>
          </a:ln>
        </p:spPr>
      </p:pic>
    </p:spTree>
    <p:extLst>
      <p:ext uri="{BB962C8B-B14F-4D97-AF65-F5344CB8AC3E}">
        <p14:creationId xmlns:p14="http://schemas.microsoft.com/office/powerpoint/2010/main" val="2938195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What does success look like?</a:t>
            </a:r>
            <a:endParaRPr lang="en-GB" sz="3200" b="1" dirty="0">
              <a:latin typeface="Arial" panose="020B0604020202020204" pitchFamily="34" charset="0"/>
              <a:cs typeface="Arial" panose="020B0604020202020204" pitchFamily="34" charset="0"/>
            </a:endParaRPr>
          </a:p>
        </p:txBody>
      </p:sp>
      <p:pic>
        <p:nvPicPr>
          <p:cNvPr id="2050" name="Picture 2" descr="https://encrypted-tbn2.gstatic.com/images?q=tbn:ANd9GcRUjQo-C2zl8KaM7NUWCO5DUX5WN7fkM9g_DQsdSZAgsYjobwkQ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8" y="1740937"/>
            <a:ext cx="3776359" cy="21147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mnestyusa.org/sites/default/files/screen_shot_2015-06-04_at_11.44.44_am.png"/>
          <p:cNvPicPr>
            <a:picLocks noChangeAspect="1" noChangeArrowheads="1"/>
          </p:cNvPicPr>
          <p:nvPr/>
        </p:nvPicPr>
        <p:blipFill rotWithShape="1">
          <a:blip r:embed="rId4">
            <a:extLst>
              <a:ext uri="{28A0092B-C50C-407E-A947-70E740481C1C}">
                <a14:useLocalDpi xmlns:a14="http://schemas.microsoft.com/office/drawing/2010/main" val="0"/>
              </a:ext>
            </a:extLst>
          </a:blip>
          <a:srcRect t="4905" r="2824" b="7018"/>
          <a:stretch/>
        </p:blipFill>
        <p:spPr bwMode="auto">
          <a:xfrm>
            <a:off x="3723333" y="1740938"/>
            <a:ext cx="3583377"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1304" t="12760" r="22035" b="17516"/>
          <a:stretch/>
        </p:blipFill>
        <p:spPr bwMode="auto">
          <a:xfrm>
            <a:off x="251518" y="3807296"/>
            <a:ext cx="3471815" cy="240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97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Content Warning</a:t>
            </a:r>
            <a:endParaRPr lang="en-GB" sz="3200" b="1" dirty="0">
              <a:latin typeface="Arial" panose="020B0604020202020204" pitchFamily="34" charset="0"/>
              <a:cs typeface="Arial" panose="020B0604020202020204" pitchFamily="34" charset="0"/>
            </a:endParaRPr>
          </a:p>
        </p:txBody>
      </p:sp>
      <p:grpSp>
        <p:nvGrpSpPr>
          <p:cNvPr id="8" name="Group 7"/>
          <p:cNvGrpSpPr/>
          <p:nvPr/>
        </p:nvGrpSpPr>
        <p:grpSpPr>
          <a:xfrm>
            <a:off x="323528" y="1548700"/>
            <a:ext cx="6922465" cy="4202319"/>
            <a:chOff x="323528" y="1548700"/>
            <a:chExt cx="6922465" cy="4202319"/>
          </a:xfrm>
        </p:grpSpPr>
        <p:grpSp>
          <p:nvGrpSpPr>
            <p:cNvPr id="6" name="Group 5"/>
            <p:cNvGrpSpPr/>
            <p:nvPr/>
          </p:nvGrpSpPr>
          <p:grpSpPr>
            <a:xfrm>
              <a:off x="323528" y="1548700"/>
              <a:ext cx="6922465" cy="4202319"/>
              <a:chOff x="481563" y="1359765"/>
              <a:chExt cx="6922465" cy="4202319"/>
            </a:xfrm>
          </p:grpSpPr>
          <p:pic>
            <p:nvPicPr>
              <p:cNvPr id="4" name="Picture 3" descr="http://blog.amnestyusa.org/wp-content/uploads/2014/01/542163_10151187431831363_330165594_n.jpg"/>
              <p:cNvPicPr/>
              <p:nvPr/>
            </p:nvPicPr>
            <p:blipFill>
              <a:blip r:embed="rId3">
                <a:extLst>
                  <a:ext uri="{28A0092B-C50C-407E-A947-70E740481C1C}">
                    <a14:useLocalDpi xmlns:a14="http://schemas.microsoft.com/office/drawing/2010/main" val="0"/>
                  </a:ext>
                </a:extLst>
              </a:blip>
              <a:srcRect/>
              <a:stretch>
                <a:fillRect/>
              </a:stretch>
            </p:blipFill>
            <p:spPr bwMode="auto">
              <a:xfrm>
                <a:off x="481563" y="1359765"/>
                <a:ext cx="3592624" cy="2088232"/>
              </a:xfrm>
              <a:prstGeom prst="rect">
                <a:avLst/>
              </a:prstGeom>
              <a:noFill/>
              <a:ln>
                <a:noFill/>
              </a:ln>
            </p:spPr>
          </p:pic>
          <p:pic>
            <p:nvPicPr>
              <p:cNvPr id="1026" name="Picture 2" descr="https://d35brb9zkkbdsd.cloudfront.net/wp-content/uploads/2014/11/amnesty-international.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4955" r="3657"/>
              <a:stretch/>
            </p:blipFill>
            <p:spPr bwMode="auto">
              <a:xfrm>
                <a:off x="4074187" y="1359765"/>
                <a:ext cx="3329841" cy="2290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amnestystlouis.files.wordpress.com/2013/06/maternal-health.jpg"/>
              <p:cNvPicPr/>
              <p:nvPr/>
            </p:nvPicPr>
            <p:blipFill>
              <a:blip r:embed="rId5">
                <a:extLst>
                  <a:ext uri="{28A0092B-C50C-407E-A947-70E740481C1C}">
                    <a14:useLocalDpi xmlns:a14="http://schemas.microsoft.com/office/drawing/2010/main" val="0"/>
                  </a:ext>
                </a:extLst>
              </a:blip>
              <a:srcRect/>
              <a:stretch>
                <a:fillRect/>
              </a:stretch>
            </p:blipFill>
            <p:spPr bwMode="auto">
              <a:xfrm>
                <a:off x="4074187" y="3473852"/>
                <a:ext cx="3329841" cy="2088232"/>
              </a:xfrm>
              <a:prstGeom prst="rect">
                <a:avLst/>
              </a:prstGeom>
              <a:noFill/>
              <a:ln>
                <a:noFill/>
              </a:ln>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8943" t="17911" r="11714" b="51377"/>
              <a:stretch/>
            </p:blipFill>
            <p:spPr bwMode="auto">
              <a:xfrm>
                <a:off x="481563" y="3447997"/>
                <a:ext cx="3592624" cy="211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8" descr="http://www.guamnesty.org.uk/wp-content/uploads/2014/12/mbmr.jpg"/>
            <p:cNvPicPr/>
            <p:nvPr/>
          </p:nvPicPr>
          <p:blipFill rotWithShape="1">
            <a:blip r:embed="rId7">
              <a:extLst>
                <a:ext uri="{28A0092B-C50C-407E-A947-70E740481C1C}">
                  <a14:useLocalDpi xmlns:a14="http://schemas.microsoft.com/office/drawing/2010/main" val="0"/>
                </a:ext>
              </a:extLst>
            </a:blip>
            <a:srcRect l="48591" t="37154" r="4894"/>
            <a:stretch/>
          </p:blipFill>
          <p:spPr bwMode="auto">
            <a:xfrm>
              <a:off x="3916152" y="1548700"/>
              <a:ext cx="3329841" cy="2088232"/>
            </a:xfrm>
            <a:prstGeom prst="rect">
              <a:avLst/>
            </a:prstGeom>
            <a:noFill/>
            <a:ln>
              <a:noFill/>
            </a:ln>
          </p:spPr>
        </p:pic>
      </p:grpSp>
    </p:spTree>
    <p:extLst>
      <p:ext uri="{BB962C8B-B14F-4D97-AF65-F5344CB8AC3E}">
        <p14:creationId xmlns:p14="http://schemas.microsoft.com/office/powerpoint/2010/main" val="87154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Objectives</a:t>
            </a:r>
            <a:endParaRPr lang="en-GB" sz="3200" b="1" dirty="0">
              <a:latin typeface="Arial" panose="020B0604020202020204" pitchFamily="34" charset="0"/>
              <a:cs typeface="Arial" panose="020B0604020202020204" pitchFamily="34" charset="0"/>
            </a:endParaRPr>
          </a:p>
        </p:txBody>
      </p:sp>
      <p:pic>
        <p:nvPicPr>
          <p:cNvPr id="4" name="Picture 3" descr="http://poweredbygirl.org/wp-content/uploads/2014/11/amnestycampaign.jpg"/>
          <p:cNvPicPr/>
          <p:nvPr/>
        </p:nvPicPr>
        <p:blipFill rotWithShape="1">
          <a:blip r:embed="rId3">
            <a:extLst>
              <a:ext uri="{28A0092B-C50C-407E-A947-70E740481C1C}">
                <a14:useLocalDpi xmlns:a14="http://schemas.microsoft.com/office/drawing/2010/main" val="0"/>
              </a:ext>
            </a:extLst>
          </a:blip>
          <a:srcRect r="70007"/>
          <a:stretch/>
        </p:blipFill>
        <p:spPr bwMode="auto">
          <a:xfrm>
            <a:off x="7084660" y="1262039"/>
            <a:ext cx="2051720" cy="3556857"/>
          </a:xfrm>
          <a:prstGeom prst="rect">
            <a:avLst/>
          </a:prstGeom>
          <a:noFill/>
          <a:ln>
            <a:noFill/>
          </a:ln>
        </p:spPr>
      </p:pic>
      <p:pic>
        <p:nvPicPr>
          <p:cNvPr id="6" name="Picture 5" descr="http://poweredbygirl.org/wp-content/uploads/2014/11/amnestycampaign.jpg"/>
          <p:cNvPicPr/>
          <p:nvPr/>
        </p:nvPicPr>
        <p:blipFill rotWithShape="1">
          <a:blip r:embed="rId3">
            <a:extLst>
              <a:ext uri="{28A0092B-C50C-407E-A947-70E740481C1C}">
                <a14:useLocalDpi xmlns:a14="http://schemas.microsoft.com/office/drawing/2010/main" val="0"/>
              </a:ext>
            </a:extLst>
          </a:blip>
          <a:srcRect r="70007"/>
          <a:stretch/>
        </p:blipFill>
        <p:spPr bwMode="auto">
          <a:xfrm>
            <a:off x="7084660" y="1285862"/>
            <a:ext cx="2051720" cy="3556857"/>
          </a:xfrm>
          <a:prstGeom prst="rect">
            <a:avLst/>
          </a:prstGeom>
          <a:noFill/>
          <a:ln>
            <a:noFill/>
          </a:ln>
        </p:spPr>
      </p:pic>
      <p:sp>
        <p:nvSpPr>
          <p:cNvPr id="3" name="Content Placeholder 2"/>
          <p:cNvSpPr>
            <a:spLocks noGrp="1"/>
          </p:cNvSpPr>
          <p:nvPr>
            <p:ph idx="1"/>
          </p:nvPr>
        </p:nvSpPr>
        <p:spPr>
          <a:xfrm>
            <a:off x="395536" y="1628800"/>
            <a:ext cx="8229600" cy="4525963"/>
          </a:xfrm>
        </p:spPr>
        <p:txBody>
          <a:bodyPr>
            <a:normAutofit/>
          </a:bodyPr>
          <a:lstStyle/>
          <a:p>
            <a:pPr marL="0" indent="0">
              <a:buNone/>
            </a:pPr>
            <a:r>
              <a:rPr lang="en-GB" sz="3200" dirty="0" smtClean="0">
                <a:latin typeface="Arial" panose="020B0604020202020204" pitchFamily="34" charset="0"/>
                <a:cs typeface="Arial" panose="020B0604020202020204" pitchFamily="34" charset="0"/>
              </a:rPr>
              <a:t>To ensure everyone </a:t>
            </a:r>
            <a:r>
              <a:rPr lang="en-GB" sz="3200" dirty="0">
                <a:latin typeface="Arial" panose="020B0604020202020204" pitchFamily="34" charset="0"/>
                <a:cs typeface="Arial" panose="020B0604020202020204" pitchFamily="34" charset="0"/>
              </a:rPr>
              <a:t>has access to their sexual and reproductive </a:t>
            </a:r>
            <a:r>
              <a:rPr lang="en-GB" sz="3200" dirty="0" smtClean="0">
                <a:latin typeface="Arial" panose="020B0604020202020204" pitchFamily="34" charset="0"/>
                <a:cs typeface="Arial" panose="020B0604020202020204" pitchFamily="34" charset="0"/>
              </a:rPr>
              <a:t>rights.</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To stop criminalisation </a:t>
            </a:r>
            <a:r>
              <a:rPr lang="en-GB" sz="3200" dirty="0">
                <a:latin typeface="Arial" panose="020B0604020202020204" pitchFamily="34" charset="0"/>
                <a:cs typeface="Arial" panose="020B0604020202020204" pitchFamily="34" charset="0"/>
              </a:rPr>
              <a:t>of sexuality and reproduction by governments</a:t>
            </a:r>
            <a:r>
              <a:rPr lang="en-GB" sz="3200" dirty="0" smtClean="0">
                <a:latin typeface="Arial" panose="020B0604020202020204" pitchFamily="34" charset="0"/>
                <a:cs typeface="Arial" panose="020B0604020202020204" pitchFamily="34" charset="0"/>
              </a:rPr>
              <a:t>.</a:t>
            </a:r>
          </a:p>
          <a:p>
            <a:pPr marL="0" indent="0">
              <a:buNone/>
            </a:pPr>
            <a:endParaRPr lang="en-GB" sz="3200" dirty="0">
              <a:latin typeface="Arial" panose="020B0604020202020204" pitchFamily="34" charset="0"/>
              <a:cs typeface="Arial" panose="020B0604020202020204" pitchFamily="34" charset="0"/>
            </a:endParaRPr>
          </a:p>
          <a:p>
            <a:pPr marL="0" indent="0">
              <a:buNone/>
            </a:pPr>
            <a:r>
              <a:rPr lang="en-GB" sz="3200" dirty="0" smtClean="0">
                <a:latin typeface="Arial" panose="020B0604020202020204" pitchFamily="34" charset="0"/>
                <a:cs typeface="Arial" panose="020B0604020202020204" pitchFamily="34" charset="0"/>
              </a:rPr>
              <a:t>To make tangible changes in key </a:t>
            </a:r>
          </a:p>
          <a:p>
            <a:pPr marL="0" indent="0">
              <a:buNone/>
            </a:pPr>
            <a:r>
              <a:rPr lang="en-GB" sz="3200" dirty="0" smtClean="0">
                <a:latin typeface="Arial" panose="020B0604020202020204" pitchFamily="34" charset="0"/>
                <a:cs typeface="Arial" panose="020B0604020202020204" pitchFamily="34" charset="0"/>
              </a:rPr>
              <a:t>campaign countries.</a:t>
            </a:r>
          </a:p>
        </p:txBody>
      </p:sp>
    </p:spTree>
    <p:extLst>
      <p:ext uri="{BB962C8B-B14F-4D97-AF65-F5344CB8AC3E}">
        <p14:creationId xmlns:p14="http://schemas.microsoft.com/office/powerpoint/2010/main" val="49746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Activity: Understanding Terms </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931224" cy="4925144"/>
          </a:xfrm>
        </p:spPr>
        <p:txBody>
          <a:bodyPr>
            <a:normAutofit lnSpcReduction="10000"/>
          </a:bodyPr>
          <a:lstStyle/>
          <a:p>
            <a:pPr marL="0" indent="0">
              <a:buNone/>
            </a:pP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Gender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*Sex	*Discrimination</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*Sexuality		*Gender Identity	*Rape		</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*Sexual Orientation		*Sexual Violence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*LGBTI	*Stigma	*Consensual Sex</a:t>
            </a:r>
          </a:p>
          <a:p>
            <a:pPr marL="0" indent="0">
              <a:buNone/>
            </a:pPr>
            <a:endParaRPr lang="en-GB" sz="1900"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What do these terms mean to you?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15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pPr algn="l"/>
            <a:r>
              <a:rPr lang="en-GB" sz="3200" b="1" dirty="0" smtClean="0">
                <a:latin typeface="Arial" panose="020B0604020202020204" pitchFamily="34" charset="0"/>
                <a:cs typeface="Arial" panose="020B0604020202020204" pitchFamily="34" charset="0"/>
              </a:rPr>
              <a:t>Activity: Sexual &amp; Reproductive Rights?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GB" sz="3200" dirty="0" smtClean="0">
                <a:latin typeface="Arial" panose="020B0604020202020204" pitchFamily="34" charset="0"/>
                <a:cs typeface="Arial" panose="020B0604020202020204" pitchFamily="34" charset="0"/>
              </a:rPr>
              <a:t>Sexual and reproductive rights are human rights that belong to us all. </a:t>
            </a:r>
          </a:p>
          <a:p>
            <a:pPr marL="0" indent="0">
              <a:buNone/>
            </a:pPr>
            <a:endParaRPr lang="en-GB" sz="3200" dirty="0" smtClean="0">
              <a:latin typeface="Arial" panose="020B0604020202020204" pitchFamily="34" charset="0"/>
              <a:cs typeface="Arial" panose="020B0604020202020204" pitchFamily="34" charset="0"/>
            </a:endParaRPr>
          </a:p>
          <a:p>
            <a:pPr marL="0" indent="0">
              <a:buNone/>
            </a:pPr>
            <a:r>
              <a:rPr lang="en-GB" sz="3200" b="1" dirty="0" smtClean="0">
                <a:latin typeface="Arial" panose="020B0604020202020204" pitchFamily="34" charset="0"/>
                <a:cs typeface="Arial" panose="020B0604020202020204" pitchFamily="34" charset="0"/>
              </a:rPr>
              <a:t>What do you think our sexual and reproductive rights are? </a:t>
            </a:r>
            <a:endParaRPr lang="en-GB" sz="3200" b="1" dirty="0">
              <a:latin typeface="Arial" panose="020B0604020202020204" pitchFamily="34" charset="0"/>
              <a:cs typeface="Arial" panose="020B0604020202020204" pitchFamily="34" charset="0"/>
            </a:endParaRPr>
          </a:p>
        </p:txBody>
      </p:sp>
      <p:pic>
        <p:nvPicPr>
          <p:cNvPr id="5" name="Picture 4"/>
          <p:cNvPicPr/>
          <p:nvPr/>
        </p:nvPicPr>
        <p:blipFill rotWithShape="1">
          <a:blip r:embed="rId3"/>
          <a:srcRect l="2041" t="33993" r="16137" b="15842"/>
          <a:stretch/>
        </p:blipFill>
        <p:spPr bwMode="auto">
          <a:xfrm>
            <a:off x="1475656" y="5013176"/>
            <a:ext cx="4688840" cy="1616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535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Sexual &amp; Reproductive Rights</a:t>
            </a:r>
            <a:endParaRPr lang="en-GB" sz="3200" b="1"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375" t="14844" r="6563" b="11328"/>
          <a:stretch/>
        </p:blipFill>
        <p:spPr bwMode="auto">
          <a:xfrm>
            <a:off x="179512" y="1412776"/>
            <a:ext cx="717413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02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Overview</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4245912"/>
            <a:ext cx="7344816" cy="2783488"/>
          </a:xfrm>
        </p:spPr>
        <p:txBody>
          <a:bodyPr>
            <a:normAutofit/>
          </a:bodyPr>
          <a:lstStyle/>
          <a:p>
            <a:r>
              <a:rPr lang="en-GB" sz="2200" dirty="0">
                <a:latin typeface="Arial" panose="020B0604020202020204" pitchFamily="34" charset="0"/>
                <a:cs typeface="Arial" panose="020B0604020202020204" pitchFamily="34" charset="0"/>
              </a:rPr>
              <a:t>Criminalisation of abortion </a:t>
            </a:r>
            <a:endParaRPr lang="en-GB" sz="2200" dirty="0" smtClean="0">
              <a:latin typeface="Arial" panose="020B0604020202020204" pitchFamily="34" charset="0"/>
              <a:cs typeface="Arial" panose="020B0604020202020204" pitchFamily="34" charset="0"/>
            </a:endParaRPr>
          </a:p>
          <a:p>
            <a:r>
              <a:rPr lang="en-GB" sz="2200" dirty="0" smtClean="0">
                <a:latin typeface="Arial" panose="020B0604020202020204" pitchFamily="34" charset="0"/>
                <a:cs typeface="Arial" panose="020B0604020202020204" pitchFamily="34" charset="0"/>
              </a:rPr>
              <a:t>Discriminatory laws, particularly regarding gender based violence </a:t>
            </a:r>
          </a:p>
          <a:p>
            <a:r>
              <a:rPr lang="en-GB" sz="2200" dirty="0" smtClean="0">
                <a:latin typeface="Arial" panose="020B0604020202020204" pitchFamily="34" charset="0"/>
                <a:cs typeface="Arial" panose="020B0604020202020204" pitchFamily="34" charset="0"/>
              </a:rPr>
              <a:t>Access to sexual reproductive health services, including access to information.</a:t>
            </a:r>
            <a:endParaRPr lang="en-GB" sz="2200" dirty="0">
              <a:latin typeface="Arial" panose="020B0604020202020204" pitchFamily="34" charset="0"/>
              <a:cs typeface="Arial" panose="020B0604020202020204" pitchFamily="34" charset="0"/>
            </a:endParaRPr>
          </a:p>
        </p:txBody>
      </p:sp>
      <p:pic>
        <p:nvPicPr>
          <p:cNvPr id="4" name="Picture 3" descr="http://www.guamnesty.org.uk/wp-content/uploads/2014/12/mbmr.jp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30890"/>
            <a:ext cx="6530630" cy="2730427"/>
          </a:xfrm>
          <a:prstGeom prst="rect">
            <a:avLst/>
          </a:prstGeom>
          <a:noFill/>
          <a:ln>
            <a:noFill/>
          </a:ln>
        </p:spPr>
      </p:pic>
    </p:spTree>
    <p:extLst>
      <p:ext uri="{BB962C8B-B14F-4D97-AF65-F5344CB8AC3E}">
        <p14:creationId xmlns:p14="http://schemas.microsoft.com/office/powerpoint/2010/main" val="292354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latin typeface="Arial" panose="020B0604020202020204" pitchFamily="34" charset="0"/>
                <a:cs typeface="Arial" panose="020B0604020202020204" pitchFamily="34" charset="0"/>
              </a:rPr>
              <a:t>Campaign Overview</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5" y="1412776"/>
            <a:ext cx="8546391" cy="5285184"/>
          </a:xfrm>
        </p:spPr>
        <p:txBody>
          <a:bodyPr>
            <a:normAutofit/>
          </a:bodyPr>
          <a:lstStyle/>
          <a:p>
            <a:pPr marL="0" indent="0">
              <a:buNone/>
            </a:pPr>
            <a:r>
              <a:rPr lang="en-GB" sz="2400" b="1" dirty="0" smtClean="0">
                <a:latin typeface="Arial" panose="020B0604020202020204" pitchFamily="34" charset="0"/>
                <a:cs typeface="Arial" panose="020B0604020202020204" pitchFamily="34" charset="0"/>
              </a:rPr>
              <a:t>Important Facts and Stats: </a:t>
            </a:r>
            <a:endParaRPr lang="en-GB" sz="2400" b="1" dirty="0">
              <a:latin typeface="Arial" panose="020B0604020202020204" pitchFamily="34" charset="0"/>
              <a:cs typeface="Arial" panose="020B0604020202020204" pitchFamily="34" charset="0"/>
            </a:endParaRPr>
          </a:p>
        </p:txBody>
      </p:sp>
      <p:grpSp>
        <p:nvGrpSpPr>
          <p:cNvPr id="5" name="Group 4"/>
          <p:cNvGrpSpPr/>
          <p:nvPr/>
        </p:nvGrpSpPr>
        <p:grpSpPr>
          <a:xfrm>
            <a:off x="320585" y="2145430"/>
            <a:ext cx="8475907" cy="3935885"/>
            <a:chOff x="345711" y="1993029"/>
            <a:chExt cx="8475907" cy="3935885"/>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43" t="53389" r="11714" b="11133"/>
            <a:stretch/>
          </p:blipFill>
          <p:spPr bwMode="auto">
            <a:xfrm>
              <a:off x="5926510" y="1993030"/>
              <a:ext cx="2895108" cy="19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43" t="17911" r="11714" b="46611"/>
            <a:stretch/>
          </p:blipFill>
          <p:spPr bwMode="auto">
            <a:xfrm>
              <a:off x="3101208" y="1993031"/>
              <a:ext cx="2895108" cy="196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3" t="53389" r="70792" b="13881"/>
            <a:stretch/>
          </p:blipFill>
          <p:spPr bwMode="auto">
            <a:xfrm>
              <a:off x="4478956" y="4113360"/>
              <a:ext cx="2737384" cy="181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22" t="53389" r="39849" b="11133"/>
            <a:stretch/>
          </p:blipFill>
          <p:spPr bwMode="auto">
            <a:xfrm>
              <a:off x="345712" y="1993029"/>
              <a:ext cx="2755496" cy="19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06" t="17718" r="41121" b="49552"/>
            <a:stretch/>
          </p:blipFill>
          <p:spPr bwMode="auto">
            <a:xfrm>
              <a:off x="345711" y="4113359"/>
              <a:ext cx="2552687" cy="18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4" t="17911" r="75600" b="49358"/>
            <a:stretch/>
          </p:blipFill>
          <p:spPr bwMode="auto">
            <a:xfrm>
              <a:off x="2229595" y="4113359"/>
              <a:ext cx="2262837" cy="181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6962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11542</TotalTime>
  <Words>5112</Words>
  <Application>Microsoft Office PowerPoint</Application>
  <PresentationFormat>On-screen Show (4:3)</PresentationFormat>
  <Paragraphs>433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My Body, My Rights (MBMR)</vt:lpstr>
      <vt:lpstr>Content Warning</vt:lpstr>
      <vt:lpstr>Campaign Objectives</vt:lpstr>
      <vt:lpstr>Activity: Understanding Terms </vt:lpstr>
      <vt:lpstr>Activity: Sexual &amp; Reproductive Rights?</vt:lpstr>
      <vt:lpstr>Sexual &amp; Reproductive Rights</vt:lpstr>
      <vt:lpstr>Campaign Overview</vt:lpstr>
      <vt:lpstr>Campaign Overview</vt:lpstr>
      <vt:lpstr>Campaign Countries</vt:lpstr>
      <vt:lpstr>Campaign Countries</vt:lpstr>
      <vt:lpstr>Video: El Salvador &amp; Abortion Law</vt:lpstr>
      <vt:lpstr>Campaign Timeline</vt:lpstr>
      <vt:lpstr>AIUK Campaign Priorities</vt:lpstr>
      <vt:lpstr>AIUK Campaign Priorities</vt:lpstr>
      <vt:lpstr>Activity: Campaigning on NI Abortion</vt:lpstr>
      <vt:lpstr>AI’s Abortion Policy</vt:lpstr>
      <vt:lpstr>Activity: Dealing with difficult situations</vt:lpstr>
      <vt:lpstr>Activity: Problem Tree</vt:lpstr>
      <vt:lpstr>What does success look like?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Shoomi Chowdhury</cp:lastModifiedBy>
  <cp:revision>106</cp:revision>
  <cp:lastPrinted>2015-06-06T07:47:49Z</cp:lastPrinted>
  <dcterms:created xsi:type="dcterms:W3CDTF">2015-05-03T03:10:06Z</dcterms:created>
  <dcterms:modified xsi:type="dcterms:W3CDTF">2015-07-22T14:10:04Z</dcterms:modified>
</cp:coreProperties>
</file>