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8" r:id="rId4"/>
    <p:sldId id="261" r:id="rId5"/>
    <p:sldId id="262" r:id="rId6"/>
    <p:sldId id="264" r:id="rId7"/>
    <p:sldId id="265"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728E11-5A8A-A617-28EF-656EAE52098F}" name="Maghrib Tanveer" initials="MT" userId="S::Maghrib.Tanveer@amnesty.org.uk::24d98515-a656-491c-b375-eddb124ecd62" providerId="AD"/>
  <p188:author id="{6B356D6E-46AA-B73E-B333-DD5A6C066695}" name="Elaine Van Der Schaft" initials="ES" userId="S::elaine.schaft@amnesty.org.uk::118ba8fc-32c5-4b6d-b58d-a8a7d5cdb76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94660"/>
  </p:normalViewPr>
  <p:slideViewPr>
    <p:cSldViewPr snapToGrid="0">
      <p:cViewPr>
        <p:scale>
          <a:sx n="60" d="100"/>
          <a:sy n="60" d="100"/>
        </p:scale>
        <p:origin x="720" y="288"/>
      </p:cViewPr>
      <p:guideLst/>
    </p:cSldViewPr>
  </p:slideViewPr>
  <p:notesTextViewPr>
    <p:cViewPr>
      <p:scale>
        <a:sx n="1" d="1"/>
        <a:sy n="1" d="1"/>
      </p:scale>
      <p:origin x="0" y="0"/>
    </p:cViewPr>
  </p:notesTextViewPr>
  <p:notesViewPr>
    <p:cSldViewPr snapToGrid="0">
      <p:cViewPr varScale="1">
        <p:scale>
          <a:sx n="57" d="100"/>
          <a:sy n="57" d="100"/>
        </p:scale>
        <p:origin x="2560" y="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BC8668-FB48-49C4-BC34-9FDE86D6066F}" type="datetimeFigureOut">
              <a:rPr lang="en-GB" smtClean="0"/>
              <a:t>19/08/2025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281E82-9B9F-40C8-B46A-5E60C613D543}" type="slidenum">
              <a:rPr lang="en-GB" smtClean="0"/>
              <a:t>‹#›</a:t>
            </a:fld>
            <a:endParaRPr lang="en-GB"/>
          </a:p>
        </p:txBody>
      </p:sp>
    </p:spTree>
    <p:extLst>
      <p:ext uri="{BB962C8B-B14F-4D97-AF65-F5344CB8AC3E}">
        <p14:creationId xmlns:p14="http://schemas.microsoft.com/office/powerpoint/2010/main" val="3537994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281E82-9B9F-40C8-B46A-5E60C613D543}" type="slidenum">
              <a:rPr lang="en-GB" smtClean="0"/>
              <a:t>1</a:t>
            </a:fld>
            <a:endParaRPr lang="en-GB"/>
          </a:p>
        </p:txBody>
      </p:sp>
    </p:spTree>
    <p:extLst>
      <p:ext uri="{BB962C8B-B14F-4D97-AF65-F5344CB8AC3E}">
        <p14:creationId xmlns:p14="http://schemas.microsoft.com/office/powerpoint/2010/main" val="1123937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281E82-9B9F-40C8-B46A-5E60C613D543}" type="slidenum">
              <a:rPr lang="en-GB" smtClean="0"/>
              <a:t>2</a:t>
            </a:fld>
            <a:endParaRPr lang="en-GB"/>
          </a:p>
        </p:txBody>
      </p:sp>
    </p:spTree>
    <p:extLst>
      <p:ext uri="{BB962C8B-B14F-4D97-AF65-F5344CB8AC3E}">
        <p14:creationId xmlns:p14="http://schemas.microsoft.com/office/powerpoint/2010/main" val="4096809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281E82-9B9F-40C8-B46A-5E60C613D543}" type="slidenum">
              <a:rPr lang="en-GB" smtClean="0"/>
              <a:t>3</a:t>
            </a:fld>
            <a:endParaRPr lang="en-GB"/>
          </a:p>
        </p:txBody>
      </p:sp>
    </p:spTree>
    <p:extLst>
      <p:ext uri="{BB962C8B-B14F-4D97-AF65-F5344CB8AC3E}">
        <p14:creationId xmlns:p14="http://schemas.microsoft.com/office/powerpoint/2010/main" val="496864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281E82-9B9F-40C8-B46A-5E60C613D543}" type="slidenum">
              <a:rPr lang="en-GB" smtClean="0"/>
              <a:t>4</a:t>
            </a:fld>
            <a:endParaRPr lang="en-GB"/>
          </a:p>
        </p:txBody>
      </p:sp>
    </p:spTree>
    <p:extLst>
      <p:ext uri="{BB962C8B-B14F-4D97-AF65-F5344CB8AC3E}">
        <p14:creationId xmlns:p14="http://schemas.microsoft.com/office/powerpoint/2010/main" val="3657385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281E82-9B9F-40C8-B46A-5E60C613D543}" type="slidenum">
              <a:rPr lang="en-GB" smtClean="0"/>
              <a:t>5</a:t>
            </a:fld>
            <a:endParaRPr lang="en-GB"/>
          </a:p>
        </p:txBody>
      </p:sp>
    </p:spTree>
    <p:extLst>
      <p:ext uri="{BB962C8B-B14F-4D97-AF65-F5344CB8AC3E}">
        <p14:creationId xmlns:p14="http://schemas.microsoft.com/office/powerpoint/2010/main" val="440154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281E82-9B9F-40C8-B46A-5E60C613D543}" type="slidenum">
              <a:rPr lang="en-GB" smtClean="0"/>
              <a:t>6</a:t>
            </a:fld>
            <a:endParaRPr lang="en-GB"/>
          </a:p>
        </p:txBody>
      </p:sp>
    </p:spTree>
    <p:extLst>
      <p:ext uri="{BB962C8B-B14F-4D97-AF65-F5344CB8AC3E}">
        <p14:creationId xmlns:p14="http://schemas.microsoft.com/office/powerpoint/2010/main" val="2151766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39C6C-25EC-DFF8-86A5-C756037EA9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B3F739-6E59-856C-FEC5-1DBACAD89D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C4C69-2C42-44F3-AD63-2C70CB03372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70E7700-DC6A-AAF7-3189-38BDBAE3E8C6}"/>
              </a:ext>
            </a:extLst>
          </p:cNvPr>
          <p:cNvSpPr>
            <a:spLocks noGrp="1"/>
          </p:cNvSpPr>
          <p:nvPr>
            <p:ph type="sldNum" sz="quarter" idx="5"/>
          </p:nvPr>
        </p:nvSpPr>
        <p:spPr/>
        <p:txBody>
          <a:bodyPr/>
          <a:lstStyle/>
          <a:p>
            <a:fld id="{8A281E82-9B9F-40C8-B46A-5E60C613D543}" type="slidenum">
              <a:rPr lang="en-GB" smtClean="0"/>
              <a:t>7</a:t>
            </a:fld>
            <a:endParaRPr lang="en-GB"/>
          </a:p>
        </p:txBody>
      </p:sp>
    </p:spTree>
    <p:extLst>
      <p:ext uri="{BB962C8B-B14F-4D97-AF65-F5344CB8AC3E}">
        <p14:creationId xmlns:p14="http://schemas.microsoft.com/office/powerpoint/2010/main" val="3205209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281E82-9B9F-40C8-B46A-5E60C613D543}" type="slidenum">
              <a:rPr lang="en-GB" smtClean="0"/>
              <a:t>8</a:t>
            </a:fld>
            <a:endParaRPr lang="en-GB"/>
          </a:p>
        </p:txBody>
      </p:sp>
    </p:spTree>
    <p:extLst>
      <p:ext uri="{BB962C8B-B14F-4D97-AF65-F5344CB8AC3E}">
        <p14:creationId xmlns:p14="http://schemas.microsoft.com/office/powerpoint/2010/main" val="4124483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8/19/2025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8/19/2025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8/19/2025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amnesty.org.uk/niger-delt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amnesty.org.uk/niger-delt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amnesty.org.uk/niger-delt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amnesty.org.uk/niger-delt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amnesty.org.uk/niger-delt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amnesty.org.uk/niger-delt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373A3F-54E0-424E-A84D-352212210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354513" y="841375"/>
            <a:ext cx="3505200" cy="3114698"/>
          </a:xfrm>
        </p:spPr>
        <p:txBody>
          <a:bodyPr>
            <a:normAutofit/>
          </a:bodyPr>
          <a:lstStyle/>
          <a:p>
            <a:r>
              <a:rPr lang="en-US" sz="5600" b="1">
                <a:ln w="22225">
                  <a:solidFill>
                    <a:schemeClr val="tx1"/>
                  </a:solidFill>
                  <a:miter lim="800000"/>
                </a:ln>
                <a:solidFill>
                  <a:schemeClr val="bg1"/>
                </a:solidFill>
                <a:latin typeface="Cooper Black"/>
              </a:rPr>
              <a:t>The Niger Delta</a:t>
            </a:r>
          </a:p>
        </p:txBody>
      </p:sp>
      <p:sp>
        <p:nvSpPr>
          <p:cNvPr id="3" name="Subtitle 2"/>
          <p:cNvSpPr>
            <a:spLocks noGrp="1"/>
          </p:cNvSpPr>
          <p:nvPr>
            <p:ph type="subTitle" idx="1"/>
          </p:nvPr>
        </p:nvSpPr>
        <p:spPr>
          <a:xfrm>
            <a:off x="4354513" y="4337072"/>
            <a:ext cx="3506264" cy="1671616"/>
          </a:xfrm>
        </p:spPr>
        <p:txBody>
          <a:bodyPr vert="horz" lIns="91440" tIns="45720" rIns="91440" bIns="45720" rtlCol="0">
            <a:normAutofit/>
          </a:bodyPr>
          <a:lstStyle/>
          <a:p>
            <a:r>
              <a:rPr lang="en-US">
                <a:solidFill>
                  <a:schemeClr val="bg1"/>
                </a:solidFill>
                <a:latin typeface="Cooper Black"/>
              </a:rPr>
              <a:t>No Clean Up,</a:t>
            </a:r>
          </a:p>
          <a:p>
            <a:r>
              <a:rPr lang="en-US">
                <a:solidFill>
                  <a:schemeClr val="bg1"/>
                </a:solidFill>
                <a:latin typeface="Cooper Black"/>
              </a:rPr>
              <a:t>No Justice!</a:t>
            </a:r>
          </a:p>
        </p:txBody>
      </p:sp>
      <p:grpSp>
        <p:nvGrpSpPr>
          <p:cNvPr id="7" name="Group 6">
            <a:extLst>
              <a:ext uri="{FF2B5EF4-FFF2-40B4-BE49-F238E27FC236}">
                <a16:creationId xmlns:a16="http://schemas.microsoft.com/office/drawing/2014/main" id="{B7BAEF06-AB74-442C-8C30-B88233FD83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087640" cy="6858000"/>
            <a:chOff x="1" y="0"/>
            <a:chExt cx="4087640" cy="6858000"/>
          </a:xfrm>
          <a:effectLst>
            <a:outerShdw blurRad="381000" dist="152400" algn="ctr" rotWithShape="0">
              <a:srgbClr val="000000">
                <a:alpha val="10000"/>
              </a:srgbClr>
            </a:outerShdw>
          </a:effectLst>
        </p:grpSpPr>
        <p:grpSp>
          <p:nvGrpSpPr>
            <p:cNvPr id="8" name="Group 7">
              <a:extLst>
                <a:ext uri="{FF2B5EF4-FFF2-40B4-BE49-F238E27FC236}">
                  <a16:creationId xmlns:a16="http://schemas.microsoft.com/office/drawing/2014/main" id="{BDFD9AA5-A6A4-499F-BB09-5CD7F8145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 y="0"/>
              <a:ext cx="3986041" cy="6858000"/>
              <a:chOff x="1" y="0"/>
              <a:chExt cx="3986041" cy="6858000"/>
            </a:xfrm>
          </p:grpSpPr>
          <p:sp>
            <p:nvSpPr>
              <p:cNvPr id="27" name="Freeform: Shape 26">
                <a:extLst>
                  <a:ext uri="{FF2B5EF4-FFF2-40B4-BE49-F238E27FC236}">
                    <a16:creationId xmlns:a16="http://schemas.microsoft.com/office/drawing/2014/main" id="{5F499571-4EEA-4442-B71C-2972335B3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FFC7284-7A71-4F33-AB06-E0D1EB1CA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C27F758D-B23C-459E-AD21-6621782C726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748588" y="0"/>
              <a:ext cx="1339053" cy="6858000"/>
              <a:chOff x="2748588" y="0"/>
              <a:chExt cx="1339053" cy="6858000"/>
            </a:xfrm>
          </p:grpSpPr>
          <p:sp>
            <p:nvSpPr>
              <p:cNvPr id="15" name="Freeform: Shape 14">
                <a:extLst>
                  <a:ext uri="{FF2B5EF4-FFF2-40B4-BE49-F238E27FC236}">
                    <a16:creationId xmlns:a16="http://schemas.microsoft.com/office/drawing/2014/main" id="{08DD5D69-A882-48D7-ACFB-68E2DC6B04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5" name="Picture 4" descr="A red and yellow logo with yellow text&#10;&#10;AI-generated content may be incorrect.">
            <a:extLst>
              <a:ext uri="{FF2B5EF4-FFF2-40B4-BE49-F238E27FC236}">
                <a16:creationId xmlns:a16="http://schemas.microsoft.com/office/drawing/2014/main" id="{5F8C9609-283B-7F4A-0CE8-15FDC461BB78}"/>
              </a:ext>
            </a:extLst>
          </p:cNvPr>
          <p:cNvPicPr>
            <a:picLocks noChangeAspect="1"/>
          </p:cNvPicPr>
          <p:nvPr/>
        </p:nvPicPr>
        <p:blipFill>
          <a:blip r:embed="rId4"/>
          <a:stretch>
            <a:fillRect/>
          </a:stretch>
        </p:blipFill>
        <p:spPr>
          <a:xfrm>
            <a:off x="413544" y="1596941"/>
            <a:ext cx="2598738" cy="3664120"/>
          </a:xfrm>
          <a:prstGeom prst="rect">
            <a:avLst/>
          </a:prstGeom>
        </p:spPr>
      </p:pic>
      <p:grpSp>
        <p:nvGrpSpPr>
          <p:cNvPr id="20" name="Group 19">
            <a:extLst>
              <a:ext uri="{FF2B5EF4-FFF2-40B4-BE49-F238E27FC236}">
                <a16:creationId xmlns:a16="http://schemas.microsoft.com/office/drawing/2014/main" id="{C9829185-6353-4E3C-B082-AA7F519391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4087640" cy="6858000"/>
            <a:chOff x="1" y="0"/>
            <a:chExt cx="4087640" cy="6858000"/>
          </a:xfrm>
          <a:effectLst>
            <a:outerShdw blurRad="381000" dist="152400" algn="ctr" rotWithShape="0">
              <a:srgbClr val="000000">
                <a:alpha val="10000"/>
              </a:srgbClr>
            </a:outerShdw>
          </a:effectLst>
        </p:grpSpPr>
        <p:grpSp>
          <p:nvGrpSpPr>
            <p:cNvPr id="21" name="Group 20">
              <a:extLst>
                <a:ext uri="{FF2B5EF4-FFF2-40B4-BE49-F238E27FC236}">
                  <a16:creationId xmlns:a16="http://schemas.microsoft.com/office/drawing/2014/main" id="{BB7BB359-8B77-484C-B9CD-6376139A3AB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 y="0"/>
              <a:ext cx="3986041" cy="6858000"/>
              <a:chOff x="1" y="0"/>
              <a:chExt cx="3986041" cy="6858000"/>
            </a:xfrm>
          </p:grpSpPr>
          <p:sp>
            <p:nvSpPr>
              <p:cNvPr id="25" name="Freeform: Shape 24">
                <a:extLst>
                  <a:ext uri="{FF2B5EF4-FFF2-40B4-BE49-F238E27FC236}">
                    <a16:creationId xmlns:a16="http://schemas.microsoft.com/office/drawing/2014/main" id="{AA96BE9D-5B3B-4CA9-8895-33FAA3804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840E2BF-E954-4173-BF70-2DAE9E19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3F125B5A-DFAC-4B6D-B14F-287F8C436AA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748588" y="0"/>
              <a:ext cx="1339053" cy="6858000"/>
              <a:chOff x="2748588" y="0"/>
              <a:chExt cx="1339053" cy="6858000"/>
            </a:xfrm>
          </p:grpSpPr>
          <p:sp>
            <p:nvSpPr>
              <p:cNvPr id="23" name="Freeform: Shape 22">
                <a:extLst>
                  <a:ext uri="{FF2B5EF4-FFF2-40B4-BE49-F238E27FC236}">
                    <a16:creationId xmlns:a16="http://schemas.microsoft.com/office/drawing/2014/main" id="{6AF4804F-69E5-479A-9F45-C0E4631715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3CA5C733-38F9-4D36-A78D-0AB08CCBB5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4" name="Picture 3" descr="A yellow sign with black text&#10;&#10;AI-generated content may be incorrect.">
            <a:extLst>
              <a:ext uri="{FF2B5EF4-FFF2-40B4-BE49-F238E27FC236}">
                <a16:creationId xmlns:a16="http://schemas.microsoft.com/office/drawing/2014/main" id="{A7C22840-1489-C28D-7D8E-30A8CB3FD83F}"/>
              </a:ext>
            </a:extLst>
          </p:cNvPr>
          <p:cNvPicPr>
            <a:picLocks noChangeAspect="1"/>
          </p:cNvPicPr>
          <p:nvPr/>
        </p:nvPicPr>
        <p:blipFill>
          <a:blip r:embed="rId5"/>
          <a:stretch>
            <a:fillRect/>
          </a:stretch>
        </p:blipFill>
        <p:spPr>
          <a:xfrm>
            <a:off x="9053778" y="2212543"/>
            <a:ext cx="3010957" cy="1998993"/>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196EA7-1B63-D5D1-083E-EA861C23E97B}"/>
              </a:ext>
            </a:extLst>
          </p:cNvPr>
          <p:cNvSpPr>
            <a:spLocks noGrp="1"/>
          </p:cNvSpPr>
          <p:nvPr>
            <p:ph type="title"/>
          </p:nvPr>
        </p:nvSpPr>
        <p:spPr>
          <a:xfrm>
            <a:off x="267851" y="553095"/>
            <a:ext cx="9888496" cy="900131"/>
          </a:xfrm>
        </p:spPr>
        <p:txBody>
          <a:bodyPr anchor="t">
            <a:normAutofit/>
          </a:bodyPr>
          <a:lstStyle/>
          <a:p>
            <a:r>
              <a:rPr lang="en-US" sz="4000" b="1" dirty="0">
                <a:solidFill>
                  <a:schemeClr val="bg1"/>
                </a:solidFill>
              </a:rPr>
              <a:t>The Niger Delta</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21F067-B694-E737-D4CD-A6C1E781FC6E}"/>
              </a:ext>
            </a:extLst>
          </p:cNvPr>
          <p:cNvSpPr>
            <a:spLocks noGrp="1"/>
          </p:cNvSpPr>
          <p:nvPr>
            <p:ph idx="1"/>
          </p:nvPr>
        </p:nvSpPr>
        <p:spPr>
          <a:xfrm>
            <a:off x="102277" y="1836343"/>
            <a:ext cx="11950163" cy="3337503"/>
          </a:xfrm>
        </p:spPr>
        <p:txBody>
          <a:bodyPr vert="horz" lIns="91440" tIns="45720" rIns="91440" bIns="45720" rtlCol="0" anchor="t">
            <a:noAutofit/>
          </a:bodyPr>
          <a:lstStyle/>
          <a:p>
            <a:r>
              <a:rPr lang="en-US" sz="2700" dirty="0">
                <a:ea typeface="+mn-lt"/>
                <a:cs typeface="+mn-lt"/>
              </a:rPr>
              <a:t>The Niger Delta, located in southern Nigeria, is one of the world’s most oil-rich regions, comprising a vast network of creeks, rivers, and mangrove swamps.</a:t>
            </a:r>
          </a:p>
          <a:p>
            <a:r>
              <a:rPr lang="en-US" sz="2700" dirty="0">
                <a:ea typeface="+mn-lt"/>
                <a:cs typeface="+mn-lt"/>
              </a:rPr>
              <a:t>Despite its natural wealth, the region has become synonymous with environmental degradation, poverty, and systemic injustice. </a:t>
            </a:r>
          </a:p>
          <a:p>
            <a:r>
              <a:rPr lang="en-US" sz="2700" dirty="0">
                <a:ea typeface="+mn-lt"/>
                <a:cs typeface="+mn-lt"/>
              </a:rPr>
              <a:t>Since the discovery of oil in </a:t>
            </a:r>
            <a:r>
              <a:rPr lang="en-US" sz="2700" err="1">
                <a:ea typeface="+mn-lt"/>
                <a:cs typeface="+mn-lt"/>
              </a:rPr>
              <a:t>Oloibiri</a:t>
            </a:r>
            <a:r>
              <a:rPr lang="en-US" sz="2700" dirty="0">
                <a:ea typeface="+mn-lt"/>
                <a:cs typeface="+mn-lt"/>
              </a:rPr>
              <a:t> in 1956, the Niger Delta has contributed massively to Nigeria’s economy.</a:t>
            </a:r>
          </a:p>
          <a:p>
            <a:r>
              <a:rPr lang="en-US" sz="2700" dirty="0">
                <a:ea typeface="+mn-lt"/>
                <a:cs typeface="+mn-lt"/>
              </a:rPr>
              <a:t>Oil spills, gas flaring, and pipeline leaks have devastated the environment, killing fish, polluting farmlands, and destroying livelihoods. </a:t>
            </a:r>
          </a:p>
          <a:p>
            <a:r>
              <a:rPr lang="en-US" sz="2700" dirty="0">
                <a:ea typeface="+mn-lt"/>
                <a:cs typeface="+mn-lt"/>
              </a:rPr>
              <a:t>Civilians in the Niger Delta  raised their voices and </a:t>
            </a:r>
            <a:r>
              <a:rPr lang="en-US" sz="2700" err="1">
                <a:ea typeface="+mn-lt"/>
                <a:cs typeface="+mn-lt"/>
              </a:rPr>
              <a:t>organised</a:t>
            </a:r>
            <a:r>
              <a:rPr lang="en-US" sz="2700" dirty="0">
                <a:ea typeface="+mn-lt"/>
                <a:cs typeface="+mn-lt"/>
              </a:rPr>
              <a:t> protests. While these efforts did lead to some changes and increased global awareness, they fell short of achieving full accountability. </a:t>
            </a:r>
            <a:endParaRPr lang="en-US" sz="2700"/>
          </a:p>
        </p:txBody>
      </p:sp>
      <p:pic>
        <p:nvPicPr>
          <p:cNvPr id="4" name="Picture 3" descr="A black and yellow symbol with barbed wire&#10;&#10;AI-generated content may be incorrect.">
            <a:extLst>
              <a:ext uri="{FF2B5EF4-FFF2-40B4-BE49-F238E27FC236}">
                <a16:creationId xmlns:a16="http://schemas.microsoft.com/office/drawing/2014/main" id="{9A7253C8-7D05-94AD-02ED-94B9BA0A033C}"/>
              </a:ext>
            </a:extLst>
          </p:cNvPr>
          <p:cNvPicPr>
            <a:picLocks noChangeAspect="1"/>
          </p:cNvPicPr>
          <p:nvPr/>
        </p:nvPicPr>
        <p:blipFill>
          <a:blip r:embed="rId3"/>
          <a:stretch>
            <a:fillRect/>
          </a:stretch>
        </p:blipFill>
        <p:spPr>
          <a:xfrm>
            <a:off x="10437283" y="-14287"/>
            <a:ext cx="1752600" cy="1711325"/>
          </a:xfrm>
          <a:prstGeom prst="rect">
            <a:avLst/>
          </a:prstGeom>
        </p:spPr>
      </p:pic>
      <p:sp>
        <p:nvSpPr>
          <p:cNvPr id="5" name="TextBox 4">
            <a:extLst>
              <a:ext uri="{FF2B5EF4-FFF2-40B4-BE49-F238E27FC236}">
                <a16:creationId xmlns:a16="http://schemas.microsoft.com/office/drawing/2014/main" id="{850CED76-9A8B-3375-E178-4B826E28B2F1}"/>
              </a:ext>
            </a:extLst>
          </p:cNvPr>
          <p:cNvSpPr txBox="1"/>
          <p:nvPr/>
        </p:nvSpPr>
        <p:spPr>
          <a:xfrm>
            <a:off x="9202976" y="6351398"/>
            <a:ext cx="284935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Source: </a:t>
            </a:r>
            <a:r>
              <a:rPr lang="en-US" dirty="0">
                <a:hlinkClick r:id="rId4"/>
              </a:rPr>
              <a:t>The Niger Delta</a:t>
            </a:r>
            <a:endParaRPr lang="en-US"/>
          </a:p>
        </p:txBody>
      </p:sp>
    </p:spTree>
    <p:extLst>
      <p:ext uri="{BB962C8B-B14F-4D97-AF65-F5344CB8AC3E}">
        <p14:creationId xmlns:p14="http://schemas.microsoft.com/office/powerpoint/2010/main" val="322352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EB1158-6CC0-F381-6CF4-D182E66DFC1E}"/>
              </a:ext>
            </a:extLst>
          </p:cNvPr>
          <p:cNvSpPr>
            <a:spLocks noGrp="1"/>
          </p:cNvSpPr>
          <p:nvPr>
            <p:ph type="title"/>
          </p:nvPr>
        </p:nvSpPr>
        <p:spPr>
          <a:xfrm>
            <a:off x="107641" y="498719"/>
            <a:ext cx="9888496" cy="1189165"/>
          </a:xfrm>
        </p:spPr>
        <p:txBody>
          <a:bodyPr anchor="t">
            <a:normAutofit fontScale="90000"/>
          </a:bodyPr>
          <a:lstStyle/>
          <a:p>
            <a:r>
              <a:rPr lang="en-US" sz="4000" b="1" dirty="0">
                <a:solidFill>
                  <a:schemeClr val="bg1"/>
                </a:solidFill>
                <a:latin typeface="Aptos Display"/>
                <a:ea typeface="+mj-lt"/>
                <a:cs typeface="+mj-lt"/>
              </a:rPr>
              <a:t>Amnesty International’s Work in the Niger Delta:</a:t>
            </a:r>
            <a:endParaRPr lang="en-US" b="1" dirty="0">
              <a:solidFill>
                <a:schemeClr val="bg1"/>
              </a:solidFill>
              <a:latin typeface="Aptos Display"/>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black and yellow symbol with barbed wire&#10;&#10;AI-generated content may be incorrect.">
            <a:extLst>
              <a:ext uri="{FF2B5EF4-FFF2-40B4-BE49-F238E27FC236}">
                <a16:creationId xmlns:a16="http://schemas.microsoft.com/office/drawing/2014/main" id="{338B56FD-3D56-2B8D-4C89-BBF4E862B2B1}"/>
              </a:ext>
            </a:extLst>
          </p:cNvPr>
          <p:cNvPicPr>
            <a:picLocks noGrp="1" noChangeAspect="1"/>
          </p:cNvPicPr>
          <p:nvPr>
            <p:ph idx="1"/>
          </p:nvPr>
        </p:nvPicPr>
        <p:blipFill>
          <a:blip r:embed="rId3"/>
          <a:stretch>
            <a:fillRect/>
          </a:stretch>
        </p:blipFill>
        <p:spPr>
          <a:xfrm>
            <a:off x="10437278" y="-8595"/>
            <a:ext cx="1752600" cy="1709944"/>
          </a:xfrm>
        </p:spPr>
      </p:pic>
      <p:sp>
        <p:nvSpPr>
          <p:cNvPr id="3" name="TextBox 2">
            <a:extLst>
              <a:ext uri="{FF2B5EF4-FFF2-40B4-BE49-F238E27FC236}">
                <a16:creationId xmlns:a16="http://schemas.microsoft.com/office/drawing/2014/main" id="{EB412EE3-E617-A2C7-4CD0-E909B8AF5EE3}"/>
              </a:ext>
            </a:extLst>
          </p:cNvPr>
          <p:cNvSpPr txBox="1"/>
          <p:nvPr/>
        </p:nvSpPr>
        <p:spPr>
          <a:xfrm>
            <a:off x="210788" y="1703409"/>
            <a:ext cx="11781009" cy="57708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700" b="1" dirty="0">
                <a:ea typeface="+mn-lt"/>
                <a:cs typeface="+mn-lt"/>
              </a:rPr>
              <a:t>1.</a:t>
            </a:r>
            <a:r>
              <a:rPr lang="en-US" sz="2700" dirty="0">
                <a:ea typeface="+mn-lt"/>
                <a:cs typeface="+mn-lt"/>
              </a:rPr>
              <a:t> </a:t>
            </a:r>
            <a:r>
              <a:rPr lang="en-US" sz="2700" b="1" dirty="0">
                <a:ea typeface="+mn-lt"/>
                <a:cs typeface="+mn-lt"/>
              </a:rPr>
              <a:t>Investigating Oil Pollution: </a:t>
            </a:r>
            <a:r>
              <a:rPr lang="en-US" sz="2700" dirty="0">
                <a:ea typeface="+mn-lt"/>
                <a:cs typeface="+mn-lt"/>
              </a:rPr>
              <a:t>Amnesty has conducted extensive field research in affected communities, uncovering widespread environmental damage caused by oil spills. Their reports, such as "Nigeria: Petroleum, Pollution and Poverty in the Niger Delta" (2009), have shown that spills were often due to poorly maintained infrastructure and delayed cleanup efforts.</a:t>
            </a:r>
          </a:p>
          <a:p>
            <a:r>
              <a:rPr lang="en-US" sz="2700" b="1" dirty="0"/>
              <a:t>                                                                                                                                                                       2.</a:t>
            </a:r>
            <a:r>
              <a:rPr lang="en-US" sz="2700" dirty="0"/>
              <a:t> </a:t>
            </a:r>
            <a:r>
              <a:rPr lang="en-US" sz="2700" b="1" dirty="0"/>
              <a:t>Holding Corporations Accountable: </a:t>
            </a:r>
            <a:r>
              <a:rPr lang="en-US" sz="2700" dirty="0"/>
              <a:t>Amnesty</a:t>
            </a:r>
            <a:r>
              <a:rPr lang="en-US" sz="2700" dirty="0">
                <a:ea typeface="+mn-lt"/>
                <a:cs typeface="+mn-lt"/>
              </a:rPr>
              <a:t> International has consistently pressured multinational oil companies, including Shell, to take responsibility for the environmental harm and human rights violations linked to their operations. They have published evidence showing Shell misrepresented the causes of oil spills and failed to clean them up adequately, in breach of Nigerian law and international standards.</a:t>
            </a:r>
            <a:endParaRPr lang="en-US" sz="2700" dirty="0"/>
          </a:p>
          <a:p>
            <a:endParaRPr lang="en-US" sz="2700" b="1" dirty="0"/>
          </a:p>
          <a:p>
            <a:endParaRPr lang="en-US" dirty="0">
              <a:ea typeface="+mn-lt"/>
              <a:cs typeface="+mn-lt"/>
            </a:endParaRPr>
          </a:p>
        </p:txBody>
      </p:sp>
      <p:sp>
        <p:nvSpPr>
          <p:cNvPr id="5" name="TextBox 4">
            <a:extLst>
              <a:ext uri="{FF2B5EF4-FFF2-40B4-BE49-F238E27FC236}">
                <a16:creationId xmlns:a16="http://schemas.microsoft.com/office/drawing/2014/main" id="{1B200B21-F7C3-871D-356E-3B23D21040A0}"/>
              </a:ext>
            </a:extLst>
          </p:cNvPr>
          <p:cNvSpPr txBox="1"/>
          <p:nvPr/>
        </p:nvSpPr>
        <p:spPr>
          <a:xfrm>
            <a:off x="9334490" y="6343027"/>
            <a:ext cx="26563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Source: </a:t>
            </a:r>
            <a:r>
              <a:rPr lang="en-US" dirty="0">
                <a:hlinkClick r:id="rId4"/>
              </a:rPr>
              <a:t>The Niger Delta</a:t>
            </a:r>
            <a:endParaRPr lang="en-US"/>
          </a:p>
        </p:txBody>
      </p:sp>
    </p:spTree>
    <p:extLst>
      <p:ext uri="{BB962C8B-B14F-4D97-AF65-F5344CB8AC3E}">
        <p14:creationId xmlns:p14="http://schemas.microsoft.com/office/powerpoint/2010/main" val="2190691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799397D-FDFA-959B-05D5-482DA1B350C8}"/>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9D0D453C-C9EF-8CA4-4816-FA42EB3AEA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509164-88CB-ED48-2721-3FA52EE1229D}"/>
              </a:ext>
            </a:extLst>
          </p:cNvPr>
          <p:cNvSpPr>
            <a:spLocks noGrp="1"/>
          </p:cNvSpPr>
          <p:nvPr>
            <p:ph type="title"/>
          </p:nvPr>
        </p:nvSpPr>
        <p:spPr>
          <a:xfrm>
            <a:off x="107641" y="498719"/>
            <a:ext cx="9888496" cy="1189165"/>
          </a:xfrm>
        </p:spPr>
        <p:txBody>
          <a:bodyPr anchor="t">
            <a:normAutofit fontScale="90000"/>
          </a:bodyPr>
          <a:lstStyle/>
          <a:p>
            <a:r>
              <a:rPr lang="en-US" sz="4000" b="1" dirty="0">
                <a:solidFill>
                  <a:schemeClr val="bg1"/>
                </a:solidFill>
                <a:latin typeface="Aptos Display"/>
                <a:ea typeface="+mj-lt"/>
                <a:cs typeface="+mj-lt"/>
              </a:rPr>
              <a:t>Amnesty International’s Work in the Niger Delta:</a:t>
            </a:r>
            <a:endParaRPr lang="en-US" b="1" dirty="0">
              <a:solidFill>
                <a:schemeClr val="bg1"/>
              </a:solidFill>
              <a:latin typeface="Aptos Display"/>
            </a:endParaRPr>
          </a:p>
        </p:txBody>
      </p:sp>
      <p:sp>
        <p:nvSpPr>
          <p:cNvPr id="10" name="Rectangle 9">
            <a:extLst>
              <a:ext uri="{FF2B5EF4-FFF2-40B4-BE49-F238E27FC236}">
                <a16:creationId xmlns:a16="http://schemas.microsoft.com/office/drawing/2014/main" id="{D73B69DC-AB94-1E5A-F9A2-8C6A37899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black and yellow symbol with barbed wire&#10;&#10;AI-generated content may be incorrect.">
            <a:extLst>
              <a:ext uri="{FF2B5EF4-FFF2-40B4-BE49-F238E27FC236}">
                <a16:creationId xmlns:a16="http://schemas.microsoft.com/office/drawing/2014/main" id="{DD2A641F-2BEE-B699-76A2-E59CA24A8850}"/>
              </a:ext>
            </a:extLst>
          </p:cNvPr>
          <p:cNvPicPr>
            <a:picLocks noGrp="1" noChangeAspect="1"/>
          </p:cNvPicPr>
          <p:nvPr>
            <p:ph idx="1"/>
          </p:nvPr>
        </p:nvPicPr>
        <p:blipFill>
          <a:blip r:embed="rId3"/>
          <a:stretch>
            <a:fillRect/>
          </a:stretch>
        </p:blipFill>
        <p:spPr>
          <a:xfrm>
            <a:off x="10437278" y="-8595"/>
            <a:ext cx="1752600" cy="1709944"/>
          </a:xfrm>
        </p:spPr>
      </p:pic>
      <p:sp>
        <p:nvSpPr>
          <p:cNvPr id="3" name="TextBox 2">
            <a:extLst>
              <a:ext uri="{FF2B5EF4-FFF2-40B4-BE49-F238E27FC236}">
                <a16:creationId xmlns:a16="http://schemas.microsoft.com/office/drawing/2014/main" id="{394A0BB3-5416-E54A-F846-BA588224C851}"/>
              </a:ext>
            </a:extLst>
          </p:cNvPr>
          <p:cNvSpPr txBox="1"/>
          <p:nvPr/>
        </p:nvSpPr>
        <p:spPr>
          <a:xfrm>
            <a:off x="202029" y="1817270"/>
            <a:ext cx="11816042"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700" b="1" dirty="0"/>
              <a:t>3. Advocating for Justice: </a:t>
            </a:r>
            <a:r>
              <a:rPr lang="en-US" sz="2700" dirty="0"/>
              <a:t>Amnesty has supported legal actions by communities against Shell, including cases in the Netherlands and the UK. Their advocacy has helped secure compensation for some victims, such as the 2009 settlement of $15.5 million to the families of Ken Saro-Wiwa and other Ogoni activists.</a:t>
            </a:r>
            <a:endParaRPr lang="en-US" dirty="0"/>
          </a:p>
          <a:p>
            <a:endParaRPr lang="en-US" sz="2700" dirty="0"/>
          </a:p>
          <a:p>
            <a:r>
              <a:rPr lang="en-US" sz="2700" b="1" dirty="0"/>
              <a:t>4. Documenting Human Rights Abuses: </a:t>
            </a:r>
            <a:r>
              <a:rPr lang="en-US" sz="2700" dirty="0"/>
              <a:t>Amnesty</a:t>
            </a:r>
            <a:r>
              <a:rPr lang="en-US" sz="2700" dirty="0">
                <a:ea typeface="+mn-lt"/>
                <a:cs typeface="+mn-lt"/>
              </a:rPr>
              <a:t> has highlighted how protests in the Niger Delta were often met with violence and repression by Nigerian security forces, sometimes in collaboration with oil companies. They have called for independent investigations into abuses, including extrajudicial killings and torture.</a:t>
            </a:r>
            <a:endParaRPr lang="en-US" sz="2700" dirty="0"/>
          </a:p>
          <a:p>
            <a:endParaRPr lang="en-US" sz="2700" b="1" dirty="0"/>
          </a:p>
          <a:p>
            <a:endParaRPr lang="en-US" dirty="0">
              <a:ea typeface="+mn-lt"/>
              <a:cs typeface="+mn-lt"/>
            </a:endParaRPr>
          </a:p>
          <a:p>
            <a:pPr marL="285750" indent="-285750">
              <a:buFont typeface="Arial"/>
              <a:buChar char="•"/>
            </a:pPr>
            <a:endParaRPr lang="en-US" dirty="0">
              <a:ea typeface="+mn-lt"/>
              <a:cs typeface="+mn-lt"/>
            </a:endParaRPr>
          </a:p>
          <a:p>
            <a:endParaRPr lang="en-US" dirty="0">
              <a:ea typeface="+mn-lt"/>
              <a:cs typeface="+mn-lt"/>
            </a:endParaRPr>
          </a:p>
        </p:txBody>
      </p:sp>
      <p:sp>
        <p:nvSpPr>
          <p:cNvPr id="5" name="TextBox 4">
            <a:extLst>
              <a:ext uri="{FF2B5EF4-FFF2-40B4-BE49-F238E27FC236}">
                <a16:creationId xmlns:a16="http://schemas.microsoft.com/office/drawing/2014/main" id="{7175339E-A84C-69E0-5F17-19FEBF347362}"/>
              </a:ext>
            </a:extLst>
          </p:cNvPr>
          <p:cNvSpPr txBox="1"/>
          <p:nvPr/>
        </p:nvSpPr>
        <p:spPr>
          <a:xfrm>
            <a:off x="9247499" y="6113751"/>
            <a:ext cx="276609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Source: </a:t>
            </a:r>
            <a:r>
              <a:rPr lang="en-US" dirty="0">
                <a:hlinkClick r:id="rId4"/>
              </a:rPr>
              <a:t>The Niger Delta</a:t>
            </a:r>
            <a:endParaRPr lang="en-US"/>
          </a:p>
        </p:txBody>
      </p:sp>
    </p:spTree>
    <p:extLst>
      <p:ext uri="{BB962C8B-B14F-4D97-AF65-F5344CB8AC3E}">
        <p14:creationId xmlns:p14="http://schemas.microsoft.com/office/powerpoint/2010/main" val="1507018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47774A-BFAB-6DD6-35D4-55515E13C53C}"/>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38D385C-6FF0-A1D1-8F6C-74A46B406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7201DF-ADC6-5350-4713-857D6DFA6766}"/>
              </a:ext>
            </a:extLst>
          </p:cNvPr>
          <p:cNvSpPr>
            <a:spLocks noGrp="1"/>
          </p:cNvSpPr>
          <p:nvPr>
            <p:ph type="title"/>
          </p:nvPr>
        </p:nvSpPr>
        <p:spPr>
          <a:xfrm>
            <a:off x="107641" y="498719"/>
            <a:ext cx="9888496" cy="1189165"/>
          </a:xfrm>
        </p:spPr>
        <p:txBody>
          <a:bodyPr anchor="t">
            <a:normAutofit fontScale="90000"/>
          </a:bodyPr>
          <a:lstStyle/>
          <a:p>
            <a:r>
              <a:rPr lang="en-US" sz="4000" b="1" dirty="0">
                <a:solidFill>
                  <a:schemeClr val="bg1"/>
                </a:solidFill>
                <a:latin typeface="Aptos Display"/>
                <a:ea typeface="+mj-lt"/>
                <a:cs typeface="+mj-lt"/>
              </a:rPr>
              <a:t>Amnesty International’s Work in the Niger Delta:</a:t>
            </a:r>
            <a:endParaRPr lang="en-US" b="1" dirty="0">
              <a:solidFill>
                <a:schemeClr val="bg1"/>
              </a:solidFill>
              <a:latin typeface="Aptos Display"/>
            </a:endParaRPr>
          </a:p>
        </p:txBody>
      </p:sp>
      <p:sp>
        <p:nvSpPr>
          <p:cNvPr id="10" name="Rectangle 9">
            <a:extLst>
              <a:ext uri="{FF2B5EF4-FFF2-40B4-BE49-F238E27FC236}">
                <a16:creationId xmlns:a16="http://schemas.microsoft.com/office/drawing/2014/main" id="{D0D5EC2F-E18A-5894-F358-48F06ADA4D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black and yellow symbol with barbed wire&#10;&#10;AI-generated content may be incorrect.">
            <a:extLst>
              <a:ext uri="{FF2B5EF4-FFF2-40B4-BE49-F238E27FC236}">
                <a16:creationId xmlns:a16="http://schemas.microsoft.com/office/drawing/2014/main" id="{D90CBBFF-3361-7556-C626-FC37D1446E62}"/>
              </a:ext>
            </a:extLst>
          </p:cNvPr>
          <p:cNvPicPr>
            <a:picLocks noGrp="1" noChangeAspect="1"/>
          </p:cNvPicPr>
          <p:nvPr>
            <p:ph idx="1"/>
          </p:nvPr>
        </p:nvPicPr>
        <p:blipFill>
          <a:blip r:embed="rId3"/>
          <a:stretch>
            <a:fillRect/>
          </a:stretch>
        </p:blipFill>
        <p:spPr>
          <a:xfrm>
            <a:off x="10437278" y="-8595"/>
            <a:ext cx="1752600" cy="1709944"/>
          </a:xfrm>
        </p:spPr>
      </p:pic>
      <p:sp>
        <p:nvSpPr>
          <p:cNvPr id="6" name="TextBox 5">
            <a:extLst>
              <a:ext uri="{FF2B5EF4-FFF2-40B4-BE49-F238E27FC236}">
                <a16:creationId xmlns:a16="http://schemas.microsoft.com/office/drawing/2014/main" id="{380B8F52-BFC9-D121-276F-28D136FE7D29}"/>
              </a:ext>
            </a:extLst>
          </p:cNvPr>
          <p:cNvSpPr txBox="1"/>
          <p:nvPr/>
        </p:nvSpPr>
        <p:spPr>
          <a:xfrm>
            <a:off x="223634" y="1808125"/>
            <a:ext cx="11650211" cy="52168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700" b="1" dirty="0"/>
              <a:t>5. Pushing for Environmental Remediation: </a:t>
            </a:r>
            <a:r>
              <a:rPr lang="en-US" sz="2700" dirty="0"/>
              <a:t>Amnesty</a:t>
            </a:r>
            <a:r>
              <a:rPr lang="en-US" sz="2700" dirty="0">
                <a:ea typeface="+mn-lt"/>
                <a:cs typeface="+mn-lt"/>
              </a:rPr>
              <a:t> has called for the full implementation of the United Nations Environment </a:t>
            </a:r>
            <a:r>
              <a:rPr lang="en-US" sz="2700" dirty="0" err="1">
                <a:ea typeface="+mn-lt"/>
                <a:cs typeface="+mn-lt"/>
              </a:rPr>
              <a:t>Programme</a:t>
            </a:r>
            <a:r>
              <a:rPr lang="en-US" sz="2700" dirty="0">
                <a:ea typeface="+mn-lt"/>
                <a:cs typeface="+mn-lt"/>
              </a:rPr>
              <a:t> (UNEP) recommendations for cleaning up </a:t>
            </a:r>
            <a:r>
              <a:rPr lang="en-US" sz="2700" dirty="0" err="1">
                <a:ea typeface="+mn-lt"/>
                <a:cs typeface="+mn-lt"/>
              </a:rPr>
              <a:t>Ogoniland</a:t>
            </a:r>
            <a:r>
              <a:rPr lang="en-US" sz="2700" dirty="0">
                <a:ea typeface="+mn-lt"/>
                <a:cs typeface="+mn-lt"/>
              </a:rPr>
              <a:t>, noting that progress has been slow and funding insufficient. They continue to urge the Nigerian government and oil companies to act transparently and responsibly.</a:t>
            </a:r>
            <a:endParaRPr lang="en-US"/>
          </a:p>
          <a:p>
            <a:endParaRPr lang="en-US" sz="2700" dirty="0">
              <a:ea typeface="+mn-lt"/>
              <a:cs typeface="+mn-lt"/>
            </a:endParaRPr>
          </a:p>
          <a:p>
            <a:r>
              <a:rPr lang="en-US" sz="2700" dirty="0">
                <a:ea typeface="+mn-lt"/>
                <a:cs typeface="+mn-lt"/>
              </a:rPr>
              <a:t>While significant challenges remain, Amnesty International’s work has: </a:t>
            </a:r>
            <a:endParaRPr lang="en-US" sz="2700" dirty="0"/>
          </a:p>
          <a:p>
            <a:pPr marL="285750" indent="-285750">
              <a:buFont typeface="Arial"/>
              <a:buChar char="•"/>
            </a:pPr>
            <a:r>
              <a:rPr lang="en-US" sz="2700" dirty="0">
                <a:ea typeface="+mn-lt"/>
                <a:cs typeface="+mn-lt"/>
              </a:rPr>
              <a:t>Brought global attention to the plight of Niger Delta communities.</a:t>
            </a:r>
            <a:endParaRPr lang="en-US" sz="2700" dirty="0"/>
          </a:p>
          <a:p>
            <a:pPr marL="285750" indent="-285750">
              <a:buFont typeface="Arial"/>
              <a:buChar char="•"/>
            </a:pPr>
            <a:r>
              <a:rPr lang="en-US" sz="2700" dirty="0">
                <a:ea typeface="+mn-lt"/>
                <a:cs typeface="+mn-lt"/>
              </a:rPr>
              <a:t>Supported local activists in their pursuit of justice.</a:t>
            </a:r>
            <a:endParaRPr lang="en-US" sz="2700" dirty="0"/>
          </a:p>
          <a:p>
            <a:pPr marL="285750" indent="-285750">
              <a:buFont typeface="Arial"/>
              <a:buChar char="•"/>
            </a:pPr>
            <a:r>
              <a:rPr lang="en-US" sz="2700" dirty="0">
                <a:ea typeface="+mn-lt"/>
                <a:cs typeface="+mn-lt"/>
              </a:rPr>
              <a:t>Pressured corporations and governments to acknowledge and address their roles in the crisis.</a:t>
            </a:r>
            <a:endParaRPr lang="en-US" sz="2700" dirty="0"/>
          </a:p>
          <a:p>
            <a:endParaRPr lang="en-US" dirty="0"/>
          </a:p>
          <a:p>
            <a:endParaRPr lang="en-US" dirty="0"/>
          </a:p>
        </p:txBody>
      </p:sp>
      <p:sp>
        <p:nvSpPr>
          <p:cNvPr id="3" name="TextBox 2">
            <a:extLst>
              <a:ext uri="{FF2B5EF4-FFF2-40B4-BE49-F238E27FC236}">
                <a16:creationId xmlns:a16="http://schemas.microsoft.com/office/drawing/2014/main" id="{42FEBA8D-FD25-32BB-8ADF-FB72BFED8F41}"/>
              </a:ext>
            </a:extLst>
          </p:cNvPr>
          <p:cNvSpPr txBox="1"/>
          <p:nvPr/>
        </p:nvSpPr>
        <p:spPr>
          <a:xfrm>
            <a:off x="9009496" y="6228777"/>
            <a:ext cx="2865141" cy="3705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Source: </a:t>
            </a:r>
            <a:r>
              <a:rPr lang="en-US" dirty="0">
                <a:hlinkClick r:id="rId4"/>
              </a:rPr>
              <a:t>The Niger Delta</a:t>
            </a:r>
            <a:endParaRPr lang="en-US"/>
          </a:p>
        </p:txBody>
      </p:sp>
    </p:spTree>
    <p:extLst>
      <p:ext uri="{BB962C8B-B14F-4D97-AF65-F5344CB8AC3E}">
        <p14:creationId xmlns:p14="http://schemas.microsoft.com/office/powerpoint/2010/main" val="871034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FABD9E-FAC7-326C-5CAB-9FE16763445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193EFD7-B7C7-E8D6-447D-940E3A66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129954-0F23-0B6A-3B50-3B0357B32803}"/>
              </a:ext>
            </a:extLst>
          </p:cNvPr>
          <p:cNvSpPr>
            <a:spLocks noGrp="1"/>
          </p:cNvSpPr>
          <p:nvPr>
            <p:ph type="title"/>
          </p:nvPr>
        </p:nvSpPr>
        <p:spPr>
          <a:xfrm>
            <a:off x="107641" y="498719"/>
            <a:ext cx="9888496" cy="1189165"/>
          </a:xfrm>
        </p:spPr>
        <p:txBody>
          <a:bodyPr anchor="t">
            <a:normAutofit/>
          </a:bodyPr>
          <a:lstStyle/>
          <a:p>
            <a:r>
              <a:rPr lang="en-US" sz="4000" b="1" dirty="0">
                <a:solidFill>
                  <a:schemeClr val="bg1"/>
                </a:solidFill>
                <a:latin typeface="Aptos Display"/>
                <a:ea typeface="+mj-lt"/>
                <a:cs typeface="+mj-lt"/>
              </a:rPr>
              <a:t>2025 is a key year for Niger Delta....</a:t>
            </a:r>
            <a:endParaRPr lang="en-US" b="1" dirty="0">
              <a:solidFill>
                <a:schemeClr val="bg1"/>
              </a:solidFill>
              <a:latin typeface="Aptos Display"/>
            </a:endParaRPr>
          </a:p>
        </p:txBody>
      </p:sp>
      <p:sp>
        <p:nvSpPr>
          <p:cNvPr id="10" name="Rectangle 9">
            <a:extLst>
              <a:ext uri="{FF2B5EF4-FFF2-40B4-BE49-F238E27FC236}">
                <a16:creationId xmlns:a16="http://schemas.microsoft.com/office/drawing/2014/main" id="{9256970F-B03D-A7AB-9276-1D7351C9D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black and yellow symbol with barbed wire&#10;&#10;AI-generated content may be incorrect.">
            <a:extLst>
              <a:ext uri="{FF2B5EF4-FFF2-40B4-BE49-F238E27FC236}">
                <a16:creationId xmlns:a16="http://schemas.microsoft.com/office/drawing/2014/main" id="{14D6B3BD-D268-DCAA-28EC-FA6548B1820D}"/>
              </a:ext>
            </a:extLst>
          </p:cNvPr>
          <p:cNvPicPr>
            <a:picLocks noGrp="1" noChangeAspect="1"/>
          </p:cNvPicPr>
          <p:nvPr>
            <p:ph idx="1"/>
          </p:nvPr>
        </p:nvPicPr>
        <p:blipFill>
          <a:blip r:embed="rId3"/>
          <a:stretch>
            <a:fillRect/>
          </a:stretch>
        </p:blipFill>
        <p:spPr>
          <a:xfrm>
            <a:off x="10437278" y="-8595"/>
            <a:ext cx="1752600" cy="1709944"/>
          </a:xfrm>
        </p:spPr>
      </p:pic>
      <p:sp>
        <p:nvSpPr>
          <p:cNvPr id="6" name="TextBox 5">
            <a:extLst>
              <a:ext uri="{FF2B5EF4-FFF2-40B4-BE49-F238E27FC236}">
                <a16:creationId xmlns:a16="http://schemas.microsoft.com/office/drawing/2014/main" id="{2E7C9BE7-C8A4-F4BE-744D-AE8DDD7371AD}"/>
              </a:ext>
            </a:extLst>
          </p:cNvPr>
          <p:cNvSpPr txBox="1"/>
          <p:nvPr/>
        </p:nvSpPr>
        <p:spPr>
          <a:xfrm>
            <a:off x="1384" y="1681125"/>
            <a:ext cx="12189961" cy="51547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US" sz="2700" b="1" dirty="0"/>
              <a:t>30th Anniversary of the Execution of the Ogoni Nine: </a:t>
            </a:r>
            <a:r>
              <a:rPr lang="en-US" sz="2700" dirty="0"/>
              <a:t>On November 10,1995, Nigerian writer and environmental activist Ken Saro-Wiwa, along with 8  other Ogoni leaders, was executed. Their only “crime” was leading a peaceful campaign against the environmental devastation caused by oil extraction in </a:t>
            </a:r>
            <a:r>
              <a:rPr lang="en-US" sz="2700" dirty="0" err="1"/>
              <a:t>Ogoniland</a:t>
            </a:r>
            <a:r>
              <a:rPr lang="en-US" sz="2700" dirty="0"/>
              <a:t>, especially by Shell.</a:t>
            </a:r>
          </a:p>
          <a:p>
            <a:pPr marL="285750" indent="-285750">
              <a:lnSpc>
                <a:spcPct val="90000"/>
              </a:lnSpc>
              <a:spcBef>
                <a:spcPts val="1000"/>
              </a:spcBef>
              <a:buFont typeface="Arial"/>
              <a:buChar char="•"/>
            </a:pPr>
            <a:r>
              <a:rPr lang="en-US" sz="2700" b="1" dirty="0"/>
              <a:t>Bille, Ogale, and Bodo Legal Cases: </a:t>
            </a:r>
            <a:r>
              <a:rPr lang="en-US" sz="2700" dirty="0"/>
              <a:t>Ogale and Bille are two communities that sued Shell in UK courts for widespread oil pollution. These are major environmental justice cases brought by Nigerian communities against Shell in the UK. The Bodo case follows from a court mandate to clean up. </a:t>
            </a:r>
          </a:p>
          <a:p>
            <a:pPr marL="285750" indent="-285750">
              <a:lnSpc>
                <a:spcPct val="90000"/>
              </a:lnSpc>
              <a:spcBef>
                <a:spcPts val="1000"/>
              </a:spcBef>
              <a:buFont typeface="Arial,Sans-Serif"/>
              <a:buChar char="•"/>
            </a:pPr>
            <a:r>
              <a:rPr lang="en-US" sz="2700" b="1" dirty="0"/>
              <a:t>Shell's Divestment: </a:t>
            </a:r>
            <a:r>
              <a:rPr lang="en-US" sz="2800" dirty="0"/>
              <a:t>Shell agreed to sell its onshore subsidiary, Shell Petroleum Development Company (SPDC) to a consortium of local firms, pending government approval. </a:t>
            </a:r>
            <a:endParaRPr lang="en-US" dirty="0"/>
          </a:p>
          <a:p>
            <a:endParaRPr lang="en-US" dirty="0"/>
          </a:p>
        </p:txBody>
      </p:sp>
      <p:sp>
        <p:nvSpPr>
          <p:cNvPr id="3" name="TextBox 2">
            <a:extLst>
              <a:ext uri="{FF2B5EF4-FFF2-40B4-BE49-F238E27FC236}">
                <a16:creationId xmlns:a16="http://schemas.microsoft.com/office/drawing/2014/main" id="{B66EB93A-419F-7C94-E679-E59715A0AB87}"/>
              </a:ext>
            </a:extLst>
          </p:cNvPr>
          <p:cNvSpPr txBox="1"/>
          <p:nvPr/>
        </p:nvSpPr>
        <p:spPr>
          <a:xfrm>
            <a:off x="9210579" y="6482777"/>
            <a:ext cx="2865141" cy="3705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Source: </a:t>
            </a:r>
            <a:r>
              <a:rPr lang="en-US" dirty="0">
                <a:hlinkClick r:id="rId4"/>
              </a:rPr>
              <a:t>The Niger Delta</a:t>
            </a:r>
            <a:endParaRPr lang="en-US"/>
          </a:p>
        </p:txBody>
      </p:sp>
    </p:spTree>
    <p:extLst>
      <p:ext uri="{BB962C8B-B14F-4D97-AF65-F5344CB8AC3E}">
        <p14:creationId xmlns:p14="http://schemas.microsoft.com/office/powerpoint/2010/main" val="619289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32F8C-646B-A0FB-FA57-1701C94E9A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8339D0-958A-3792-B432-C3E0B066ACAF}"/>
              </a:ext>
            </a:extLst>
          </p:cNvPr>
          <p:cNvSpPr>
            <a:spLocks noGrp="1"/>
          </p:cNvSpPr>
          <p:nvPr>
            <p:ph type="title"/>
          </p:nvPr>
        </p:nvSpPr>
        <p:spPr>
          <a:xfrm>
            <a:off x="107641" y="498719"/>
            <a:ext cx="9888496" cy="1189165"/>
          </a:xfrm>
        </p:spPr>
        <p:txBody>
          <a:bodyPr anchor="t">
            <a:normAutofit fontScale="90000"/>
          </a:bodyPr>
          <a:lstStyle/>
          <a:p>
            <a:r>
              <a:rPr lang="en-US" sz="4000" b="1" dirty="0">
                <a:solidFill>
                  <a:schemeClr val="bg1"/>
                </a:solidFill>
                <a:latin typeface="Aptos Display"/>
                <a:ea typeface="+mj-lt"/>
                <a:cs typeface="+mj-lt"/>
              </a:rPr>
              <a:t>2025 is </a:t>
            </a:r>
            <a:r>
              <a:rPr lang="en-US" sz="4000" b="1" dirty="0">
                <a:latin typeface="Aptos Display"/>
                <a:ea typeface="+mj-lt"/>
                <a:cs typeface="+mj-lt"/>
              </a:rPr>
              <a:t>Key dates and how to get involved</a:t>
            </a:r>
            <a:r>
              <a:rPr lang="en-US" sz="4000" b="1" dirty="0">
                <a:solidFill>
                  <a:schemeClr val="bg1"/>
                </a:solidFill>
                <a:latin typeface="Aptos Display"/>
                <a:ea typeface="+mj-lt"/>
                <a:cs typeface="+mj-lt"/>
              </a:rPr>
              <a:t> key year for Niger Delta....</a:t>
            </a:r>
            <a:endParaRPr lang="en-US" b="1" dirty="0">
              <a:solidFill>
                <a:schemeClr val="bg1"/>
              </a:solidFill>
              <a:latin typeface="Aptos Display"/>
            </a:endParaRPr>
          </a:p>
        </p:txBody>
      </p:sp>
      <p:pic>
        <p:nvPicPr>
          <p:cNvPr id="4" name="Content Placeholder 3" descr="A black and yellow symbol with barbed wire&#10;&#10;AI-generated content may be incorrect.">
            <a:extLst>
              <a:ext uri="{FF2B5EF4-FFF2-40B4-BE49-F238E27FC236}">
                <a16:creationId xmlns:a16="http://schemas.microsoft.com/office/drawing/2014/main" id="{D015D421-C571-60D1-4A7D-A415ACC96B24}"/>
              </a:ext>
            </a:extLst>
          </p:cNvPr>
          <p:cNvPicPr>
            <a:picLocks noGrp="1" noChangeAspect="1"/>
          </p:cNvPicPr>
          <p:nvPr>
            <p:ph idx="1"/>
          </p:nvPr>
        </p:nvPicPr>
        <p:blipFill>
          <a:blip r:embed="rId3"/>
          <a:stretch>
            <a:fillRect/>
          </a:stretch>
        </p:blipFill>
        <p:spPr>
          <a:xfrm>
            <a:off x="10437278" y="-8595"/>
            <a:ext cx="1752600" cy="1709944"/>
          </a:xfrm>
        </p:spPr>
      </p:pic>
      <p:sp>
        <p:nvSpPr>
          <p:cNvPr id="6" name="TextBox 5">
            <a:extLst>
              <a:ext uri="{FF2B5EF4-FFF2-40B4-BE49-F238E27FC236}">
                <a16:creationId xmlns:a16="http://schemas.microsoft.com/office/drawing/2014/main" id="{36BCE066-F7A3-24A2-CB45-68F82533B1E1}"/>
              </a:ext>
            </a:extLst>
          </p:cNvPr>
          <p:cNvSpPr txBox="1"/>
          <p:nvPr/>
        </p:nvSpPr>
        <p:spPr>
          <a:xfrm>
            <a:off x="1384" y="1681125"/>
            <a:ext cx="12189961" cy="51239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US" sz="2700" b="1" dirty="0"/>
              <a:t>10 November marks the 30th Anniversary of the Execution of the Ogoni Nine and the start of COP30. </a:t>
            </a:r>
            <a:r>
              <a:rPr lang="en-US" sz="2700" dirty="0"/>
              <a:t>How can you mark this moment in your local community? E.g. an event, local action, or other?</a:t>
            </a:r>
            <a:endParaRPr lang="en-US" sz="2700" b="1" dirty="0"/>
          </a:p>
          <a:p>
            <a:pPr marL="285750" indent="-285750">
              <a:lnSpc>
                <a:spcPct val="90000"/>
              </a:lnSpc>
              <a:spcBef>
                <a:spcPts val="1000"/>
              </a:spcBef>
              <a:buFont typeface="Arial"/>
              <a:buChar char="•"/>
            </a:pPr>
            <a:r>
              <a:rPr lang="en-US" sz="2700" dirty="0"/>
              <a:t>Expected outcome in Bodo legal case later this year.</a:t>
            </a:r>
          </a:p>
          <a:p>
            <a:pPr marL="285750" indent="-285750">
              <a:lnSpc>
                <a:spcPct val="90000"/>
              </a:lnSpc>
              <a:spcBef>
                <a:spcPts val="1000"/>
              </a:spcBef>
              <a:buFont typeface="Arial"/>
              <a:buChar char="•"/>
            </a:pPr>
            <a:r>
              <a:rPr lang="en-US" sz="2700" dirty="0"/>
              <a:t>Amnesty UK is working with local communities in the Niger Delta to decide on the next steps of the campaign, and much more is coming. This presentation, film screenings, and events are the start of a much bigger push. We need you to get involved. </a:t>
            </a:r>
            <a:r>
              <a:rPr lang="en-US" sz="2700" b="1" dirty="0"/>
              <a:t>SIGN UP!</a:t>
            </a:r>
          </a:p>
          <a:p>
            <a:pPr marL="285750" indent="-285750">
              <a:lnSpc>
                <a:spcPct val="90000"/>
              </a:lnSpc>
              <a:spcBef>
                <a:spcPts val="1000"/>
              </a:spcBef>
              <a:buFont typeface="Arial"/>
              <a:buChar char="•"/>
            </a:pPr>
            <a:endParaRPr lang="en-US" sz="2700" b="1" dirty="0"/>
          </a:p>
          <a:p>
            <a:pPr marL="285750" indent="-285750">
              <a:lnSpc>
                <a:spcPct val="90000"/>
              </a:lnSpc>
              <a:spcBef>
                <a:spcPts val="1000"/>
              </a:spcBef>
              <a:buFont typeface="Arial"/>
              <a:buChar char="•"/>
            </a:pPr>
            <a:endParaRPr lang="en-US" sz="2700" b="1" dirty="0"/>
          </a:p>
          <a:p>
            <a:pPr marL="285750" indent="-285750">
              <a:lnSpc>
                <a:spcPct val="90000"/>
              </a:lnSpc>
              <a:spcBef>
                <a:spcPts val="1000"/>
              </a:spcBef>
              <a:buFont typeface="Arial"/>
              <a:buChar char="•"/>
            </a:pPr>
            <a:endParaRPr lang="en-US" sz="2700" b="1" dirty="0"/>
          </a:p>
          <a:p>
            <a:endParaRPr lang="en-US" dirty="0"/>
          </a:p>
        </p:txBody>
      </p:sp>
      <p:sp>
        <p:nvSpPr>
          <p:cNvPr id="3" name="TextBox 2">
            <a:extLst>
              <a:ext uri="{FF2B5EF4-FFF2-40B4-BE49-F238E27FC236}">
                <a16:creationId xmlns:a16="http://schemas.microsoft.com/office/drawing/2014/main" id="{D2FFCDA9-BBA9-2BE2-0647-D816BC521441}"/>
              </a:ext>
            </a:extLst>
          </p:cNvPr>
          <p:cNvSpPr txBox="1"/>
          <p:nvPr/>
        </p:nvSpPr>
        <p:spPr>
          <a:xfrm>
            <a:off x="9210579" y="6482777"/>
            <a:ext cx="2865141" cy="3705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Source: </a:t>
            </a:r>
            <a:r>
              <a:rPr lang="en-US" dirty="0">
                <a:hlinkClick r:id="rId4"/>
              </a:rPr>
              <a:t>The Niger Delta</a:t>
            </a:r>
            <a:endParaRPr lang="en-US"/>
          </a:p>
        </p:txBody>
      </p:sp>
    </p:spTree>
    <p:extLst>
      <p:ext uri="{BB962C8B-B14F-4D97-AF65-F5344CB8AC3E}">
        <p14:creationId xmlns:p14="http://schemas.microsoft.com/office/powerpoint/2010/main" val="141771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a:extLst>
              <a:ext uri="{FF2B5EF4-FFF2-40B4-BE49-F238E27FC236}">
                <a16:creationId xmlns:a16="http://schemas.microsoft.com/office/drawing/2014/main" id="{A566446C-6323-85A0-6611-904FF15BFF06}"/>
              </a:ext>
            </a:extLst>
          </p:cNvPr>
          <p:cNvSpPr/>
          <p:nvPr/>
        </p:nvSpPr>
        <p:spPr>
          <a:xfrm>
            <a:off x="279173" y="1921691"/>
            <a:ext cx="6384114" cy="4319628"/>
          </a:xfrm>
          <a:prstGeom prst="cloud">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3DC5022D-A501-EB64-152C-1C8612127F91}"/>
              </a:ext>
            </a:extLst>
          </p:cNvPr>
          <p:cNvSpPr txBox="1"/>
          <p:nvPr/>
        </p:nvSpPr>
        <p:spPr>
          <a:xfrm>
            <a:off x="1464897" y="3083642"/>
            <a:ext cx="5203671"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solidFill>
                  <a:schemeClr val="bg1"/>
                </a:solidFill>
                <a:latin typeface="Aptos Display"/>
              </a:rPr>
              <a:t>Brainstorm your Ideas in groups!</a:t>
            </a:r>
            <a:endParaRPr lang="en-US" dirty="0">
              <a:solidFill>
                <a:schemeClr val="bg1"/>
              </a:solidFill>
            </a:endParaRPr>
          </a:p>
        </p:txBody>
      </p:sp>
      <p:sp>
        <p:nvSpPr>
          <p:cNvPr id="9" name="Rectangle 8">
            <a:extLst>
              <a:ext uri="{FF2B5EF4-FFF2-40B4-BE49-F238E27FC236}">
                <a16:creationId xmlns:a16="http://schemas.microsoft.com/office/drawing/2014/main" id="{8599AE94-3076-065D-2E76-185AC0896ACA}"/>
              </a:ext>
            </a:extLst>
          </p:cNvPr>
          <p:cNvSpPr/>
          <p:nvPr/>
        </p:nvSpPr>
        <p:spPr>
          <a:xfrm>
            <a:off x="-2629" y="-89970"/>
            <a:ext cx="12218449" cy="1786573"/>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90000"/>
              </a:lnSpc>
              <a:spcBef>
                <a:spcPct val="0"/>
              </a:spcBef>
            </a:pPr>
            <a:endParaRPr lang="en-US" sz="4400" dirty="0">
              <a:solidFill>
                <a:schemeClr val="bg1"/>
              </a:solidFill>
              <a:latin typeface="Aptos Display"/>
              <a:cs typeface="Segoe UI"/>
            </a:endParaRPr>
          </a:p>
          <a:p>
            <a:pPr>
              <a:lnSpc>
                <a:spcPct val="90000"/>
              </a:lnSpc>
              <a:spcBef>
                <a:spcPct val="0"/>
              </a:spcBef>
            </a:pPr>
            <a:endParaRPr lang="en-US" sz="4400" dirty="0">
              <a:solidFill>
                <a:schemeClr val="bg1"/>
              </a:solidFill>
              <a:latin typeface="Aptos Display"/>
              <a:cs typeface="Segoe UI"/>
            </a:endParaRPr>
          </a:p>
          <a:p>
            <a:pPr>
              <a:lnSpc>
                <a:spcPct val="90000"/>
              </a:lnSpc>
              <a:spcBef>
                <a:spcPct val="0"/>
              </a:spcBef>
            </a:pPr>
            <a:r>
              <a:rPr lang="en-US" sz="4400" b="1" dirty="0">
                <a:solidFill>
                  <a:schemeClr val="bg1"/>
                </a:solidFill>
                <a:latin typeface="Aptos Display"/>
                <a:cs typeface="Segoe UI"/>
              </a:rPr>
              <a:t>What would you do to campaign for the </a:t>
            </a:r>
            <a:endParaRPr lang="en-US" b="1">
              <a:solidFill>
                <a:schemeClr val="bg1"/>
              </a:solidFill>
            </a:endParaRPr>
          </a:p>
          <a:p>
            <a:pPr>
              <a:lnSpc>
                <a:spcPct val="90000"/>
              </a:lnSpc>
              <a:spcBef>
                <a:spcPct val="0"/>
              </a:spcBef>
            </a:pPr>
            <a:r>
              <a:rPr lang="en-US" sz="4400" b="1" dirty="0">
                <a:solidFill>
                  <a:schemeClr val="bg1"/>
                </a:solidFill>
                <a:latin typeface="Aptos Display"/>
                <a:cs typeface="Segoe UI"/>
              </a:rPr>
              <a:t>rights of the people of Niger Delta?</a:t>
            </a:r>
            <a:endParaRPr lang="en-US" b="1" dirty="0">
              <a:solidFill>
                <a:schemeClr val="bg1"/>
              </a:solidFill>
            </a:endParaRPr>
          </a:p>
          <a:p>
            <a:pPr>
              <a:lnSpc>
                <a:spcPct val="90000"/>
              </a:lnSpc>
              <a:spcBef>
                <a:spcPct val="0"/>
              </a:spcBef>
            </a:pPr>
            <a:endParaRPr lang="en-US" sz="4400" dirty="0">
              <a:solidFill>
                <a:srgbClr val="000000"/>
              </a:solidFill>
              <a:latin typeface="Aptos Display"/>
              <a:cs typeface="Segoe UI"/>
            </a:endParaRPr>
          </a:p>
          <a:p>
            <a:pPr>
              <a:lnSpc>
                <a:spcPts val="3450"/>
              </a:lnSpc>
            </a:pPr>
            <a:endParaRPr lang="en-US" sz="4400" dirty="0">
              <a:latin typeface="Aptos Display"/>
              <a:cs typeface="Segoe UI"/>
            </a:endParaRPr>
          </a:p>
        </p:txBody>
      </p:sp>
      <p:pic>
        <p:nvPicPr>
          <p:cNvPr id="10" name="Picture 9" descr="A black and yellow symbol with barbed wire&#10;&#10;AI-generated content may be incorrect.">
            <a:extLst>
              <a:ext uri="{FF2B5EF4-FFF2-40B4-BE49-F238E27FC236}">
                <a16:creationId xmlns:a16="http://schemas.microsoft.com/office/drawing/2014/main" id="{A9D2427E-4D9E-0F73-0533-0DB5193F03A4}"/>
              </a:ext>
            </a:extLst>
          </p:cNvPr>
          <p:cNvPicPr>
            <a:picLocks noChangeAspect="1"/>
          </p:cNvPicPr>
          <p:nvPr/>
        </p:nvPicPr>
        <p:blipFill>
          <a:blip r:embed="rId3"/>
          <a:stretch>
            <a:fillRect/>
          </a:stretch>
        </p:blipFill>
        <p:spPr>
          <a:xfrm>
            <a:off x="10437283" y="-88371"/>
            <a:ext cx="1773766" cy="1795991"/>
          </a:xfrm>
          <a:prstGeom prst="rect">
            <a:avLst/>
          </a:prstGeom>
        </p:spPr>
      </p:pic>
      <p:sp>
        <p:nvSpPr>
          <p:cNvPr id="12" name="Rectangle: Rounded Corners 11">
            <a:extLst>
              <a:ext uri="{FF2B5EF4-FFF2-40B4-BE49-F238E27FC236}">
                <a16:creationId xmlns:a16="http://schemas.microsoft.com/office/drawing/2014/main" id="{39D99807-56C8-1EAE-FA90-6EB933D8C439}"/>
              </a:ext>
            </a:extLst>
          </p:cNvPr>
          <p:cNvSpPr/>
          <p:nvPr/>
        </p:nvSpPr>
        <p:spPr>
          <a:xfrm>
            <a:off x="7282196" y="2493235"/>
            <a:ext cx="4171394" cy="2832039"/>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4C848AD-9DBB-040B-AB8D-AC390DCAB042}"/>
              </a:ext>
            </a:extLst>
          </p:cNvPr>
          <p:cNvSpPr txBox="1"/>
          <p:nvPr/>
        </p:nvSpPr>
        <p:spPr>
          <a:xfrm>
            <a:off x="8038847" y="3901301"/>
            <a:ext cx="309666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solidFill>
                  <a:schemeClr val="bg1"/>
                </a:solidFill>
              </a:rPr>
              <a:t>15 Minutes</a:t>
            </a:r>
          </a:p>
        </p:txBody>
      </p:sp>
      <p:pic>
        <p:nvPicPr>
          <p:cNvPr id="15" name="Picture 14" descr="A clock with a red hand&#10;&#10;AI-generated content may be incorrect.">
            <a:extLst>
              <a:ext uri="{FF2B5EF4-FFF2-40B4-BE49-F238E27FC236}">
                <a16:creationId xmlns:a16="http://schemas.microsoft.com/office/drawing/2014/main" id="{8307C061-2608-D025-7126-84F8CDAE9383}"/>
              </a:ext>
            </a:extLst>
          </p:cNvPr>
          <p:cNvPicPr>
            <a:picLocks noChangeAspect="1"/>
          </p:cNvPicPr>
          <p:nvPr/>
        </p:nvPicPr>
        <p:blipFill>
          <a:blip r:embed="rId4"/>
          <a:stretch>
            <a:fillRect/>
          </a:stretch>
        </p:blipFill>
        <p:spPr>
          <a:xfrm>
            <a:off x="8633509" y="2762249"/>
            <a:ext cx="1465482" cy="1047751"/>
          </a:xfrm>
          <a:prstGeom prst="rect">
            <a:avLst/>
          </a:prstGeom>
        </p:spPr>
      </p:pic>
    </p:spTree>
    <p:extLst>
      <p:ext uri="{BB962C8B-B14F-4D97-AF65-F5344CB8AC3E}">
        <p14:creationId xmlns:p14="http://schemas.microsoft.com/office/powerpoint/2010/main" val="26559164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828</Words>
  <Application>Microsoft Office PowerPoint</Application>
  <PresentationFormat>Widescreen</PresentationFormat>
  <Paragraphs>55</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Aptos Display</vt:lpstr>
      <vt:lpstr>Arial</vt:lpstr>
      <vt:lpstr>Arial,Sans-Serif</vt:lpstr>
      <vt:lpstr>Cooper Black</vt:lpstr>
      <vt:lpstr>office theme</vt:lpstr>
      <vt:lpstr>The Niger Delta</vt:lpstr>
      <vt:lpstr>The Niger Delta</vt:lpstr>
      <vt:lpstr>Amnesty International’s Work in the Niger Delta:</vt:lpstr>
      <vt:lpstr>Amnesty International’s Work in the Niger Delta:</vt:lpstr>
      <vt:lpstr>Amnesty International’s Work in the Niger Delta:</vt:lpstr>
      <vt:lpstr>2025 is a key year for Niger Delta....</vt:lpstr>
      <vt:lpstr>2025 is Key dates and how to get involved key year for Niger Delta....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Niger Delta</dc:title>
  <dc:creator/>
  <cp:lastModifiedBy>Elaine Van Der Schaft</cp:lastModifiedBy>
  <cp:revision>520</cp:revision>
  <dcterms:created xsi:type="dcterms:W3CDTF">2025-05-20T07:45:03Z</dcterms:created>
  <dcterms:modified xsi:type="dcterms:W3CDTF">2025-08-19T07:42:18Z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8660e0d-c47b-41e7-a62b-fb6eff85b393_Enabled">
    <vt:lpwstr>true</vt:lpwstr>
  </property>
  <property fmtid="{D5CDD505-2E9C-101B-9397-08002B2CF9AE}" pid="3" name="MSIP_Label_a8660e0d-c47b-41e7-a62b-fb6eff85b393_SetDate">
    <vt:lpwstr>2025-05-20T07:45:22Z</vt:lpwstr>
  </property>
  <property fmtid="{D5CDD505-2E9C-101B-9397-08002B2CF9AE}" pid="4" name="MSIP_Label_a8660e0d-c47b-41e7-a62b-fb6eff85b393_Method">
    <vt:lpwstr>Standard</vt:lpwstr>
  </property>
  <property fmtid="{D5CDD505-2E9C-101B-9397-08002B2CF9AE}" pid="5" name="MSIP_Label_a8660e0d-c47b-41e7-a62b-fb6eff85b393_Name">
    <vt:lpwstr>defa4170-0d19-0005-0004-bc88714345d2</vt:lpwstr>
  </property>
  <property fmtid="{D5CDD505-2E9C-101B-9397-08002B2CF9AE}" pid="6" name="MSIP_Label_a8660e0d-c47b-41e7-a62b-fb6eff85b393_SiteId">
    <vt:lpwstr>7584d747-9421-477d-8345-bedc5d73bc46</vt:lpwstr>
  </property>
  <property fmtid="{D5CDD505-2E9C-101B-9397-08002B2CF9AE}" pid="7" name="MSIP_Label_a8660e0d-c47b-41e7-a62b-fb6eff85b393_ActionId">
    <vt:lpwstr>2f851d4c-eafe-40bf-bfd9-badacf853985</vt:lpwstr>
  </property>
  <property fmtid="{D5CDD505-2E9C-101B-9397-08002B2CF9AE}" pid="8" name="MSIP_Label_a8660e0d-c47b-41e7-a62b-fb6eff85b393_ContentBits">
    <vt:lpwstr>0</vt:lpwstr>
  </property>
  <property fmtid="{D5CDD505-2E9C-101B-9397-08002B2CF9AE}" pid="9" name="MSIP_Label_a8660e0d-c47b-41e7-a62b-fb6eff85b393_Tag">
    <vt:lpwstr>10, 3, 0, 2</vt:lpwstr>
  </property>
</Properties>
</file>