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8"/>
  </p:notesMasterIdLst>
  <p:handoutMasterIdLst>
    <p:handoutMasterId r:id="rId19"/>
  </p:handoutMasterIdLst>
  <p:sldIdLst>
    <p:sldId id="336" r:id="rId3"/>
    <p:sldId id="366" r:id="rId4"/>
    <p:sldId id="378" r:id="rId5"/>
    <p:sldId id="386" r:id="rId6"/>
    <p:sldId id="393" r:id="rId7"/>
    <p:sldId id="388" r:id="rId8"/>
    <p:sldId id="389" r:id="rId9"/>
    <p:sldId id="390" r:id="rId10"/>
    <p:sldId id="391" r:id="rId11"/>
    <p:sldId id="392" r:id="rId12"/>
    <p:sldId id="334" r:id="rId13"/>
    <p:sldId id="357" r:id="rId14"/>
    <p:sldId id="325" r:id="rId15"/>
    <p:sldId id="387" r:id="rId16"/>
    <p:sldId id="352" r:id="rId17"/>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E400"/>
    <a:srgbClr val="F0DE00"/>
    <a:srgbClr val="F0EA00"/>
    <a:srgbClr val="FFFF01"/>
    <a:srgbClr val="E4E4E4"/>
    <a:srgbClr val="E2E2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68" autoAdjust="0"/>
    <p:restoredTop sz="81212" autoAdjust="0"/>
  </p:normalViewPr>
  <p:slideViewPr>
    <p:cSldViewPr snapToGrid="0" snapToObjects="1">
      <p:cViewPr>
        <p:scale>
          <a:sx n="130" d="100"/>
          <a:sy n="130" d="100"/>
        </p:scale>
        <p:origin x="-990" y="-756"/>
      </p:cViewPr>
      <p:guideLst>
        <p:guide orient="horz" pos="216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1992" y="78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9F4935E0-5518-4BB4-8784-F51FAE348DC4}" type="datetimeFigureOut">
              <a:rPr lang="en-GB" smtClean="0"/>
              <a:pPr/>
              <a:t>08/10/2024</a:t>
            </a:fld>
            <a:endParaRPr lang="en-GB" dirty="0"/>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0B9BB0D-3D8B-4B3F-B2D6-C0DC37FB76C7}" type="slidenum">
              <a:rPr lang="en-GB" smtClean="0"/>
              <a:pPr/>
              <a:t>‹#›</a:t>
            </a:fld>
            <a:endParaRPr lang="en-GB" dirty="0"/>
          </a:p>
        </p:txBody>
      </p:sp>
    </p:spTree>
    <p:extLst>
      <p:ext uri="{BB962C8B-B14F-4D97-AF65-F5344CB8AC3E}">
        <p14:creationId xmlns="" xmlns:p14="http://schemas.microsoft.com/office/powerpoint/2010/main" val="302976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1506109-5D69-484C-AE2D-C6CE22F8367B}" type="datetimeFigureOut">
              <a:rPr lang="en-GB" smtClean="0"/>
              <a:pPr/>
              <a:t>08/10/2024</a:t>
            </a:fld>
            <a:endParaRPr lang="en-GB"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8F63B24-16A1-4E45-A478-51382BF46C6A}" type="slidenum">
              <a:rPr lang="en-GB" smtClean="0"/>
              <a:pPr/>
              <a:t>‹#›</a:t>
            </a:fld>
            <a:endParaRPr lang="en-GB" dirty="0"/>
          </a:p>
        </p:txBody>
      </p:sp>
    </p:spTree>
    <p:extLst>
      <p:ext uri="{BB962C8B-B14F-4D97-AF65-F5344CB8AC3E}">
        <p14:creationId xmlns="" xmlns:p14="http://schemas.microsoft.com/office/powerpoint/2010/main" val="13967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F63B24-16A1-4E45-A478-51382BF46C6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14</a:t>
            </a:fld>
            <a:endParaRPr lang="en-GB" dirty="0"/>
          </a:p>
        </p:txBody>
      </p:sp>
    </p:spTree>
    <p:extLst>
      <p:ext uri="{BB962C8B-B14F-4D97-AF65-F5344CB8AC3E}">
        <p14:creationId xmlns="" xmlns:p14="http://schemas.microsoft.com/office/powerpoint/2010/main" val="221095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pPr/>
              <a:t>15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fontScale="92500" lnSpcReduction="10000"/>
          </a:bodyPr>
          <a:lstStyle/>
          <a:p>
            <a:r>
              <a:rPr lang="en-GB" b="1" dirty="0"/>
              <a:t>Slide 2:</a:t>
            </a:r>
            <a:r>
              <a:rPr lang="en-GB" b="1" baseline="0" dirty="0"/>
              <a:t> Content warning</a:t>
            </a:r>
          </a:p>
          <a:p>
            <a:endParaRPr lang="en-GB" b="1" baseline="0" dirty="0"/>
          </a:p>
          <a:p>
            <a:r>
              <a:rPr lang="en-GB" b="0" baseline="0" dirty="0"/>
              <a:t>Before the full presentation begins, it is worth providing a content warning as the nature of the topic may be upsetting or distressing.</a:t>
            </a:r>
          </a:p>
          <a:p>
            <a:endParaRPr lang="en-GB" b="0" baseline="0" dirty="0"/>
          </a:p>
          <a:p>
            <a:r>
              <a:rPr lang="en-GB" b="0" baseline="0" dirty="0"/>
              <a:t>Content warning for the following:</a:t>
            </a:r>
          </a:p>
          <a:p>
            <a:r>
              <a:rPr lang="en-GB" b="0" baseline="0" dirty="0"/>
              <a:t>Death</a:t>
            </a:r>
          </a:p>
          <a:p>
            <a:r>
              <a:rPr lang="en-GB" b="0" baseline="0" dirty="0"/>
              <a:t>Executions (including methods of execution and descriptions of executions)</a:t>
            </a:r>
          </a:p>
          <a:p>
            <a:r>
              <a:rPr lang="en-GB" b="0" baseline="0" dirty="0"/>
              <a:t>Imprisonment</a:t>
            </a:r>
          </a:p>
          <a:p>
            <a:r>
              <a:rPr lang="en-GB" b="0" baseline="0" dirty="0"/>
              <a:t>Inhumane conditions (including descriptions of death row cells and regimes)</a:t>
            </a:r>
          </a:p>
          <a:p>
            <a:r>
              <a:rPr lang="en-GB" b="0" baseline="0" dirty="0"/>
              <a:t>Torture (includes references to torture being used to obtain confessions and “botched” executions)</a:t>
            </a:r>
          </a:p>
          <a:p>
            <a:endParaRPr lang="en-GB" b="0" baseline="0" dirty="0"/>
          </a:p>
          <a:p>
            <a:pPr rtl="0"/>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You may include the following:</a:t>
            </a:r>
          </a:p>
          <a:p>
            <a:pPr rtl="0"/>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200" b="0" i="0" u="none" strike="noStrike" kern="1200" baseline="0" dirty="0">
                <a:solidFill>
                  <a:schemeClr val="tx1"/>
                </a:solidFill>
                <a:latin typeface="+mn-lt"/>
                <a:ea typeface="+mn-ea"/>
                <a:cs typeface="+mn-cs"/>
              </a:rPr>
              <a:t>The nature of the work we do at Amnesty means that we often deal with issues which are upsetting or distressing. As you can see from the statistics the number of executions that were recorded by Amnesty and death sentences handed. Behind each death sentence is a story of human suffering.</a:t>
            </a:r>
          </a:p>
          <a:p>
            <a:pPr marL="228600" indent="-228600" rtl="0">
              <a:buFont typeface="+mj-lt"/>
              <a:buAutoNum type="arabicPeriod"/>
            </a:pPr>
            <a:r>
              <a:rPr lang="en-GB" sz="1200" b="0" i="0" u="none" strike="noStrike" kern="1200" baseline="0" dirty="0">
                <a:solidFill>
                  <a:schemeClr val="tx1"/>
                </a:solidFill>
                <a:latin typeface="+mn-lt"/>
                <a:ea typeface="+mn-ea"/>
                <a:cs typeface="+mn-cs"/>
              </a:rPr>
              <a:t>If at any time a member of the audience does find any of the content distressing or it makes them uncomfortable, do check whether it would be possible to explain that section in a different way. It may be possible for audience members to remove themselves for upsetting sections and then return.</a:t>
            </a:r>
          </a:p>
          <a:p>
            <a:pPr marL="228600" indent="-228600" rtl="0">
              <a:buFont typeface="+mj-lt"/>
              <a:buAutoNum type="arabicPeriod"/>
            </a:pPr>
            <a:r>
              <a:rPr lang="en-GB" sz="1200" b="0" i="0" u="none" strike="noStrike" kern="1200" baseline="0" dirty="0">
                <a:solidFill>
                  <a:schemeClr val="tx1"/>
                </a:solidFill>
                <a:latin typeface="+mn-lt"/>
                <a:ea typeface="+mn-ea"/>
                <a:cs typeface="+mn-cs"/>
              </a:rPr>
              <a:t>The content of this presentation will include details about death, methods and descriptions of executions and other violations of human rights including, torture and inhumane treatment.</a:t>
            </a:r>
          </a:p>
          <a:p>
            <a:pPr marL="228600" indent="-228600" rtl="0">
              <a:buFont typeface="+mj-lt"/>
              <a:buAutoNum type="arabicPeriod"/>
            </a:pPr>
            <a:r>
              <a:rPr lang="en-GB" sz="1200" b="0" i="0" u="none" strike="noStrike" kern="1200" baseline="0" dirty="0">
                <a:solidFill>
                  <a:schemeClr val="tx1"/>
                </a:solidFill>
                <a:latin typeface="+mn-lt"/>
                <a:ea typeface="+mn-ea"/>
                <a:cs typeface="+mn-cs"/>
              </a:rPr>
              <a:t>The presentation will also include the types of crimes that could lead to being sentenced to death in different countries, which you may also find alarming. </a:t>
            </a:r>
          </a:p>
          <a:p>
            <a:pPr marL="228600" indent="-228600" rtl="0">
              <a:buFont typeface="+mj-lt"/>
              <a:buAutoNum type="arabicPeriod"/>
            </a:pPr>
            <a:endParaRPr lang="en-GB" sz="1200" b="0" i="0" u="none" strike="noStrike" kern="1200" baseline="0" dirty="0">
              <a:solidFill>
                <a:schemeClr val="tx1"/>
              </a:solidFill>
              <a:latin typeface="+mn-lt"/>
              <a:ea typeface="+mn-ea"/>
              <a:cs typeface="+mn-cs"/>
            </a:endParaRPr>
          </a:p>
          <a:p>
            <a:pPr marL="228600" indent="-228600" rtl="0">
              <a:buFont typeface="+mj-lt"/>
              <a:buAutoNum type="arabicPeriod"/>
            </a:pPr>
            <a:endParaRPr lang="en-GB" b="0" dirty="0"/>
          </a:p>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6</a:t>
            </a:fld>
            <a:endParaRPr lang="en-GB" dirty="0"/>
          </a:p>
        </p:txBody>
      </p:sp>
    </p:spTree>
    <p:extLst>
      <p:ext uri="{BB962C8B-B14F-4D97-AF65-F5344CB8AC3E}">
        <p14:creationId xmlns="" xmlns:p14="http://schemas.microsoft.com/office/powerpoint/2010/main" val="308869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7</a:t>
            </a:fld>
            <a:endParaRPr lang="en-GB" dirty="0"/>
          </a:p>
        </p:txBody>
      </p:sp>
    </p:spTree>
    <p:extLst>
      <p:ext uri="{BB962C8B-B14F-4D97-AF65-F5344CB8AC3E}">
        <p14:creationId xmlns="" xmlns:p14="http://schemas.microsoft.com/office/powerpoint/2010/main" val="201196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8</a:t>
            </a:fld>
            <a:endParaRPr lang="en-GB" dirty="0"/>
          </a:p>
        </p:txBody>
      </p:sp>
    </p:spTree>
    <p:extLst>
      <p:ext uri="{BB962C8B-B14F-4D97-AF65-F5344CB8AC3E}">
        <p14:creationId xmlns="" xmlns:p14="http://schemas.microsoft.com/office/powerpoint/2010/main" val="41661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F63B24-16A1-4E45-A478-51382BF46C6A}" type="slidenum">
              <a:rPr lang="en-GB" smtClean="0"/>
              <a:pPr/>
              <a:t>9</a:t>
            </a:fld>
            <a:endParaRPr lang="en-GB" dirty="0"/>
          </a:p>
        </p:txBody>
      </p:sp>
    </p:spTree>
    <p:extLst>
      <p:ext uri="{BB962C8B-B14F-4D97-AF65-F5344CB8AC3E}">
        <p14:creationId xmlns="" xmlns:p14="http://schemas.microsoft.com/office/powerpoint/2010/main" val="192564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Slide 1:</a:t>
            </a:r>
            <a:r>
              <a:rPr lang="en-GB" b="1" baseline="0" dirty="0">
                <a:latin typeface="Arial" panose="020B0604020202020204" pitchFamily="34" charset="0"/>
                <a:cs typeface="Arial" panose="020B0604020202020204" pitchFamily="34" charset="0"/>
              </a:rPr>
              <a:t> The Death Penalty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This presentations on the death penalty is for adult audiences to bring about awareness on the global state of the death penalty in 2017. It will take the audience through Amnesty’s 2016 report on death sentences and executions, cases and Amnesty’s long term commitment to abolishing the death penalty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The 2017 report on the death penalty can be found here: https://www.amnesty.org/en/documents/act50/5740/2017/en/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latin typeface="Arial" panose="020B0604020202020204" pitchFamily="34" charset="0"/>
                <a:cs typeface="Arial" panose="020B0604020202020204" pitchFamily="34" charset="0"/>
              </a:rPr>
              <a:t>You may include the following:</a:t>
            </a:r>
            <a:endParaRPr lang="en-GB" b="1"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International</a:t>
            </a:r>
            <a:r>
              <a:rPr lang="en-GB" sz="1200" kern="1200" baseline="0" dirty="0">
                <a:solidFill>
                  <a:schemeClr val="tx1"/>
                </a:solidFill>
                <a:effectLst/>
                <a:latin typeface="Arial" panose="020B0604020202020204" pitchFamily="34" charset="0"/>
                <a:ea typeface="+mn-ea"/>
                <a:cs typeface="Arial" panose="020B0604020202020204" pitchFamily="34" charset="0"/>
              </a:rPr>
              <a:t> is one of the leading organisations to report on the use of the death penalty across the world.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This presentation will take you through Amnesty’s 2017 report on death sentences and executions, death penalty cases and the impact of Amnesty’s work in this area.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a:solidFill>
                  <a:schemeClr val="tx1"/>
                </a:solidFill>
                <a:effectLst/>
                <a:latin typeface="Arial" panose="020B0604020202020204" pitchFamily="34" charset="0"/>
                <a:ea typeface="+mn-ea"/>
                <a:cs typeface="Arial" panose="020B0604020202020204" pitchFamily="34" charset="0"/>
              </a:rPr>
              <a:t>Amnesty’s </a:t>
            </a:r>
            <a:r>
              <a:rPr lang="en-GB" sz="1200" kern="1200" dirty="0">
                <a:solidFill>
                  <a:schemeClr val="tx1"/>
                </a:solidFill>
                <a:effectLst/>
                <a:latin typeface="Arial" panose="020B0604020202020204" pitchFamily="34" charset="0"/>
                <a:ea typeface="+mn-ea"/>
                <a:cs typeface="Arial" panose="020B0604020202020204" pitchFamily="34" charset="0"/>
              </a:rPr>
              <a:t>opposition to the death penalty began as far back as 1965, when it sponsored a UN resolution to suspend and abolish the death penalty for peacetime political offences.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In 1968 Amnesty announced its opposition to the death penalty for political prisoners.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Calls for a total abolition of the death penalty began in 1977, the same year Amnesty was awarded the Nobel Peace Prize.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has called on all governments to “bring about the immediate and total abolition of the death penalty”.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Amnesty activists continue to campaign for total abolition of the death penalty in countries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pPr/>
              <a:t>11</a:t>
            </a:fld>
            <a:endParaRPr lang="en-GB" dirty="0"/>
          </a:p>
        </p:txBody>
      </p:sp>
    </p:spTree>
    <p:extLst>
      <p:ext uri="{BB962C8B-B14F-4D97-AF65-F5344CB8AC3E}">
        <p14:creationId xmlns="" xmlns:p14="http://schemas.microsoft.com/office/powerpoint/2010/main" val="385530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F63B24-16A1-4E45-A478-51382BF46C6A}" type="slidenum">
              <a:rPr lang="en-GB" smtClean="0"/>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228600" indent="-228600" rtl="0">
              <a:buFont typeface="Arial" pitchFamily="34" charset="0"/>
              <a:buChar char="•"/>
            </a:pPr>
            <a:r>
              <a:rPr lang="en-GB" b="0" dirty="0"/>
              <a:t>2019 saw the downward trend continuing (unbroken since 2015)</a:t>
            </a:r>
          </a:p>
          <a:p>
            <a:pPr marL="228600" indent="-228600" rtl="0">
              <a:buFont typeface="Arial" pitchFamily="34" charset="0"/>
              <a:buChar char="•"/>
            </a:pPr>
            <a:r>
              <a:rPr lang="en-GB" b="0" dirty="0"/>
              <a:t>For both executions and death sentences</a:t>
            </a:r>
          </a:p>
          <a:p>
            <a:pPr marL="228600" indent="-228600" rtl="0">
              <a:buFont typeface="Arial" pitchFamily="34" charset="0"/>
              <a:buChar char="•"/>
            </a:pPr>
            <a:r>
              <a:rPr lang="en-GB" b="0" dirty="0"/>
              <a:t>No country abolished the death penalty in 2019 but there were further positive signs</a:t>
            </a:r>
          </a:p>
          <a:p>
            <a:pPr marL="228600" indent="-228600" rtl="0">
              <a:buFont typeface="Arial" pitchFamily="34" charset="0"/>
              <a:buChar char="•"/>
            </a:pPr>
            <a:r>
              <a:rPr lang="en-GB" b="0" dirty="0"/>
              <a:t>New Hampshire abolished the DP</a:t>
            </a:r>
          </a:p>
          <a:p>
            <a:pPr marL="228600" indent="-228600" rtl="0">
              <a:buFont typeface="Arial" pitchFamily="34" charset="0"/>
              <a:buChar char="•"/>
            </a:pPr>
            <a:r>
              <a:rPr lang="en-GB" b="0" dirty="0"/>
              <a:t>California established a moratorium on executions</a:t>
            </a:r>
          </a:p>
          <a:p>
            <a:pPr marL="228600" indent="-228600" rtl="0">
              <a:buFont typeface="Arial" pitchFamily="34" charset="0"/>
              <a:buChar char="•"/>
            </a:pPr>
            <a:r>
              <a:rPr lang="en-GB" b="0" dirty="0"/>
              <a:t>Kazakhstan,</a:t>
            </a:r>
            <a:r>
              <a:rPr lang="en-GB" b="0" baseline="0" dirty="0"/>
              <a:t> Russian Fed, Tajikistan, Malaysia and Gambia continued to observe moratoriums</a:t>
            </a:r>
          </a:p>
          <a:p>
            <a:pPr marL="228600" indent="-228600" rtl="0">
              <a:buFont typeface="Arial" pitchFamily="34" charset="0"/>
              <a:buChar char="•"/>
            </a:pPr>
            <a:r>
              <a:rPr lang="en-GB" b="0" baseline="0" dirty="0"/>
              <a:t>Barbados removed mandatory DP from its constitution</a:t>
            </a:r>
            <a:endParaRPr lang="en-GB" b="0" dirty="0"/>
          </a:p>
        </p:txBody>
      </p:sp>
      <p:sp>
        <p:nvSpPr>
          <p:cNvPr id="4" name="Slide Number Placeholder 3"/>
          <p:cNvSpPr>
            <a:spLocks noGrp="1"/>
          </p:cNvSpPr>
          <p:nvPr>
            <p:ph type="sldNum" sz="quarter" idx="10"/>
          </p:nvPr>
        </p:nvSpPr>
        <p:spPr/>
        <p:txBody>
          <a:bodyPr/>
          <a:lstStyle/>
          <a:p>
            <a:fld id="{F8F63B24-16A1-4E45-A478-51382BF46C6A}" type="slidenum">
              <a:rPr lang="en-GB" smtClean="0"/>
              <a:pPr/>
              <a:t>13</a:t>
            </a:fld>
            <a:endParaRPr lang="en-GB" dirty="0"/>
          </a:p>
        </p:txBody>
      </p:sp>
    </p:spTree>
    <p:extLst>
      <p:ext uri="{BB962C8B-B14F-4D97-AF65-F5344CB8AC3E}">
        <p14:creationId xmlns="" xmlns:p14="http://schemas.microsoft.com/office/powerpoint/2010/main" val="9276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372097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42371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172692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1977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190788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0C22AA-1E2E-4993-83D6-F178D0962E56}" type="datetimeFigureOut">
              <a:rPr lang="en-GB" smtClean="0"/>
              <a:pPr/>
              <a:t>08/10/2024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53BD13-5BB4-46FE-A2FA-46C2DD456F6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A588-C59D-4144-B20B-B6D10C7232C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306745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350251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128369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26846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36223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pPr/>
              <a:t>‹#›</a:t>
            </a:fld>
            <a:endParaRPr lang="en-US" dirty="0"/>
          </a:p>
        </p:txBody>
      </p:sp>
    </p:spTree>
    <p:extLst>
      <p:ext uri="{BB962C8B-B14F-4D97-AF65-F5344CB8AC3E}">
        <p14:creationId xmlns="" xmlns:p14="http://schemas.microsoft.com/office/powerpoint/2010/main" val="143717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7A76F4-CB83-164B-A37A-D082B5BC443C}" type="datetimeFigureOut">
              <a:rPr lang="en-US" smtClean="0"/>
              <a:pPr/>
              <a:t>10/8/2024</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3EA588-C59D-4144-B20B-B6D10C7232C4}" type="slidenum">
              <a:rPr lang="en-US" smtClean="0"/>
              <a:pPr/>
              <a:t>‹#›</a:t>
            </a:fld>
            <a:endParaRPr lang="en-US" dirty="0"/>
          </a:p>
        </p:txBody>
      </p:sp>
      <p:pic>
        <p:nvPicPr>
          <p:cNvPr id="8" name="Picture 7"/>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9" name="Rectangle 8"/>
          <p:cNvSpPr/>
          <p:nvPr userDrawn="1"/>
        </p:nvSpPr>
        <p:spPr>
          <a:xfrm>
            <a:off x="0" y="4594623"/>
            <a:ext cx="9144000" cy="548877"/>
          </a:xfrm>
          <a:prstGeom prst="rect">
            <a:avLst/>
          </a:prstGeom>
          <a:solidFill>
            <a:srgbClr val="F6E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oup 14"/>
          <p:cNvGrpSpPr/>
          <p:nvPr userDrawn="1"/>
        </p:nvGrpSpPr>
        <p:grpSpPr>
          <a:xfrm>
            <a:off x="181058" y="4699985"/>
            <a:ext cx="4892634" cy="369332"/>
            <a:chOff x="181058" y="4699985"/>
            <a:chExt cx="4892634" cy="369332"/>
          </a:xfrm>
        </p:grpSpPr>
        <p:sp>
          <p:nvSpPr>
            <p:cNvPr id="10" name="TextBox 9"/>
            <p:cNvSpPr txBox="1"/>
            <p:nvPr userDrawn="1"/>
          </p:nvSpPr>
          <p:spPr>
            <a:xfrm>
              <a:off x="181058" y="4699985"/>
              <a:ext cx="4892634" cy="369332"/>
            </a:xfrm>
            <a:prstGeom prst="rect">
              <a:avLst/>
            </a:prstGeom>
            <a:noFill/>
          </p:spPr>
          <p:txBody>
            <a:bodyPr wrap="square" rtlCol="0">
              <a:spAutoFit/>
            </a:bodyPr>
            <a:lstStyle/>
            <a:p>
              <a:r>
                <a:rPr lang="en-GB" b="1" dirty="0"/>
                <a:t>AMNESTY</a:t>
              </a:r>
              <a:r>
                <a:rPr lang="en-GB" dirty="0"/>
                <a:t> World Day Against the Death Penalty</a:t>
              </a:r>
            </a:p>
          </p:txBody>
        </p:sp>
        <p:cxnSp>
          <p:nvCxnSpPr>
            <p:cNvPr id="12" name="Straight Connector 11"/>
            <p:cNvCxnSpPr/>
            <p:nvPr userDrawn="1"/>
          </p:nvCxnSpPr>
          <p:spPr>
            <a:xfrm>
              <a:off x="252483" y="5015084"/>
              <a:ext cx="441957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247931" y="4746245"/>
              <a:ext cx="441957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userDrawn="1"/>
        </p:nvPicPr>
        <p:blipFill>
          <a:blip r:embed="rId15"/>
          <a:srcRect/>
          <a:stretch>
            <a:fillRect/>
          </a:stretch>
        </p:blipFill>
        <p:spPr bwMode="auto">
          <a:xfrm>
            <a:off x="8115300" y="0"/>
            <a:ext cx="1028700" cy="1261275"/>
          </a:xfrm>
          <a:prstGeom prst="rect">
            <a:avLst/>
          </a:prstGeom>
          <a:noFill/>
          <a:ln w="9525">
            <a:noFill/>
            <a:miter lim="800000"/>
            <a:headEnd/>
            <a:tailEnd/>
          </a:ln>
        </p:spPr>
      </p:pic>
    </p:spTree>
    <p:extLst>
      <p:ext uri="{BB962C8B-B14F-4D97-AF65-F5344CB8AC3E}">
        <p14:creationId xmlns="" xmlns:p14="http://schemas.microsoft.com/office/powerpoint/2010/main" val="143540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0C22AA-1E2E-4993-83D6-F178D0962E56}" type="datetimeFigureOut">
              <a:rPr lang="en-GB" smtClean="0"/>
              <a:pPr/>
              <a:t>08/10/2024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53BD13-5BB4-46FE-A2FA-46C2DD456F6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deathpenalty@amnesty.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mnesty.org.uk/resources/anti-death-penalty-project-usa-special-world-day?utm_content=154181&amp;utm_campaign=MEMA5362S_ADPN_Sep24&amp;utm_medium=email&amp;utm_source=amnesty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x.com/AIUKAntiDeat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instagram.com/aiukantideathp?igsh=MXYwcDVrMTRmMnU3dA==" TargetMode="External"/><Relationship Id="rId4" Type="http://schemas.openxmlformats.org/officeDocument/2006/relationships/hyperlink" Target="https://www.facebook.com/AIdeathpenal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163050" cy="5162550"/>
          </a:xfrm>
          <a:prstGeom prst="rect">
            <a:avLst/>
          </a:prstGeom>
          <a:noFill/>
          <a:ln w="9525">
            <a:noFill/>
            <a:miter lim="800000"/>
            <a:headEnd/>
            <a:tailEnd/>
          </a:ln>
        </p:spPr>
      </p:pic>
    </p:spTree>
    <p:extLst>
      <p:ext uri="{BB962C8B-B14F-4D97-AF65-F5344CB8AC3E}">
        <p14:creationId xmlns="" xmlns:p14="http://schemas.microsoft.com/office/powerpoint/2010/main" val="3636885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B47BB9-48EB-398E-0AB4-7422693737E0}"/>
              </a:ext>
            </a:extLst>
          </p:cNvPr>
          <p:cNvSpPr>
            <a:spLocks noGrp="1"/>
          </p:cNvSpPr>
          <p:nvPr>
            <p:ph type="title"/>
          </p:nvPr>
        </p:nvSpPr>
        <p:spPr/>
        <p:txBody>
          <a:bodyPr/>
          <a:lstStyle/>
          <a:p>
            <a:r>
              <a:rPr lang="en-US" dirty="0"/>
              <a:t>Using social media </a:t>
            </a:r>
          </a:p>
        </p:txBody>
      </p:sp>
      <p:pic>
        <p:nvPicPr>
          <p:cNvPr id="5" name="Content Placeholder 4" descr="A close up of a paper&#10;&#10;Description automatically generated">
            <a:extLst>
              <a:ext uri="{FF2B5EF4-FFF2-40B4-BE49-F238E27FC236}">
                <a16:creationId xmlns="" xmlns:a16="http://schemas.microsoft.com/office/drawing/2014/main" id="{BDA2DED9-14DC-4580-7BF0-164C4DF4F136}"/>
              </a:ext>
            </a:extLst>
          </p:cNvPr>
          <p:cNvPicPr>
            <a:picLocks noGrp="1" noChangeAspect="1"/>
          </p:cNvPicPr>
          <p:nvPr>
            <p:ph idx="1"/>
          </p:nvPr>
        </p:nvPicPr>
        <p:blipFill>
          <a:blip r:embed="rId2"/>
          <a:stretch>
            <a:fillRect/>
          </a:stretch>
        </p:blipFill>
        <p:spPr>
          <a:xfrm>
            <a:off x="4572000" y="-1"/>
            <a:ext cx="3161654" cy="4559125"/>
          </a:xfrm>
        </p:spPr>
      </p:pic>
    </p:spTree>
    <p:extLst>
      <p:ext uri="{BB962C8B-B14F-4D97-AF65-F5344CB8AC3E}">
        <p14:creationId xmlns="" xmlns:p14="http://schemas.microsoft.com/office/powerpoint/2010/main" val="21831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sz="3200" dirty="0"/>
              <a:t>Following up</a:t>
            </a:r>
          </a:p>
        </p:txBody>
      </p:sp>
      <p:pic>
        <p:nvPicPr>
          <p:cNvPr id="5" name="Picture 4" descr="ADPP action flowchart bottom.png"/>
          <p:cNvPicPr>
            <a:picLocks noChangeAspect="1"/>
          </p:cNvPicPr>
          <p:nvPr/>
        </p:nvPicPr>
        <p:blipFill>
          <a:blip r:embed="rId3"/>
          <a:stretch>
            <a:fillRect/>
          </a:stretch>
        </p:blipFill>
        <p:spPr>
          <a:xfrm>
            <a:off x="457200" y="1140094"/>
            <a:ext cx="4915066" cy="2863312"/>
          </a:xfrm>
          <a:prstGeom prst="rect">
            <a:avLst/>
          </a:prstGeom>
        </p:spPr>
      </p:pic>
      <p:sp>
        <p:nvSpPr>
          <p:cNvPr id="6" name="TextBox 5"/>
          <p:cNvSpPr txBox="1"/>
          <p:nvPr/>
        </p:nvSpPr>
        <p:spPr>
          <a:xfrm>
            <a:off x="5903365" y="1096204"/>
            <a:ext cx="1872690" cy="954107"/>
          </a:xfrm>
          <a:prstGeom prst="rect">
            <a:avLst/>
          </a:prstGeom>
          <a:noFill/>
        </p:spPr>
        <p:txBody>
          <a:bodyPr wrap="square" rtlCol="0">
            <a:spAutoFit/>
          </a:bodyPr>
          <a:lstStyle/>
          <a:p>
            <a:r>
              <a:rPr lang="en-GB" sz="2800" dirty="0">
                <a:solidFill>
                  <a:srgbClr val="FF0000"/>
                </a:solidFill>
                <a:latin typeface="Freestyle Script" pitchFamily="66" charset="0"/>
              </a:rPr>
              <a:t>Here’s a way of involving others</a:t>
            </a:r>
          </a:p>
        </p:txBody>
      </p:sp>
      <p:cxnSp>
        <p:nvCxnSpPr>
          <p:cNvPr id="8" name="Curved Connector 7"/>
          <p:cNvCxnSpPr>
            <a:stCxn id="6" idx="1"/>
          </p:cNvCxnSpPr>
          <p:nvPr/>
        </p:nvCxnSpPr>
        <p:spPr>
          <a:xfrm rot="10800000" flipV="1">
            <a:off x="3456433" y="1573258"/>
            <a:ext cx="2446933" cy="95048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284526" y="2439621"/>
            <a:ext cx="270663" cy="1828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1584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lstStyle/>
          <a:p>
            <a:r>
              <a:rPr lang="en-GB" dirty="0"/>
              <a:t>Contacting ADPP</a:t>
            </a:r>
          </a:p>
        </p:txBody>
      </p:sp>
      <p:sp>
        <p:nvSpPr>
          <p:cNvPr id="5" name="Content Placeholder 2"/>
          <p:cNvSpPr>
            <a:spLocks noGrp="1"/>
          </p:cNvSpPr>
          <p:nvPr>
            <p:ph idx="1"/>
          </p:nvPr>
        </p:nvSpPr>
        <p:spPr>
          <a:xfrm>
            <a:off x="457200" y="1200151"/>
            <a:ext cx="5021885" cy="3394472"/>
          </a:xfrm>
        </p:spPr>
        <p:txBody>
          <a:bodyPr>
            <a:normAutofit/>
          </a:bodyPr>
          <a:lstStyle/>
          <a:p>
            <a:pPr>
              <a:buNone/>
            </a:pPr>
            <a:r>
              <a:rPr lang="en-GB" sz="3200" dirty="0"/>
              <a:t>You can contact us at:</a:t>
            </a:r>
          </a:p>
          <a:p>
            <a:endParaRPr lang="en-GB" sz="3200" dirty="0"/>
          </a:p>
          <a:p>
            <a:pPr lvl="1" indent="-742950">
              <a:buNone/>
            </a:pPr>
            <a:r>
              <a:rPr lang="en-GB" sz="2800" dirty="0">
                <a:hlinkClick r:id="rId3"/>
              </a:rPr>
              <a:t>deathpenalty@amnesty.org.uk</a:t>
            </a:r>
            <a:endParaRPr lang="en-GB" sz="2800" dirty="0"/>
          </a:p>
          <a:p>
            <a:endParaRPr lang="en-GB" sz="3200" dirty="0"/>
          </a:p>
        </p:txBody>
      </p:sp>
      <p:pic>
        <p:nvPicPr>
          <p:cNvPr id="1026" name="Picture 2"/>
          <p:cNvPicPr>
            <a:picLocks noChangeAspect="1" noChangeArrowheads="1"/>
          </p:cNvPicPr>
          <p:nvPr/>
        </p:nvPicPr>
        <p:blipFill>
          <a:blip r:embed="rId4"/>
          <a:srcRect/>
          <a:stretch>
            <a:fillRect/>
          </a:stretch>
        </p:blipFill>
        <p:spPr bwMode="auto">
          <a:xfrm>
            <a:off x="5925312" y="1415638"/>
            <a:ext cx="2761488" cy="2764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sz="3600" dirty="0">
                <a:latin typeface="+mn-lt"/>
                <a:cs typeface="Arial" panose="020B0604020202020204" pitchFamily="34" charset="0"/>
              </a:rPr>
              <a:t>Questions?</a:t>
            </a:r>
          </a:p>
        </p:txBody>
      </p:sp>
      <p:sp>
        <p:nvSpPr>
          <p:cNvPr id="4" name="TextBox 3"/>
          <p:cNvSpPr txBox="1"/>
          <p:nvPr/>
        </p:nvSpPr>
        <p:spPr>
          <a:xfrm>
            <a:off x="4121629" y="2433251"/>
            <a:ext cx="184731" cy="369332"/>
          </a:xfrm>
          <a:prstGeom prst="rect">
            <a:avLst/>
          </a:prstGeom>
          <a:noFill/>
        </p:spPr>
        <p:txBody>
          <a:bodyPr wrap="none" rtlCol="0">
            <a:spAutoFit/>
          </a:bodyPr>
          <a:lstStyle/>
          <a:p>
            <a:endParaRPr lang="en-GB" dirty="0"/>
          </a:p>
        </p:txBody>
      </p:sp>
    </p:spTree>
    <p:extLst>
      <p:ext uri="{BB962C8B-B14F-4D97-AF65-F5344CB8AC3E}">
        <p14:creationId xmlns="" xmlns:p14="http://schemas.microsoft.com/office/powerpoint/2010/main" val="1984173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GB" sz="3200" dirty="0"/>
              <a:t>Next</a:t>
            </a:r>
          </a:p>
        </p:txBody>
      </p:sp>
      <p:sp>
        <p:nvSpPr>
          <p:cNvPr id="3" name="Content Placeholder 2"/>
          <p:cNvSpPr>
            <a:spLocks noGrp="1"/>
          </p:cNvSpPr>
          <p:nvPr>
            <p:ph idx="1"/>
          </p:nvPr>
        </p:nvSpPr>
        <p:spPr/>
        <p:txBody>
          <a:bodyPr/>
          <a:lstStyle/>
          <a:p>
            <a:r>
              <a:rPr lang="en-GB" dirty="0"/>
              <a:t>Short break &amp; refreshments</a:t>
            </a:r>
            <a:br>
              <a:rPr lang="en-GB" dirty="0"/>
            </a:br>
            <a:endParaRPr lang="en-GB" dirty="0"/>
          </a:p>
          <a:p>
            <a:r>
              <a:rPr lang="en-GB" dirty="0"/>
              <a:t>Film – The Penalty</a:t>
            </a:r>
          </a:p>
        </p:txBody>
      </p:sp>
      <p:pic>
        <p:nvPicPr>
          <p:cNvPr id="5122" name="Picture 2"/>
          <p:cNvPicPr>
            <a:picLocks noChangeAspect="1" noChangeArrowheads="1"/>
          </p:cNvPicPr>
          <p:nvPr/>
        </p:nvPicPr>
        <p:blipFill>
          <a:blip r:embed="rId3"/>
          <a:srcRect/>
          <a:stretch>
            <a:fillRect/>
          </a:stretch>
        </p:blipFill>
        <p:spPr bwMode="auto">
          <a:xfrm>
            <a:off x="3857254" y="2225309"/>
            <a:ext cx="4485633" cy="2176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7171" name="Picture 3"/>
          <p:cNvPicPr>
            <a:picLocks noChangeAspect="1" noChangeArrowheads="1"/>
          </p:cNvPicPr>
          <p:nvPr/>
        </p:nvPicPr>
        <p:blipFill>
          <a:blip r:embed="rId3"/>
          <a:srcRect/>
          <a:stretch>
            <a:fillRect/>
          </a:stretch>
        </p:blipFill>
        <p:spPr bwMode="auto">
          <a:xfrm>
            <a:off x="-9525" y="-9525"/>
            <a:ext cx="916305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Agenda</a:t>
            </a:r>
          </a:p>
        </p:txBody>
      </p:sp>
      <p:sp>
        <p:nvSpPr>
          <p:cNvPr id="5" name="Content Placeholder 4"/>
          <p:cNvSpPr>
            <a:spLocks noGrp="1"/>
          </p:cNvSpPr>
          <p:nvPr>
            <p:ph idx="1"/>
          </p:nvPr>
        </p:nvSpPr>
        <p:spPr>
          <a:xfrm>
            <a:off x="457200" y="1063229"/>
            <a:ext cx="8229600" cy="3531394"/>
          </a:xfrm>
        </p:spPr>
        <p:txBody>
          <a:bodyPr>
            <a:normAutofit fontScale="85000" lnSpcReduction="20000"/>
          </a:bodyPr>
          <a:lstStyle/>
          <a:p>
            <a:r>
              <a:rPr lang="en-GB" dirty="0"/>
              <a:t>Introduction</a:t>
            </a:r>
          </a:p>
          <a:p>
            <a:r>
              <a:rPr lang="en-GB" dirty="0"/>
              <a:t>World Day Against the Death Penalty – 2024</a:t>
            </a:r>
          </a:p>
          <a:p>
            <a:pPr lvl="1"/>
            <a:r>
              <a:rPr lang="en-GB" dirty="0"/>
              <a:t>Our aim</a:t>
            </a:r>
          </a:p>
          <a:p>
            <a:pPr lvl="1"/>
            <a:r>
              <a:rPr lang="en-GB" dirty="0"/>
              <a:t>What we want you to do</a:t>
            </a:r>
          </a:p>
          <a:p>
            <a:pPr lvl="1"/>
            <a:r>
              <a:rPr lang="en-GB" dirty="0"/>
              <a:t>Resources</a:t>
            </a:r>
          </a:p>
          <a:p>
            <a:pPr lvl="1"/>
            <a:r>
              <a:rPr lang="en-GB" dirty="0"/>
              <a:t>Social media presence</a:t>
            </a:r>
          </a:p>
          <a:p>
            <a:pPr lvl="1"/>
            <a:r>
              <a:rPr lang="en-GB" dirty="0"/>
              <a:t>Follow up</a:t>
            </a:r>
          </a:p>
          <a:p>
            <a:pPr lvl="1"/>
            <a:r>
              <a:rPr lang="en-GB" dirty="0"/>
              <a:t>Q&amp;A</a:t>
            </a:r>
          </a:p>
          <a:p>
            <a:r>
              <a:rPr lang="en-GB" dirty="0"/>
              <a:t>Short break</a:t>
            </a:r>
          </a:p>
          <a:p>
            <a:r>
              <a:rPr lang="en-GB" dirty="0"/>
              <a:t>Film screening – The Penalty</a:t>
            </a:r>
          </a:p>
        </p:txBody>
      </p:sp>
      <p:sp>
        <p:nvSpPr>
          <p:cNvPr id="7" name="Rectangle 6"/>
          <p:cNvSpPr/>
          <p:nvPr/>
        </p:nvSpPr>
        <p:spPr>
          <a:xfrm>
            <a:off x="4603711" y="4190585"/>
            <a:ext cx="4416816" cy="215444"/>
          </a:xfrm>
          <a:prstGeom prst="rect">
            <a:avLst/>
          </a:prstGeom>
        </p:spPr>
        <p:txBody>
          <a:bodyPr wrap="square">
            <a:spAutoFit/>
          </a:bodyPr>
          <a:lstStyle/>
          <a:p>
            <a:pPr algn="r"/>
            <a:r>
              <a:rPr lang="en-GB" sz="800" i="1" dirty="0"/>
              <a:t>Courtesy https://en.wikipedia.org/wiki/en:GNU_Free_Documentation_License</a:t>
            </a:r>
          </a:p>
        </p:txBody>
      </p:sp>
      <p:pic>
        <p:nvPicPr>
          <p:cNvPr id="8194" name="Picture 2"/>
          <p:cNvPicPr>
            <a:picLocks noChangeAspect="1" noChangeArrowheads="1"/>
          </p:cNvPicPr>
          <p:nvPr/>
        </p:nvPicPr>
        <p:blipFill>
          <a:blip r:embed="rId3"/>
          <a:srcRect/>
          <a:stretch>
            <a:fillRect/>
          </a:stretch>
        </p:blipFill>
        <p:spPr bwMode="auto">
          <a:xfrm>
            <a:off x="4838243" y="2071561"/>
            <a:ext cx="4182284" cy="211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2225091"/>
            <a:ext cx="2889504" cy="2347722"/>
          </a:xfrm>
          <a:prstGeom prst="rect">
            <a:avLst/>
          </a:prstGeom>
          <a:noFill/>
          <a:ln w="9525">
            <a:noFill/>
            <a:miter lim="800000"/>
            <a:headEnd/>
            <a:tailEnd/>
          </a:ln>
        </p:spPr>
      </p:pic>
      <p:sp>
        <p:nvSpPr>
          <p:cNvPr id="2" name="Title 1"/>
          <p:cNvSpPr>
            <a:spLocks noGrp="1"/>
          </p:cNvSpPr>
          <p:nvPr>
            <p:ph type="title"/>
          </p:nvPr>
        </p:nvSpPr>
        <p:spPr>
          <a:xfrm>
            <a:off x="457200" y="205979"/>
            <a:ext cx="7873340" cy="857250"/>
          </a:xfrm>
        </p:spPr>
        <p:txBody>
          <a:bodyPr>
            <a:normAutofit/>
          </a:bodyPr>
          <a:lstStyle/>
          <a:p>
            <a:r>
              <a:rPr lang="en-US" dirty="0"/>
              <a:t>WDADP 2024 campaign – The Aim</a:t>
            </a:r>
          </a:p>
        </p:txBody>
      </p:sp>
      <p:sp>
        <p:nvSpPr>
          <p:cNvPr id="3" name="Content Placeholder 2"/>
          <p:cNvSpPr>
            <a:spLocks noGrp="1"/>
          </p:cNvSpPr>
          <p:nvPr>
            <p:ph idx="1"/>
          </p:nvPr>
        </p:nvSpPr>
        <p:spPr>
          <a:xfrm>
            <a:off x="1828800" y="1177747"/>
            <a:ext cx="7148223" cy="2603753"/>
          </a:xfrm>
        </p:spPr>
        <p:txBody>
          <a:bodyPr>
            <a:normAutofit fontScale="92500"/>
          </a:bodyPr>
          <a:lstStyle/>
          <a:p>
            <a:r>
              <a:rPr lang="en-GB" sz="2800" dirty="0"/>
              <a:t>To engage every US death penalty state governor</a:t>
            </a:r>
          </a:p>
          <a:p>
            <a:r>
              <a:rPr lang="en-GB" sz="2800" dirty="0"/>
              <a:t>To be a persistent advocate for abolition</a:t>
            </a:r>
          </a:p>
          <a:p>
            <a:r>
              <a:rPr lang="en-GB" sz="2800" dirty="0"/>
              <a:t>To counterbalance the pro-DP echo chamber</a:t>
            </a:r>
          </a:p>
          <a:p>
            <a:r>
              <a:rPr lang="en-GB" sz="2800" dirty="0"/>
              <a:t>To nudge all of them towards the abolitionist viewpoint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t>What we want you to do</a:t>
            </a:r>
          </a:p>
        </p:txBody>
      </p:sp>
      <p:pic>
        <p:nvPicPr>
          <p:cNvPr id="4" name="Picture 3" descr="ADPP action flowchart top.png"/>
          <p:cNvPicPr>
            <a:picLocks noChangeAspect="1"/>
          </p:cNvPicPr>
          <p:nvPr/>
        </p:nvPicPr>
        <p:blipFill>
          <a:blip r:embed="rId2"/>
          <a:stretch>
            <a:fillRect/>
          </a:stretch>
        </p:blipFill>
        <p:spPr>
          <a:xfrm>
            <a:off x="2264054" y="1063229"/>
            <a:ext cx="4402552" cy="3414538"/>
          </a:xfrm>
          <a:prstGeom prst="rect">
            <a:avLst/>
          </a:prstGeom>
        </p:spPr>
      </p:pic>
      <p:sp>
        <p:nvSpPr>
          <p:cNvPr id="5" name="TextBox 4"/>
          <p:cNvSpPr txBox="1"/>
          <p:nvPr/>
        </p:nvSpPr>
        <p:spPr>
          <a:xfrm>
            <a:off x="256033" y="1171730"/>
            <a:ext cx="1558136" cy="523220"/>
          </a:xfrm>
          <a:prstGeom prst="rect">
            <a:avLst/>
          </a:prstGeom>
          <a:noFill/>
        </p:spPr>
        <p:txBody>
          <a:bodyPr wrap="square" rtlCol="0">
            <a:spAutoFit/>
          </a:bodyPr>
          <a:lstStyle/>
          <a:p>
            <a:r>
              <a:rPr lang="en-GB" sz="2800" dirty="0">
                <a:solidFill>
                  <a:srgbClr val="FF0000"/>
                </a:solidFill>
                <a:latin typeface="Freestyle Script" pitchFamily="66" charset="0"/>
              </a:rPr>
              <a:t>‘Adopt’ a state</a:t>
            </a:r>
          </a:p>
        </p:txBody>
      </p:sp>
      <p:sp>
        <p:nvSpPr>
          <p:cNvPr id="9" name="TextBox 8"/>
          <p:cNvSpPr txBox="1"/>
          <p:nvPr/>
        </p:nvSpPr>
        <p:spPr>
          <a:xfrm>
            <a:off x="256028" y="3315526"/>
            <a:ext cx="1872690" cy="523220"/>
          </a:xfrm>
          <a:prstGeom prst="rect">
            <a:avLst/>
          </a:prstGeom>
          <a:noFill/>
        </p:spPr>
        <p:txBody>
          <a:bodyPr wrap="square" rtlCol="0">
            <a:spAutoFit/>
          </a:bodyPr>
          <a:lstStyle/>
          <a:p>
            <a:r>
              <a:rPr lang="en-GB" sz="2800" dirty="0">
                <a:solidFill>
                  <a:srgbClr val="FF0000"/>
                </a:solidFill>
                <a:latin typeface="Freestyle Script" pitchFamily="66" charset="0"/>
              </a:rPr>
              <a:t>Send your letter</a:t>
            </a:r>
          </a:p>
        </p:txBody>
      </p:sp>
      <p:sp>
        <p:nvSpPr>
          <p:cNvPr id="10" name="TextBox 9"/>
          <p:cNvSpPr txBox="1"/>
          <p:nvPr/>
        </p:nvSpPr>
        <p:spPr>
          <a:xfrm>
            <a:off x="256033" y="2170513"/>
            <a:ext cx="2008022" cy="523220"/>
          </a:xfrm>
          <a:prstGeom prst="rect">
            <a:avLst/>
          </a:prstGeom>
          <a:noFill/>
        </p:spPr>
        <p:txBody>
          <a:bodyPr wrap="square" rtlCol="0">
            <a:spAutoFit/>
          </a:bodyPr>
          <a:lstStyle/>
          <a:p>
            <a:r>
              <a:rPr lang="en-GB" sz="2800" dirty="0">
                <a:solidFill>
                  <a:srgbClr val="FF0000"/>
                </a:solidFill>
                <a:latin typeface="Freestyle Script" pitchFamily="66" charset="0"/>
              </a:rPr>
              <a:t>Write your letter</a:t>
            </a:r>
          </a:p>
        </p:txBody>
      </p:sp>
      <p:cxnSp>
        <p:nvCxnSpPr>
          <p:cNvPr id="12" name="Curved Connector 11"/>
          <p:cNvCxnSpPr>
            <a:stCxn id="10" idx="2"/>
          </p:cNvCxnSpPr>
          <p:nvPr/>
        </p:nvCxnSpPr>
        <p:spPr>
          <a:xfrm rot="16200000" flipH="1">
            <a:off x="1757432" y="2196345"/>
            <a:ext cx="181143" cy="117591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hape 14"/>
          <p:cNvCxnSpPr>
            <a:stCxn id="9" idx="2"/>
          </p:cNvCxnSpPr>
          <p:nvPr/>
        </p:nvCxnSpPr>
        <p:spPr>
          <a:xfrm rot="16200000" flipH="1">
            <a:off x="1699913" y="3331206"/>
            <a:ext cx="228509" cy="124358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71309" y="3161911"/>
            <a:ext cx="1555679" cy="954107"/>
          </a:xfrm>
          <a:prstGeom prst="rect">
            <a:avLst/>
          </a:prstGeom>
          <a:noFill/>
        </p:spPr>
        <p:txBody>
          <a:bodyPr wrap="square" rtlCol="0">
            <a:spAutoFit/>
          </a:bodyPr>
          <a:lstStyle/>
          <a:p>
            <a:r>
              <a:rPr lang="en-GB" sz="2800" dirty="0">
                <a:solidFill>
                  <a:srgbClr val="FF0000"/>
                </a:solidFill>
                <a:latin typeface="Freestyle Script" pitchFamily="66" charset="0"/>
              </a:rPr>
              <a:t>Send your picture to us</a:t>
            </a:r>
          </a:p>
        </p:txBody>
      </p:sp>
      <p:sp>
        <p:nvSpPr>
          <p:cNvPr id="19" name="TextBox 18"/>
          <p:cNvSpPr txBox="1"/>
          <p:nvPr/>
        </p:nvSpPr>
        <p:spPr>
          <a:xfrm>
            <a:off x="5530289" y="2205348"/>
            <a:ext cx="1872690" cy="523220"/>
          </a:xfrm>
          <a:prstGeom prst="rect">
            <a:avLst/>
          </a:prstGeom>
          <a:noFill/>
        </p:spPr>
        <p:txBody>
          <a:bodyPr wrap="square" rtlCol="0">
            <a:spAutoFit/>
          </a:bodyPr>
          <a:lstStyle/>
          <a:p>
            <a:r>
              <a:rPr lang="en-GB" sz="2800" dirty="0">
                <a:solidFill>
                  <a:srgbClr val="FF0000"/>
                </a:solidFill>
                <a:latin typeface="Freestyle Script" pitchFamily="66" charset="0"/>
              </a:rPr>
              <a:t>Take a picture</a:t>
            </a:r>
          </a:p>
        </p:txBody>
      </p:sp>
      <p:cxnSp>
        <p:nvCxnSpPr>
          <p:cNvPr id="21" name="Curved Connector 20"/>
          <p:cNvCxnSpPr/>
          <p:nvPr/>
        </p:nvCxnSpPr>
        <p:spPr>
          <a:xfrm rot="10800000" flipV="1">
            <a:off x="4323283" y="2512588"/>
            <a:ext cx="1192376" cy="1087007"/>
          </a:xfrm>
          <a:prstGeom prst="curvedConnector3">
            <a:avLst>
              <a:gd name="adj1" fmla="val 6717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18" idx="1"/>
          </p:cNvCxnSpPr>
          <p:nvPr/>
        </p:nvCxnSpPr>
        <p:spPr>
          <a:xfrm rot="10800000" flipV="1">
            <a:off x="6459323" y="3638964"/>
            <a:ext cx="811987" cy="2893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11"/>
          <p:cNvCxnSpPr/>
          <p:nvPr/>
        </p:nvCxnSpPr>
        <p:spPr>
          <a:xfrm rot="16200000" flipH="1">
            <a:off x="1750102" y="1104647"/>
            <a:ext cx="181143" cy="117591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Resources</a:t>
            </a:r>
            <a:endParaRPr lang="en-GB" dirty="0"/>
          </a:p>
        </p:txBody>
      </p:sp>
      <p:sp>
        <p:nvSpPr>
          <p:cNvPr id="5" name="Content Placeholder 4"/>
          <p:cNvSpPr>
            <a:spLocks noGrp="1"/>
          </p:cNvSpPr>
          <p:nvPr>
            <p:ph idx="1"/>
          </p:nvPr>
        </p:nvSpPr>
        <p:spPr>
          <a:xfrm>
            <a:off x="457200" y="1200151"/>
            <a:ext cx="5251837" cy="3394472"/>
          </a:xfrm>
        </p:spPr>
        <p:txBody>
          <a:bodyPr>
            <a:normAutofit/>
          </a:bodyPr>
          <a:lstStyle/>
          <a:p>
            <a:r>
              <a:rPr lang="en-GB" dirty="0" smtClean="0"/>
              <a:t>US state mini-database</a:t>
            </a:r>
          </a:p>
          <a:p>
            <a:r>
              <a:rPr lang="en-GB" dirty="0" smtClean="0"/>
              <a:t>Model letters</a:t>
            </a:r>
          </a:p>
          <a:p>
            <a:endParaRPr lang="en-GB" dirty="0" smtClean="0"/>
          </a:p>
          <a:p>
            <a:r>
              <a:rPr lang="en-GB" i="1" dirty="0" smtClean="0"/>
              <a:t>Get them here: </a:t>
            </a:r>
            <a:r>
              <a:rPr lang="en-GB" sz="1900" dirty="0" smtClean="0">
                <a:hlinkClick r:id="rId2"/>
              </a:rPr>
              <a:t>https://www.amnesty.org.uk/resources/anti-death-penalty-project-usa-special-world-day?</a:t>
            </a:r>
            <a:endParaRPr lang="en-GB" sz="1900" dirty="0" smtClean="0"/>
          </a:p>
          <a:p>
            <a:endParaRPr lang="en-GB" dirty="0"/>
          </a:p>
        </p:txBody>
      </p:sp>
      <p:pic>
        <p:nvPicPr>
          <p:cNvPr id="2050" name="Picture 2"/>
          <p:cNvPicPr>
            <a:picLocks noChangeAspect="1" noChangeArrowheads="1"/>
          </p:cNvPicPr>
          <p:nvPr/>
        </p:nvPicPr>
        <p:blipFill>
          <a:blip r:embed="rId3"/>
          <a:srcRect/>
          <a:stretch>
            <a:fillRect/>
          </a:stretch>
        </p:blipFill>
        <p:spPr bwMode="auto">
          <a:xfrm>
            <a:off x="5755470" y="1063229"/>
            <a:ext cx="2931330" cy="2941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4AF45-ADCB-E8FE-80CD-3227F5BB0310}"/>
              </a:ext>
            </a:extLst>
          </p:cNvPr>
          <p:cNvSpPr>
            <a:spLocks noGrp="1"/>
          </p:cNvSpPr>
          <p:nvPr>
            <p:ph type="title"/>
          </p:nvPr>
        </p:nvSpPr>
        <p:spPr/>
        <p:txBody>
          <a:bodyPr/>
          <a:lstStyle/>
          <a:p>
            <a:pPr algn="l"/>
            <a:r>
              <a:rPr lang="en-US" dirty="0">
                <a:latin typeface="+mn-lt"/>
              </a:rPr>
              <a:t>Using social media</a:t>
            </a:r>
          </a:p>
        </p:txBody>
      </p:sp>
      <p:sp>
        <p:nvSpPr>
          <p:cNvPr id="3" name="Content Placeholder 2">
            <a:extLst>
              <a:ext uri="{FF2B5EF4-FFF2-40B4-BE49-F238E27FC236}">
                <a16:creationId xmlns="" xmlns:a16="http://schemas.microsoft.com/office/drawing/2014/main" id="{620B3904-B83D-8370-F43D-0282CFC671B2}"/>
              </a:ext>
            </a:extLst>
          </p:cNvPr>
          <p:cNvSpPr>
            <a:spLocks noGrp="1"/>
          </p:cNvSpPr>
          <p:nvPr>
            <p:ph idx="1"/>
          </p:nvPr>
        </p:nvSpPr>
        <p:spPr>
          <a:xfrm>
            <a:off x="628650" y="1760749"/>
            <a:ext cx="7886700" cy="2871974"/>
          </a:xfrm>
        </p:spPr>
        <p:txBody>
          <a:bodyPr>
            <a:normAutofit fontScale="92500" lnSpcReduction="10000"/>
          </a:bodyPr>
          <a:lstStyle/>
          <a:p>
            <a:pPr marL="0" indent="0">
              <a:buNone/>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Suggested messages for World Day Against the Death Penalty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i="1" dirty="0">
                <a:solidFill>
                  <a:srgbClr val="000000"/>
                </a:solidFill>
                <a:latin typeface="Helvetica" pitchFamily="2" charset="0"/>
                <a:ea typeface="Times New Roman" panose="02020603050405020304" pitchFamily="18" charset="0"/>
                <a:cs typeface="Times New Roman" panose="02020603050405020304" pitchFamily="18" charset="0"/>
              </a:rPr>
              <a:t>“Today is World Day Against the Death Penalty. We must recognise that the #</a:t>
            </a:r>
            <a:r>
              <a:rPr lang="en-GB" sz="1400" i="1" dirty="0" err="1">
                <a:solidFill>
                  <a:srgbClr val="000000"/>
                </a:solidFill>
                <a:latin typeface="Helvetica" pitchFamily="2" charset="0"/>
                <a:ea typeface="Times New Roman" panose="02020603050405020304" pitchFamily="18" charset="0"/>
                <a:cs typeface="Times New Roman" panose="02020603050405020304" pitchFamily="18" charset="0"/>
              </a:rPr>
              <a:t>deathpenalty</a:t>
            </a:r>
            <a:r>
              <a:rPr lang="en-GB" sz="1400" i="1" dirty="0">
                <a:solidFill>
                  <a:srgbClr val="000000"/>
                </a:solidFill>
                <a:latin typeface="Helvetica" pitchFamily="2" charset="0"/>
                <a:ea typeface="Times New Roman" panose="02020603050405020304" pitchFamily="18" charset="0"/>
                <a:cs typeface="Times New Roman" panose="02020603050405020304" pitchFamily="18" charset="0"/>
              </a:rPr>
              <a:t> is the ultimate cruel, inhuman &amp; degrading punishment.”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i="1" dirty="0">
                <a:solidFill>
                  <a:srgbClr val="000000"/>
                </a:solidFill>
                <a:latin typeface="Helvetica" pitchFamily="2" charset="0"/>
                <a:ea typeface="Times New Roman" panose="02020603050405020304" pitchFamily="18" charset="0"/>
                <a:cs typeface="Times New Roman" panose="02020603050405020304" pitchFamily="18" charset="0"/>
              </a:rPr>
              <a:t>“ The #</a:t>
            </a:r>
            <a:r>
              <a:rPr lang="en-GB" sz="1400" i="1" dirty="0" err="1">
                <a:solidFill>
                  <a:srgbClr val="000000"/>
                </a:solidFill>
                <a:latin typeface="Helvetica" pitchFamily="2" charset="0"/>
                <a:ea typeface="Times New Roman" panose="02020603050405020304" pitchFamily="18" charset="0"/>
                <a:cs typeface="Times New Roman" panose="02020603050405020304" pitchFamily="18" charset="0"/>
              </a:rPr>
              <a:t>deathpenalty</a:t>
            </a:r>
            <a:r>
              <a:rPr lang="en-GB" sz="1400" i="1" dirty="0">
                <a:solidFill>
                  <a:srgbClr val="000000"/>
                </a:solidFill>
                <a:latin typeface="Helvetica" pitchFamily="2" charset="0"/>
                <a:ea typeface="Times New Roman" panose="02020603050405020304" pitchFamily="18" charset="0"/>
                <a:cs typeface="Times New Roman" panose="02020603050405020304" pitchFamily="18" charset="0"/>
              </a:rPr>
              <a:t> is irreversible &amp; mistakes happen. Execution is the ultimate, irrevocable punishment: the risk of executing an innocent person cannot be eliminated &amp; such mistakes cannot be unmade.”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i="1" dirty="0">
                <a:solidFill>
                  <a:srgbClr val="000000"/>
                </a:solidFill>
                <a:latin typeface="Helvetica" pitchFamily="2" charset="0"/>
                <a:ea typeface="Times New Roman" panose="02020603050405020304" pitchFamily="18" charset="0"/>
                <a:cs typeface="Times New Roman" panose="02020603050405020304" pitchFamily="18" charset="0"/>
              </a:rPr>
              <a:t>“The #</a:t>
            </a:r>
            <a:r>
              <a:rPr lang="en-GB" sz="1400" i="1" dirty="0" err="1">
                <a:solidFill>
                  <a:srgbClr val="000000"/>
                </a:solidFill>
                <a:latin typeface="Helvetica" pitchFamily="2" charset="0"/>
                <a:ea typeface="Times New Roman" panose="02020603050405020304" pitchFamily="18" charset="0"/>
                <a:cs typeface="Times New Roman" panose="02020603050405020304" pitchFamily="18" charset="0"/>
              </a:rPr>
              <a:t>deathpenalty</a:t>
            </a:r>
            <a:r>
              <a:rPr lang="en-GB" sz="1400" i="1" dirty="0">
                <a:solidFill>
                  <a:srgbClr val="000000"/>
                </a:solidFill>
                <a:latin typeface="Helvetica" pitchFamily="2" charset="0"/>
                <a:ea typeface="Times New Roman" panose="02020603050405020304" pitchFamily="18" charset="0"/>
                <a:cs typeface="Times New Roman" panose="02020603050405020304" pitchFamily="18" charset="0"/>
              </a:rPr>
              <a:t> is often used within unfair justice systems. The countries executing the most people are often the same countries about which @Amnesty has serious concerns regarding fairness of their judicial systems”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098" name="Picture 2"/>
          <p:cNvPicPr>
            <a:picLocks noChangeAspect="1" noChangeArrowheads="1"/>
          </p:cNvPicPr>
          <p:nvPr/>
        </p:nvPicPr>
        <p:blipFill>
          <a:blip r:embed="rId3"/>
          <a:srcRect/>
          <a:stretch>
            <a:fillRect/>
          </a:stretch>
        </p:blipFill>
        <p:spPr bwMode="auto">
          <a:xfrm>
            <a:off x="5640149" y="205979"/>
            <a:ext cx="2364448" cy="1753298"/>
          </a:xfrm>
          <a:prstGeom prst="rect">
            <a:avLst/>
          </a:prstGeom>
          <a:noFill/>
          <a:ln w="9525">
            <a:noFill/>
            <a:miter lim="800000"/>
            <a:headEnd/>
            <a:tailEnd/>
          </a:ln>
        </p:spPr>
      </p:pic>
    </p:spTree>
    <p:extLst>
      <p:ext uri="{BB962C8B-B14F-4D97-AF65-F5344CB8AC3E}">
        <p14:creationId xmlns="" xmlns:p14="http://schemas.microsoft.com/office/powerpoint/2010/main" val="320484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3E34C0-187B-DD28-BDF5-FD47B1929961}"/>
              </a:ext>
            </a:extLst>
          </p:cNvPr>
          <p:cNvSpPr>
            <a:spLocks noGrp="1"/>
          </p:cNvSpPr>
          <p:nvPr>
            <p:ph type="title"/>
          </p:nvPr>
        </p:nvSpPr>
        <p:spPr/>
        <p:txBody>
          <a:bodyPr/>
          <a:lstStyle/>
          <a:p>
            <a:pPr algn="l"/>
            <a:r>
              <a:rPr lang="en-US" dirty="0"/>
              <a:t>Using social media </a:t>
            </a:r>
          </a:p>
        </p:txBody>
      </p:sp>
      <p:sp>
        <p:nvSpPr>
          <p:cNvPr id="3" name="Content Placeholder 2">
            <a:extLst>
              <a:ext uri="{FF2B5EF4-FFF2-40B4-BE49-F238E27FC236}">
                <a16:creationId xmlns="" xmlns:a16="http://schemas.microsoft.com/office/drawing/2014/main" id="{155DB588-B11C-7156-E63F-EF7638DCA093}"/>
              </a:ext>
            </a:extLst>
          </p:cNvPr>
          <p:cNvSpPr>
            <a:spLocks noGrp="1"/>
          </p:cNvSpPr>
          <p:nvPr>
            <p:ph idx="1"/>
          </p:nvPr>
        </p:nvSpPr>
        <p:spPr/>
        <p:txBody>
          <a:bodyPr>
            <a:normAutofit lnSpcReduction="10000"/>
          </a:bodyPr>
          <a:lstStyle/>
          <a:p>
            <a:pPr marL="0" indent="0">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Add the hashtag   </a:t>
            </a:r>
            <a:r>
              <a:rPr lang="en-GB" sz="1400" dirty="0">
                <a:solidFill>
                  <a:srgbClr val="FF0000"/>
                </a:solidFill>
                <a:latin typeface="Helvetica" pitchFamily="2" charset="0"/>
                <a:ea typeface="Times New Roman" panose="02020603050405020304" pitchFamily="18" charset="0"/>
                <a:cs typeface="Times New Roman" panose="02020603050405020304" pitchFamily="18" charset="0"/>
              </a:rPr>
              <a:t>#</a:t>
            </a:r>
            <a:r>
              <a:rPr lang="en-GB" sz="1400" dirty="0" err="1">
                <a:solidFill>
                  <a:srgbClr val="FF0000"/>
                </a:solidFill>
                <a:latin typeface="Helvetica" pitchFamily="2" charset="0"/>
                <a:ea typeface="Times New Roman" panose="02020603050405020304" pitchFamily="18" charset="0"/>
                <a:cs typeface="Times New Roman" panose="02020603050405020304" pitchFamily="18" charset="0"/>
              </a:rPr>
              <a:t>WorldDayAgainstTheDeathPenalty</a:t>
            </a:r>
            <a:endParaRPr lang="en-GB" sz="1400" dirty="0">
              <a:solidFill>
                <a:srgbClr val="FF0000"/>
              </a:solidFill>
              <a:latin typeface="Helvetica" pitchFamily="2" charset="0"/>
              <a:ea typeface="Times New Roman" panose="02020603050405020304" pitchFamily="18" charset="0"/>
              <a:cs typeface="Times New Roman" panose="02020603050405020304" pitchFamily="18" charset="0"/>
            </a:endParaRPr>
          </a:p>
          <a:p>
            <a:pPr marL="257175" indent="-257175">
              <a:buFont typeface="+mj-lt"/>
              <a:buAutoNum type="arabicPeriod"/>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buFont typeface="+mj-lt"/>
              <a:buAutoNum type="arabicPeriod"/>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Copy in the governor of the US state if you’ve chosen one </a:t>
            </a:r>
          </a:p>
          <a:p>
            <a:pPr marL="257175" indent="-257175">
              <a:buFont typeface="+mj-lt"/>
              <a:buAutoNum type="arabicPeriod"/>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Please follow us and tag us into any messages you make - we can repost to amplify the message further.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Symbol" pitchFamily="2" charset="2"/>
              <a:buChar char=""/>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Twitter/X - </a:t>
            </a:r>
            <a:r>
              <a:rPr lang="en-GB" sz="1400" dirty="0">
                <a:solidFill>
                  <a:srgbClr val="000000"/>
                </a:solidFill>
                <a:latin typeface="Segoe UI" panose="020B0502040204020203" pitchFamily="34" charset="0"/>
                <a:ea typeface="Calibri" panose="020F0502020204030204" pitchFamily="34" charset="0"/>
                <a:cs typeface="Times New Roman" panose="02020603050405020304" pitchFamily="18" charset="0"/>
                <a:hlinkClick r:id="rId3"/>
              </a:rPr>
              <a:t>@</a:t>
            </a:r>
            <a:r>
              <a:rPr lang="en-GB" sz="1400" dirty="0" err="1">
                <a:solidFill>
                  <a:srgbClr val="000000"/>
                </a:solidFill>
                <a:latin typeface="Segoe UI" panose="020B0502040204020203" pitchFamily="34" charset="0"/>
                <a:ea typeface="Calibri" panose="020F0502020204030204" pitchFamily="34" charset="0"/>
                <a:cs typeface="Times New Roman" panose="02020603050405020304" pitchFamily="18" charset="0"/>
                <a:hlinkClick r:id="rId3"/>
              </a:rPr>
              <a:t>AIUKAntiDeathP</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Symbol" pitchFamily="2" charset="2"/>
              <a:buChar char=""/>
            </a:pPr>
            <a:r>
              <a:rPr lang="en-GB" sz="1400" b="1" dirty="0">
                <a:solidFill>
                  <a:srgbClr val="000000"/>
                </a:solidFill>
                <a:latin typeface="Helvetica" pitchFamily="2" charset="0"/>
                <a:ea typeface="Times New Roman" panose="02020603050405020304" pitchFamily="18" charset="0"/>
              </a:rPr>
              <a:t>Facebook – search </a:t>
            </a:r>
            <a:r>
              <a:rPr lang="en-GB" sz="1400" b="1" dirty="0">
                <a:solidFill>
                  <a:srgbClr val="050505"/>
                </a:solidFill>
                <a:latin typeface="Arial" panose="020B0604020202020204" pitchFamily="34" charset="0"/>
                <a:ea typeface="Times New Roman" panose="02020603050405020304" pitchFamily="18" charset="0"/>
                <a:hlinkClick r:id="rId4"/>
              </a:rPr>
              <a:t>Amnesty Death Penalty Project </a:t>
            </a:r>
            <a:endParaRPr lang="en-GB" sz="1400" b="1" dirty="0">
              <a:latin typeface="Times New Roman" panose="02020603050405020304" pitchFamily="18" charset="0"/>
              <a:ea typeface="Times New Roman" panose="02020603050405020304" pitchFamily="18" charset="0"/>
            </a:endParaRPr>
          </a:p>
          <a:p>
            <a:pPr marL="257175" indent="-257175">
              <a:buFont typeface="Symbol" pitchFamily="2" charset="2"/>
              <a:buChar char=""/>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Instagram – </a:t>
            </a:r>
            <a:r>
              <a:rPr lang="en-GB" sz="1400" dirty="0">
                <a:solidFill>
                  <a:srgbClr val="000000"/>
                </a:solidFill>
                <a:latin typeface="Helvetica" pitchFamily="2" charset="0"/>
                <a:ea typeface="Times New Roman" panose="02020603050405020304" pitchFamily="18" charset="0"/>
                <a:cs typeface="Times New Roman" panose="02020603050405020304" pitchFamily="18" charset="0"/>
                <a:hlinkClick r:id="rId5"/>
              </a:rPr>
              <a:t>Anti Death Penalty Project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Remember, most platforms allow you to schedule messages in advance, which I find very helpful, so I don’t forget!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074" name="Picture 2"/>
          <p:cNvPicPr>
            <a:picLocks noChangeAspect="1" noChangeArrowheads="1"/>
          </p:cNvPicPr>
          <p:nvPr/>
        </p:nvPicPr>
        <p:blipFill>
          <a:blip r:embed="rId6"/>
          <a:srcRect/>
          <a:stretch>
            <a:fillRect/>
          </a:stretch>
        </p:blipFill>
        <p:spPr bwMode="auto">
          <a:xfrm>
            <a:off x="5795420" y="205979"/>
            <a:ext cx="2230979" cy="1873674"/>
          </a:xfrm>
          <a:prstGeom prst="rect">
            <a:avLst/>
          </a:prstGeom>
          <a:noFill/>
          <a:ln w="9525">
            <a:noFill/>
            <a:miter lim="800000"/>
            <a:headEnd/>
            <a:tailEnd/>
          </a:ln>
        </p:spPr>
      </p:pic>
    </p:spTree>
    <p:extLst>
      <p:ext uri="{BB962C8B-B14F-4D97-AF65-F5344CB8AC3E}">
        <p14:creationId xmlns="" xmlns:p14="http://schemas.microsoft.com/office/powerpoint/2010/main" val="233763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2FE10-6A26-3815-C029-7D315CC4F29F}"/>
              </a:ext>
            </a:extLst>
          </p:cNvPr>
          <p:cNvSpPr>
            <a:spLocks noGrp="1"/>
          </p:cNvSpPr>
          <p:nvPr>
            <p:ph type="title"/>
          </p:nvPr>
        </p:nvSpPr>
        <p:spPr>
          <a:xfrm>
            <a:off x="628650" y="1"/>
            <a:ext cx="7886700" cy="878681"/>
          </a:xfrm>
        </p:spPr>
        <p:txBody>
          <a:bodyPr/>
          <a:lstStyle/>
          <a:p>
            <a:pPr algn="l"/>
            <a:r>
              <a:rPr lang="en-US" dirty="0"/>
              <a:t>Using social media </a:t>
            </a:r>
          </a:p>
        </p:txBody>
      </p:sp>
      <p:sp>
        <p:nvSpPr>
          <p:cNvPr id="3" name="Content Placeholder 2">
            <a:extLst>
              <a:ext uri="{FF2B5EF4-FFF2-40B4-BE49-F238E27FC236}">
                <a16:creationId xmlns="" xmlns:a16="http://schemas.microsoft.com/office/drawing/2014/main" id="{DAE25AFF-154F-1FB1-65DA-47B8AD851234}"/>
              </a:ext>
            </a:extLst>
          </p:cNvPr>
          <p:cNvSpPr>
            <a:spLocks noGrp="1"/>
          </p:cNvSpPr>
          <p:nvPr>
            <p:ph idx="1"/>
          </p:nvPr>
        </p:nvSpPr>
        <p:spPr>
          <a:xfrm>
            <a:off x="628650" y="878681"/>
            <a:ext cx="7886700" cy="3754041"/>
          </a:xfrm>
        </p:spPr>
        <p:txBody>
          <a:bodyPr/>
          <a:lstStyle/>
          <a:p>
            <a:pPr marL="0" indent="0">
              <a:buNone/>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You can add a </a:t>
            </a:r>
            <a:r>
              <a:rPr lang="en-GB" sz="1400" b="1" dirty="0">
                <a:solidFill>
                  <a:srgbClr val="000000"/>
                </a:solidFill>
                <a:latin typeface="Helvetica" pitchFamily="2" charset="0"/>
                <a:ea typeface="Times New Roman" panose="02020603050405020304" pitchFamily="18" charset="0"/>
                <a:cs typeface="Times New Roman" panose="02020603050405020304" pitchFamily="18" charset="0"/>
              </a:rPr>
              <a:t>photo </a:t>
            </a: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to make it more visual.</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solidFill>
                  <a:srgbClr val="000000"/>
                </a:solidFill>
                <a:latin typeface="Helvetica" pitchFamily="2" charset="0"/>
                <a:ea typeface="Times New Roman" panose="02020603050405020304" pitchFamily="18" charset="0"/>
                <a:cs typeface="Times New Roman" panose="02020603050405020304" pitchFamily="18" charset="0"/>
              </a:rPr>
              <a:t>Amnesty have a few eye-catching ones or you can take on at a group meeting or by yourself. Amnesty have placards you can order or make your own.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50" name="Picture 2"/>
          <p:cNvPicPr>
            <a:picLocks noChangeAspect="1" noChangeArrowheads="1"/>
          </p:cNvPicPr>
          <p:nvPr/>
        </p:nvPicPr>
        <p:blipFill>
          <a:blip r:embed="rId3"/>
          <a:srcRect/>
          <a:stretch>
            <a:fillRect/>
          </a:stretch>
        </p:blipFill>
        <p:spPr bwMode="auto">
          <a:xfrm>
            <a:off x="628651" y="1709454"/>
            <a:ext cx="2207956" cy="13376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4418251" y="1663700"/>
            <a:ext cx="2465935" cy="1325672"/>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6051550" y="3194146"/>
            <a:ext cx="1789632" cy="1319162"/>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2306229" y="3206466"/>
            <a:ext cx="1609877" cy="1306841"/>
          </a:xfrm>
          <a:prstGeom prst="rect">
            <a:avLst/>
          </a:prstGeom>
          <a:noFill/>
          <a:ln w="9525">
            <a:noFill/>
            <a:miter lim="800000"/>
            <a:headEnd/>
            <a:tailEnd/>
          </a:ln>
        </p:spPr>
      </p:pic>
    </p:spTree>
    <p:extLst>
      <p:ext uri="{BB962C8B-B14F-4D97-AF65-F5344CB8AC3E}">
        <p14:creationId xmlns="" xmlns:p14="http://schemas.microsoft.com/office/powerpoint/2010/main" val="2641828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9CF8F-74AC-A34E-BB70-7C932E5F4AC0}"/>
              </a:ext>
            </a:extLst>
          </p:cNvPr>
          <p:cNvSpPr>
            <a:spLocks noGrp="1"/>
          </p:cNvSpPr>
          <p:nvPr>
            <p:ph type="title"/>
          </p:nvPr>
        </p:nvSpPr>
        <p:spPr/>
        <p:txBody>
          <a:bodyPr/>
          <a:lstStyle/>
          <a:p>
            <a:r>
              <a:rPr lang="en-US"/>
              <a:t>Using social media </a:t>
            </a:r>
            <a:endParaRPr lang="en-US" dirty="0"/>
          </a:p>
        </p:txBody>
      </p:sp>
      <p:pic>
        <p:nvPicPr>
          <p:cNvPr id="1026" name="Picture 2"/>
          <p:cNvPicPr>
            <a:picLocks noChangeAspect="1" noChangeArrowheads="1"/>
          </p:cNvPicPr>
          <p:nvPr/>
        </p:nvPicPr>
        <p:blipFill>
          <a:blip r:embed="rId3"/>
          <a:srcRect/>
          <a:stretch>
            <a:fillRect/>
          </a:stretch>
        </p:blipFill>
        <p:spPr bwMode="auto">
          <a:xfrm>
            <a:off x="5091348" y="833479"/>
            <a:ext cx="2860201" cy="340056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57448" y="1701748"/>
            <a:ext cx="3545214" cy="2532296"/>
          </a:xfrm>
          <a:prstGeom prst="rect">
            <a:avLst/>
          </a:prstGeom>
          <a:noFill/>
          <a:ln w="9525">
            <a:noFill/>
            <a:miter lim="800000"/>
            <a:headEnd/>
            <a:tailEnd/>
          </a:ln>
        </p:spPr>
      </p:pic>
    </p:spTree>
    <p:extLst>
      <p:ext uri="{BB962C8B-B14F-4D97-AF65-F5344CB8AC3E}">
        <p14:creationId xmlns="" xmlns:p14="http://schemas.microsoft.com/office/powerpoint/2010/main" val="2130356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18697</TotalTime>
  <Words>879</Words>
  <Application>Microsoft Office PowerPoint</Application>
  <PresentationFormat>On-screen Show (16:9)</PresentationFormat>
  <Paragraphs>114</Paragraphs>
  <Slides>15</Slides>
  <Notes>11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Slide 1</vt:lpstr>
      <vt:lpstr>Agenda</vt:lpstr>
      <vt:lpstr>WDADP 2024 campaign – The Aim</vt:lpstr>
      <vt:lpstr>What we want you to do</vt:lpstr>
      <vt:lpstr>Resources</vt:lpstr>
      <vt:lpstr>Using social media</vt:lpstr>
      <vt:lpstr>Using social media </vt:lpstr>
      <vt:lpstr>Using social media </vt:lpstr>
      <vt:lpstr>Using social media </vt:lpstr>
      <vt:lpstr>Using social media </vt:lpstr>
      <vt:lpstr>Following up</vt:lpstr>
      <vt:lpstr>Contacting ADPP</vt:lpstr>
      <vt:lpstr>Questions?</vt:lpstr>
      <vt:lpstr>Next</vt:lpstr>
      <vt:lpstr>Slide 15</vt:lpstr>
    </vt:vector>
  </TitlesOfParts>
  <Company>Amnesty International 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Freelancer2 Designtwo</dc:creator>
  <cp:lastModifiedBy>Paul Bridges</cp:lastModifiedBy>
  <cp:revision>541</cp:revision>
  <cp:lastPrinted>2024-10-03T17:02:53Z</cp:lastPrinted>
  <dcterms:created xsi:type="dcterms:W3CDTF">2014-11-18T13:50:50Z</dcterms:created>
  <dcterms:modified xsi:type="dcterms:W3CDTF">2024-10-08T10:48:37Z</dcterms:modified>
</cp:coreProperties>
</file>