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2" r:id="rId3"/>
    <p:sldId id="272" r:id="rId4"/>
    <p:sldId id="283" r:id="rId5"/>
    <p:sldId id="281" r:id="rId6"/>
    <p:sldId id="280" r:id="rId7"/>
    <p:sldId id="277" r:id="rId8"/>
    <p:sldId id="279" r:id="rId9"/>
    <p:sldId id="284" r:id="rId10"/>
    <p:sldId id="286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55227-3C06-4B45-BED1-AD8E2790D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0948A1-7DFB-416C-A155-D403CEDB2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C669A-1051-4BE3-99A1-35D6DEDC4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54FE-6957-4767-AE01-83FCE9F64A87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601E2-8236-4357-B7B6-99615458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66A59-6FDC-49E1-9FC9-47D98106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3FCA-DC91-4211-AF1C-263E29B4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74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B937E-0131-47CB-9D06-060E775C2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F30F6-9336-44A8-A6E1-ADD3A8599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48683-F26C-4E64-9780-789DA6F25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54FE-6957-4767-AE01-83FCE9F64A87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8EBB5-7248-41B8-A691-BEA0F226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71450-9369-4F6C-85BB-20124F3A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3FCA-DC91-4211-AF1C-263E29B4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81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32669-013D-434F-8145-A6D8AF359E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93AFE-3076-4DBE-8AC5-4F519A6DA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D2BCD-D67F-4041-AF42-A6E803BF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54FE-6957-4767-AE01-83FCE9F64A87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84DEB-8698-4F51-80B7-830F80E7D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16DAD-9025-451A-B2D1-EDC90B88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3FCA-DC91-4211-AF1C-263E29B4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43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75F8E-C092-43CF-B591-08004618E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51608-3A7E-46CA-8928-87D681EAE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rgbClr val="FFFF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800100" indent="-342900">
              <a:buClr>
                <a:srgbClr val="FFFF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rgbClr val="FFFF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rgbClr val="FFFF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rgbClr val="FFFF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49AA9-C63F-49DA-8EC1-7E70DEEC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54FE-6957-4767-AE01-83FCE9F64A87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688DA-3429-467F-BFB9-9EFA7987F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CC68C-D757-423A-81EE-43F1524BB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3FCA-DC91-4211-AF1C-263E29B4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9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7CE2-C1BC-479D-9073-18E9B148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FB67C-77B8-4FAC-AB6F-42D09E7E0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0CD58-D38B-4426-8CF7-F22CE526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54FE-6957-4767-AE01-83FCE9F64A87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5A208-7206-4213-9F47-21FD62249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DEC4C-35A1-4BEB-9671-C619E6C04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3FCA-DC91-4211-AF1C-263E29B4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12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06621-6A26-4A7F-ABD3-D5A3A9BB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8ACAA-2886-4140-A123-0003CD94C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B37C3-F223-4EAD-BCF0-685F1C793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49B49-D342-4F24-BE29-4EEFED03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54FE-6957-4767-AE01-83FCE9F64A87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F3B2D-C123-4F9D-BDAE-24A0C54B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434CE-8499-4D90-ACF5-BAEBD5BD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3FCA-DC91-4211-AF1C-263E29B4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7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EE9C-5937-4EB8-B873-6CA5871D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9D797-1B76-4563-B16F-62A7D8365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9102B-126C-41CC-9AAC-DB460C88F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23711-2594-4BCC-B3CA-481012039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BBB78A-911C-4683-BB3E-58404A03C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4159BA-CE3F-4308-A53F-448293F1A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54FE-6957-4767-AE01-83FCE9F64A87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B933E1-184A-4E04-A65C-9A0AA2971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677A6-8443-454A-8E77-C717AE35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3FCA-DC91-4211-AF1C-263E29B4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29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BF23B-4AE7-403F-9C64-E62533B4D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3B9B09-7EDF-4319-9159-BB9FEFCC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54FE-6957-4767-AE01-83FCE9F64A87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A8A3B-C251-4ED9-8042-825A2C71C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658C0-4085-488C-8081-2E6EE0AFF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3FCA-DC91-4211-AF1C-263E29B4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23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F53B9F-0E79-4116-9CF9-DD1D3352B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54FE-6957-4767-AE01-83FCE9F64A87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640FA-93E8-4D3F-B46E-8CE9575B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433DA-78A5-44B2-8379-C6121302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3FCA-DC91-4211-AF1C-263E29B4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44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ACF25-1A48-4305-90FE-75ABAA989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9277B-0FCB-43B1-92CC-3D8F5716E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0D28-3C7C-4572-9A95-082E4A578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1B424-2EB1-455D-8910-9A02E9C6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54FE-6957-4767-AE01-83FCE9F64A87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0634F-DB6E-4C4B-84EB-294B99AB2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B0EE8-DA02-43B4-95D5-77957934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3FCA-DC91-4211-AF1C-263E29B4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59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C10CB-3DE8-42DA-A96A-5C811AFD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CF762A-5564-466E-A1F7-AB23B44A8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E37CD-CA94-439B-AA0A-929040A48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96B67-5674-4F6A-B64F-1FDB896D2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54FE-6957-4767-AE01-83FCE9F64A87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C02A2-B762-4541-94E8-039E8BFB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C0905-1A22-4465-85E5-DA063AC7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3FCA-DC91-4211-AF1C-263E29B4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78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148C31-E415-4BF0-9391-B170C361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B888F-A583-4253-8C4E-104749C4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C1660-7092-4614-BEC6-034E399B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554FE-6957-4767-AE01-83FCE9F64A87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20497-3E2D-4831-A259-B10B6E8CE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343BF-962A-4247-A6A1-BB7371C8F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03FCA-DC91-4211-AF1C-263E29B4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2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facebook.com/amnestyman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3C00D5-2BDD-4824-B355-1C46D16EF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5500" dirty="0"/>
              <a:t>Manchester Amnesty International</a:t>
            </a:r>
            <a:br>
              <a:rPr lang="en-GB" sz="5500" dirty="0"/>
            </a:br>
            <a:br>
              <a:rPr lang="en-GB" sz="5500" dirty="0"/>
            </a:br>
            <a:r>
              <a:rPr lang="en-GB" sz="5500" dirty="0"/>
              <a:t>Review of 2021-22</a:t>
            </a:r>
            <a:br>
              <a:rPr lang="en-GB" sz="5500" dirty="0"/>
            </a:br>
            <a:endParaRPr lang="en-GB" sz="5500" dirty="0"/>
          </a:p>
        </p:txBody>
      </p:sp>
    </p:spTree>
    <p:extLst>
      <p:ext uri="{BB962C8B-B14F-4D97-AF65-F5344CB8AC3E}">
        <p14:creationId xmlns:p14="http://schemas.microsoft.com/office/powerpoint/2010/main" val="392105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283D6-D337-482F-8C0D-413CE146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5DD92-FC80-4886-B52A-A9EB55288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Facebook - Anne Walker is Admin</a:t>
            </a:r>
          </a:p>
          <a:p>
            <a:pPr lvl="1"/>
            <a:r>
              <a:rPr lang="en-GB" dirty="0"/>
              <a:t>Page (Manchester Amnesty International)</a:t>
            </a:r>
          </a:p>
          <a:p>
            <a:pPr lvl="2"/>
            <a:r>
              <a:rPr lang="en-GB" dirty="0">
                <a:hlinkClick r:id="rId2"/>
              </a:rPr>
              <a:t>https://www.facebook.com/amnestymanc</a:t>
            </a:r>
            <a:endParaRPr lang="en-GB" dirty="0"/>
          </a:p>
          <a:p>
            <a:pPr lvl="2"/>
            <a:r>
              <a:rPr lang="en-GB" dirty="0"/>
              <a:t>To promote the group</a:t>
            </a:r>
          </a:p>
          <a:p>
            <a:pPr lvl="2"/>
            <a:r>
              <a:rPr lang="en-GB" dirty="0"/>
              <a:t>Only admins can post</a:t>
            </a:r>
          </a:p>
          <a:p>
            <a:pPr lvl="1"/>
            <a:r>
              <a:rPr lang="en-GB" dirty="0"/>
              <a:t>Group (Manchester Amnesty)</a:t>
            </a:r>
          </a:p>
          <a:p>
            <a:pPr lvl="2"/>
            <a:r>
              <a:rPr lang="en-GB" dirty="0"/>
              <a:t>For discussion</a:t>
            </a:r>
          </a:p>
          <a:p>
            <a:pPr lvl="2"/>
            <a:r>
              <a:rPr lang="en-GB" dirty="0"/>
              <a:t>All can post</a:t>
            </a:r>
          </a:p>
          <a:p>
            <a:r>
              <a:rPr lang="en-GB" dirty="0"/>
              <a:t>Twitter – Steve Lindsay is Admin</a:t>
            </a:r>
          </a:p>
          <a:p>
            <a:pPr lvl="1"/>
            <a:r>
              <a:rPr lang="en-GB" dirty="0"/>
              <a:t>@amnestymanc</a:t>
            </a:r>
          </a:p>
          <a:p>
            <a:r>
              <a:rPr lang="en-GB" dirty="0"/>
              <a:t>Instagram – Ola </a:t>
            </a:r>
            <a:r>
              <a:rPr lang="en-GB" dirty="0" err="1"/>
              <a:t>Bocheneck</a:t>
            </a:r>
            <a:r>
              <a:rPr lang="en-GB" dirty="0"/>
              <a:t> is Admin</a:t>
            </a:r>
          </a:p>
          <a:p>
            <a:pPr lvl="1"/>
            <a:r>
              <a:rPr lang="en-GB" dirty="0"/>
              <a:t>amnestymanc</a:t>
            </a:r>
          </a:p>
          <a:p>
            <a:pPr lvl="2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A9E2A2-7BE6-4B04-B084-E09505045F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0657" y="3042064"/>
            <a:ext cx="4072962" cy="260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14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19897-3940-421A-B112-F5343C76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8" y="1955386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Thanks to all who took part</a:t>
            </a:r>
          </a:p>
        </p:txBody>
      </p:sp>
    </p:spTree>
    <p:extLst>
      <p:ext uri="{BB962C8B-B14F-4D97-AF65-F5344CB8AC3E}">
        <p14:creationId xmlns:p14="http://schemas.microsoft.com/office/powerpoint/2010/main" val="394221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6D22FA1E-E02A-4FC5-BBA6-577D6DA0C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12">
            <a:extLst>
              <a:ext uri="{FF2B5EF4-FFF2-40B4-BE49-F238E27FC236}">
                <a16:creationId xmlns:a16="http://schemas.microsoft.com/office/drawing/2014/main" id="{05D27520-F270-4F3D-A46E-76A337B6E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15529 w 12192000"/>
              <a:gd name="connsiteY0" fmla="*/ 4323896 h 6858000"/>
              <a:gd name="connsiteX1" fmla="*/ 6295588 w 12192000"/>
              <a:gd name="connsiteY1" fmla="*/ 4367579 h 6858000"/>
              <a:gd name="connsiteX2" fmla="*/ 6219229 w 12192000"/>
              <a:gd name="connsiteY2" fmla="*/ 4436818 h 6858000"/>
              <a:gd name="connsiteX3" fmla="*/ 6065687 w 12192000"/>
              <a:gd name="connsiteY3" fmla="*/ 4637204 h 6858000"/>
              <a:gd name="connsiteX4" fmla="*/ 5727387 w 12192000"/>
              <a:gd name="connsiteY4" fmla="*/ 5460076 h 6858000"/>
              <a:gd name="connsiteX5" fmla="*/ 5620972 w 12192000"/>
              <a:gd name="connsiteY5" fmla="*/ 5725836 h 6858000"/>
              <a:gd name="connsiteX6" fmla="*/ 5707795 w 12192000"/>
              <a:gd name="connsiteY6" fmla="*/ 5790089 h 6858000"/>
              <a:gd name="connsiteX7" fmla="*/ 5554627 w 12192000"/>
              <a:gd name="connsiteY7" fmla="*/ 6078873 h 6858000"/>
              <a:gd name="connsiteX8" fmla="*/ 5373489 w 12192000"/>
              <a:gd name="connsiteY8" fmla="*/ 6402408 h 6858000"/>
              <a:gd name="connsiteX9" fmla="*/ 5099999 w 12192000"/>
              <a:gd name="connsiteY9" fmla="*/ 6827527 h 6858000"/>
              <a:gd name="connsiteX10" fmla="*/ 5078133 w 12192000"/>
              <a:gd name="connsiteY10" fmla="*/ 6857998 h 6858000"/>
              <a:gd name="connsiteX11" fmla="*/ 9179960 w 12192000"/>
              <a:gd name="connsiteY11" fmla="*/ 6857998 h 6858000"/>
              <a:gd name="connsiteX12" fmla="*/ 9179960 w 12192000"/>
              <a:gd name="connsiteY12" fmla="*/ 4323896 h 6858000"/>
              <a:gd name="connsiteX13" fmla="*/ 0 w 12192000"/>
              <a:gd name="connsiteY13" fmla="*/ 0 h 6858000"/>
              <a:gd name="connsiteX14" fmla="*/ 5872711 w 12192000"/>
              <a:gd name="connsiteY14" fmla="*/ 0 h 6858000"/>
              <a:gd name="connsiteX15" fmla="*/ 5885421 w 12192000"/>
              <a:gd name="connsiteY15" fmla="*/ 20207 h 6858000"/>
              <a:gd name="connsiteX16" fmla="*/ 5925300 w 12192000"/>
              <a:gd name="connsiteY16" fmla="*/ 48911 h 6858000"/>
              <a:gd name="connsiteX17" fmla="*/ 5940039 w 12192000"/>
              <a:gd name="connsiteY17" fmla="*/ 101212 h 6858000"/>
              <a:gd name="connsiteX18" fmla="*/ 5969942 w 12192000"/>
              <a:gd name="connsiteY18" fmla="*/ 311282 h 6858000"/>
              <a:gd name="connsiteX19" fmla="*/ 5961238 w 12192000"/>
              <a:gd name="connsiteY19" fmla="*/ 357643 h 6858000"/>
              <a:gd name="connsiteX20" fmla="*/ 5917195 w 12192000"/>
              <a:gd name="connsiteY20" fmla="*/ 420369 h 6858000"/>
              <a:gd name="connsiteX21" fmla="*/ 5882753 w 12192000"/>
              <a:gd name="connsiteY21" fmla="*/ 556832 h 6858000"/>
              <a:gd name="connsiteX22" fmla="*/ 5814490 w 12192000"/>
              <a:gd name="connsiteY22" fmla="*/ 757416 h 6858000"/>
              <a:gd name="connsiteX23" fmla="*/ 5780064 w 12192000"/>
              <a:gd name="connsiteY23" fmla="*/ 817804 h 6858000"/>
              <a:gd name="connsiteX24" fmla="*/ 5808232 w 12192000"/>
              <a:gd name="connsiteY24" fmla="*/ 850533 h 6858000"/>
              <a:gd name="connsiteX25" fmla="*/ 5906473 w 12192000"/>
              <a:gd name="connsiteY25" fmla="*/ 1076571 h 6858000"/>
              <a:gd name="connsiteX26" fmla="*/ 5778623 w 12192000"/>
              <a:gd name="connsiteY26" fmla="*/ 1369280 h 6858000"/>
              <a:gd name="connsiteX27" fmla="*/ 5710841 w 12192000"/>
              <a:gd name="connsiteY27" fmla="*/ 1462628 h 6858000"/>
              <a:gd name="connsiteX28" fmla="*/ 5846774 w 12192000"/>
              <a:gd name="connsiteY28" fmla="*/ 1455933 h 6858000"/>
              <a:gd name="connsiteX29" fmla="*/ 5897329 w 12192000"/>
              <a:gd name="connsiteY29" fmla="*/ 1553073 h 6858000"/>
              <a:gd name="connsiteX30" fmla="*/ 5919735 w 12192000"/>
              <a:gd name="connsiteY30" fmla="*/ 1602736 h 6858000"/>
              <a:gd name="connsiteX31" fmla="*/ 6057874 w 12192000"/>
              <a:gd name="connsiteY31" fmla="*/ 1910648 h 6858000"/>
              <a:gd name="connsiteX32" fmla="*/ 6039719 w 12192000"/>
              <a:gd name="connsiteY32" fmla="*/ 2010547 h 6858000"/>
              <a:gd name="connsiteX33" fmla="*/ 5841713 w 12192000"/>
              <a:gd name="connsiteY33" fmla="*/ 2520599 h 6858000"/>
              <a:gd name="connsiteX34" fmla="*/ 6071734 w 12192000"/>
              <a:gd name="connsiteY34" fmla="*/ 2593468 h 6858000"/>
              <a:gd name="connsiteX35" fmla="*/ 6092050 w 12192000"/>
              <a:gd name="connsiteY35" fmla="*/ 2806646 h 6858000"/>
              <a:gd name="connsiteX36" fmla="*/ 6215122 w 12192000"/>
              <a:gd name="connsiteY36" fmla="*/ 3021197 h 6858000"/>
              <a:gd name="connsiteX37" fmla="*/ 6338100 w 12192000"/>
              <a:gd name="connsiteY37" fmla="*/ 3178087 h 6858000"/>
              <a:gd name="connsiteX38" fmla="*/ 6343927 w 12192000"/>
              <a:gd name="connsiteY38" fmla="*/ 3194685 h 6858000"/>
              <a:gd name="connsiteX39" fmla="*/ 6343850 w 12192000"/>
              <a:gd name="connsiteY39" fmla="*/ 3201174 h 6858000"/>
              <a:gd name="connsiteX40" fmla="*/ 6366375 w 12192000"/>
              <a:gd name="connsiteY40" fmla="*/ 3271251 h 6858000"/>
              <a:gd name="connsiteX41" fmla="*/ 6369430 w 12192000"/>
              <a:gd name="connsiteY41" fmla="*/ 3276240 h 6858000"/>
              <a:gd name="connsiteX42" fmla="*/ 6392405 w 12192000"/>
              <a:gd name="connsiteY42" fmla="*/ 3360437 h 6858000"/>
              <a:gd name="connsiteX43" fmla="*/ 6397993 w 12192000"/>
              <a:gd name="connsiteY43" fmla="*/ 3390203 h 6858000"/>
              <a:gd name="connsiteX44" fmla="*/ 6394652 w 12192000"/>
              <a:gd name="connsiteY44" fmla="*/ 3402205 h 6858000"/>
              <a:gd name="connsiteX45" fmla="*/ 6366662 w 12192000"/>
              <a:gd name="connsiteY45" fmla="*/ 3442044 h 6858000"/>
              <a:gd name="connsiteX46" fmla="*/ 6320915 w 12192000"/>
              <a:gd name="connsiteY46" fmla="*/ 3701547 h 6858000"/>
              <a:gd name="connsiteX47" fmla="*/ 6364618 w 12192000"/>
              <a:gd name="connsiteY47" fmla="*/ 3743844 h 6858000"/>
              <a:gd name="connsiteX48" fmla="*/ 6370409 w 12192000"/>
              <a:gd name="connsiteY48" fmla="*/ 3754454 h 6858000"/>
              <a:gd name="connsiteX49" fmla="*/ 6373773 w 12192000"/>
              <a:gd name="connsiteY49" fmla="*/ 3768237 h 6858000"/>
              <a:gd name="connsiteX50" fmla="*/ 6375298 w 12192000"/>
              <a:gd name="connsiteY50" fmla="*/ 3796540 h 6858000"/>
              <a:gd name="connsiteX51" fmla="*/ 6253487 w 12192000"/>
              <a:gd name="connsiteY51" fmla="*/ 3856948 h 6858000"/>
              <a:gd name="connsiteX52" fmla="*/ 6385416 w 12192000"/>
              <a:gd name="connsiteY52" fmla="*/ 4014409 h 6858000"/>
              <a:gd name="connsiteX53" fmla="*/ 6374795 w 12192000"/>
              <a:gd name="connsiteY53" fmla="*/ 4038554 h 6858000"/>
              <a:gd name="connsiteX54" fmla="*/ 6351015 w 12192000"/>
              <a:gd name="connsiteY54" fmla="*/ 4150489 h 6858000"/>
              <a:gd name="connsiteX55" fmla="*/ 6340821 w 12192000"/>
              <a:gd name="connsiteY55" fmla="*/ 4212706 h 6858000"/>
              <a:gd name="connsiteX56" fmla="*/ 12191999 w 12192000"/>
              <a:gd name="connsiteY56" fmla="*/ 4212706 h 6858000"/>
              <a:gd name="connsiteX57" fmla="*/ 12191999 w 12192000"/>
              <a:gd name="connsiteY57" fmla="*/ 0 h 6858000"/>
              <a:gd name="connsiteX58" fmla="*/ 12192000 w 12192000"/>
              <a:gd name="connsiteY58" fmla="*/ 0 h 6858000"/>
              <a:gd name="connsiteX59" fmla="*/ 12192000 w 12192000"/>
              <a:gd name="connsiteY59" fmla="*/ 6858000 h 6858000"/>
              <a:gd name="connsiteX60" fmla="*/ 12191999 w 12192000"/>
              <a:gd name="connsiteY60" fmla="*/ 6858000 h 6858000"/>
              <a:gd name="connsiteX61" fmla="*/ 12191999 w 12192000"/>
              <a:gd name="connsiteY61" fmla="*/ 4323902 h 6858000"/>
              <a:gd name="connsiteX62" fmla="*/ 9307672 w 12192000"/>
              <a:gd name="connsiteY62" fmla="*/ 4323902 h 6858000"/>
              <a:gd name="connsiteX63" fmla="*/ 9307672 w 12192000"/>
              <a:gd name="connsiteY63" fmla="*/ 6858000 h 6858000"/>
              <a:gd name="connsiteX64" fmla="*/ 0 w 12192000"/>
              <a:gd name="connsiteY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2000" h="6858000">
                <a:moveTo>
                  <a:pt x="6315529" y="4323896"/>
                </a:moveTo>
                <a:lnTo>
                  <a:pt x="6295588" y="4367579"/>
                </a:lnTo>
                <a:cubicBezTo>
                  <a:pt x="6278024" y="4397022"/>
                  <a:pt x="6253813" y="4421099"/>
                  <a:pt x="6219229" y="4436818"/>
                </a:cubicBezTo>
                <a:cubicBezTo>
                  <a:pt x="6148079" y="4469666"/>
                  <a:pt x="6116436" y="4572066"/>
                  <a:pt x="6065687" y="4637204"/>
                </a:cubicBezTo>
                <a:cubicBezTo>
                  <a:pt x="5888713" y="4862696"/>
                  <a:pt x="5773979" y="5125824"/>
                  <a:pt x="5727387" y="5460076"/>
                </a:cubicBezTo>
                <a:cubicBezTo>
                  <a:pt x="5714326" y="5552523"/>
                  <a:pt x="5656974" y="5638673"/>
                  <a:pt x="5620972" y="5725836"/>
                </a:cubicBezTo>
                <a:cubicBezTo>
                  <a:pt x="5641553" y="5779043"/>
                  <a:pt x="5738619" y="5631221"/>
                  <a:pt x="5707795" y="5790089"/>
                </a:cubicBezTo>
                <a:cubicBezTo>
                  <a:pt x="5684453" y="5909876"/>
                  <a:pt x="5617437" y="5996827"/>
                  <a:pt x="5554627" y="6078873"/>
                </a:cubicBezTo>
                <a:cubicBezTo>
                  <a:pt x="5482491" y="6172498"/>
                  <a:pt x="5402203" y="6253366"/>
                  <a:pt x="5373489" y="6402408"/>
                </a:cubicBezTo>
                <a:cubicBezTo>
                  <a:pt x="5371924" y="6410357"/>
                  <a:pt x="5276557" y="6577417"/>
                  <a:pt x="5099999" y="6827527"/>
                </a:cubicBezTo>
                <a:lnTo>
                  <a:pt x="5078133" y="6857998"/>
                </a:lnTo>
                <a:lnTo>
                  <a:pt x="9179960" y="6857998"/>
                </a:lnTo>
                <a:lnTo>
                  <a:pt x="9179960" y="4323896"/>
                </a:lnTo>
                <a:close/>
                <a:moveTo>
                  <a:pt x="0" y="0"/>
                </a:moveTo>
                <a:lnTo>
                  <a:pt x="5872711" y="0"/>
                </a:lnTo>
                <a:lnTo>
                  <a:pt x="5885421" y="20207"/>
                </a:lnTo>
                <a:cubicBezTo>
                  <a:pt x="5896481" y="32882"/>
                  <a:pt x="5909484" y="42864"/>
                  <a:pt x="5925300" y="48911"/>
                </a:cubicBezTo>
                <a:cubicBezTo>
                  <a:pt x="5940498" y="54526"/>
                  <a:pt x="5945509" y="75042"/>
                  <a:pt x="5940039" y="101212"/>
                </a:cubicBezTo>
                <a:cubicBezTo>
                  <a:pt x="5921950" y="187894"/>
                  <a:pt x="5936667" y="254951"/>
                  <a:pt x="5969942" y="311282"/>
                </a:cubicBezTo>
                <a:cubicBezTo>
                  <a:pt x="5981709" y="330926"/>
                  <a:pt x="5977292" y="344422"/>
                  <a:pt x="5961238" y="357643"/>
                </a:cubicBezTo>
                <a:cubicBezTo>
                  <a:pt x="5942802" y="372223"/>
                  <a:pt x="5928461" y="393565"/>
                  <a:pt x="5917195" y="420369"/>
                </a:cubicBezTo>
                <a:cubicBezTo>
                  <a:pt x="5898701" y="463685"/>
                  <a:pt x="5889992" y="510050"/>
                  <a:pt x="5882753" y="556832"/>
                </a:cubicBezTo>
                <a:cubicBezTo>
                  <a:pt x="5871511" y="630206"/>
                  <a:pt x="5858246" y="700969"/>
                  <a:pt x="5814490" y="757416"/>
                </a:cubicBezTo>
                <a:cubicBezTo>
                  <a:pt x="5801465" y="774559"/>
                  <a:pt x="5791019" y="796511"/>
                  <a:pt x="5780064" y="817804"/>
                </a:cubicBezTo>
                <a:cubicBezTo>
                  <a:pt x="5783558" y="836359"/>
                  <a:pt x="5792196" y="849005"/>
                  <a:pt x="5808232" y="850533"/>
                </a:cubicBezTo>
                <a:cubicBezTo>
                  <a:pt x="5910296" y="860624"/>
                  <a:pt x="5905771" y="962632"/>
                  <a:pt x="5906473" y="1076571"/>
                </a:cubicBezTo>
                <a:cubicBezTo>
                  <a:pt x="5907545" y="1217584"/>
                  <a:pt x="5849973" y="1296799"/>
                  <a:pt x="5778623" y="1369280"/>
                </a:cubicBezTo>
                <a:cubicBezTo>
                  <a:pt x="5754207" y="1393852"/>
                  <a:pt x="5718605" y="1401742"/>
                  <a:pt x="5710841" y="1462628"/>
                </a:cubicBezTo>
                <a:cubicBezTo>
                  <a:pt x="5753463" y="1508141"/>
                  <a:pt x="5802053" y="1451295"/>
                  <a:pt x="5846774" y="1455933"/>
                </a:cubicBezTo>
                <a:cubicBezTo>
                  <a:pt x="5883727" y="1460129"/>
                  <a:pt x="5943609" y="1438568"/>
                  <a:pt x="5897329" y="1553073"/>
                </a:cubicBezTo>
                <a:cubicBezTo>
                  <a:pt x="5883856" y="1586627"/>
                  <a:pt x="5901366" y="1604100"/>
                  <a:pt x="5919735" y="1602736"/>
                </a:cubicBezTo>
                <a:cubicBezTo>
                  <a:pt x="6068526" y="1589022"/>
                  <a:pt x="6006837" y="1813624"/>
                  <a:pt x="6057874" y="1910648"/>
                </a:cubicBezTo>
                <a:cubicBezTo>
                  <a:pt x="6072264" y="1936644"/>
                  <a:pt x="6059978" y="1992417"/>
                  <a:pt x="6039719" y="2010547"/>
                </a:cubicBezTo>
                <a:cubicBezTo>
                  <a:pt x="5911143" y="2127229"/>
                  <a:pt x="5899692" y="2331836"/>
                  <a:pt x="5841713" y="2520599"/>
                </a:cubicBezTo>
                <a:cubicBezTo>
                  <a:pt x="5912636" y="2572423"/>
                  <a:pt x="5995799" y="2566926"/>
                  <a:pt x="6071734" y="2593468"/>
                </a:cubicBezTo>
                <a:cubicBezTo>
                  <a:pt x="6150607" y="2620843"/>
                  <a:pt x="6151703" y="2655507"/>
                  <a:pt x="6092050" y="2806646"/>
                </a:cubicBezTo>
                <a:cubicBezTo>
                  <a:pt x="6259331" y="2795420"/>
                  <a:pt x="6259331" y="2795420"/>
                  <a:pt x="6215122" y="3021197"/>
                </a:cubicBezTo>
                <a:cubicBezTo>
                  <a:pt x="6259035" y="3016573"/>
                  <a:pt x="6302431" y="3085300"/>
                  <a:pt x="6338100" y="3178087"/>
                </a:cubicBezTo>
                <a:lnTo>
                  <a:pt x="6343927" y="3194685"/>
                </a:lnTo>
                <a:lnTo>
                  <a:pt x="6343850" y="3201174"/>
                </a:lnTo>
                <a:cubicBezTo>
                  <a:pt x="6346866" y="3232770"/>
                  <a:pt x="6355995" y="3253323"/>
                  <a:pt x="6366375" y="3271251"/>
                </a:cubicBezTo>
                <a:lnTo>
                  <a:pt x="6369430" y="3276240"/>
                </a:lnTo>
                <a:lnTo>
                  <a:pt x="6392405" y="3360437"/>
                </a:lnTo>
                <a:lnTo>
                  <a:pt x="6397993" y="3390203"/>
                </a:lnTo>
                <a:lnTo>
                  <a:pt x="6394652" y="3402205"/>
                </a:lnTo>
                <a:cubicBezTo>
                  <a:pt x="6388505" y="3414621"/>
                  <a:pt x="6379344" y="3427747"/>
                  <a:pt x="6366662" y="3442044"/>
                </a:cubicBezTo>
                <a:cubicBezTo>
                  <a:pt x="6239481" y="3584662"/>
                  <a:pt x="6224938" y="3605480"/>
                  <a:pt x="6320915" y="3701547"/>
                </a:cubicBezTo>
                <a:lnTo>
                  <a:pt x="6364618" y="3743844"/>
                </a:lnTo>
                <a:lnTo>
                  <a:pt x="6370409" y="3754454"/>
                </a:lnTo>
                <a:lnTo>
                  <a:pt x="6373773" y="3768237"/>
                </a:lnTo>
                <a:cubicBezTo>
                  <a:pt x="6374277" y="3777528"/>
                  <a:pt x="6374207" y="3788146"/>
                  <a:pt x="6375298" y="3796540"/>
                </a:cubicBezTo>
                <a:cubicBezTo>
                  <a:pt x="6339717" y="3831045"/>
                  <a:pt x="6294642" y="3774365"/>
                  <a:pt x="6253487" y="3856948"/>
                </a:cubicBezTo>
                <a:lnTo>
                  <a:pt x="6385416" y="4014409"/>
                </a:lnTo>
                <a:lnTo>
                  <a:pt x="6374795" y="4038554"/>
                </a:lnTo>
                <a:cubicBezTo>
                  <a:pt x="6363579" y="4073249"/>
                  <a:pt x="6356895" y="4111559"/>
                  <a:pt x="6351015" y="4150489"/>
                </a:cubicBezTo>
                <a:lnTo>
                  <a:pt x="6340821" y="4212706"/>
                </a:lnTo>
                <a:lnTo>
                  <a:pt x="12191999" y="4212706"/>
                </a:lnTo>
                <a:lnTo>
                  <a:pt x="121919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4323902"/>
                </a:lnTo>
                <a:lnTo>
                  <a:pt x="9307672" y="4323902"/>
                </a:lnTo>
                <a:lnTo>
                  <a:pt x="930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4086C-951F-4795-A59E-4E3865F3B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47949" cy="2137273"/>
          </a:xfrm>
        </p:spPr>
        <p:txBody>
          <a:bodyPr anchor="b">
            <a:normAutofit/>
          </a:bodyPr>
          <a:lstStyle/>
          <a:p>
            <a:r>
              <a:rPr lang="en-GB" dirty="0"/>
              <a:t>UAE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1B80-2D1D-4BFF-853D-133C395C7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1785"/>
            <a:ext cx="5548532" cy="3495178"/>
          </a:xfrm>
        </p:spPr>
        <p:txBody>
          <a:bodyPr>
            <a:normAutofit/>
          </a:bodyPr>
          <a:lstStyle/>
          <a:p>
            <a:r>
              <a:rPr lang="en-GB" sz="2000" dirty="0"/>
              <a:t>Mohamed al-</a:t>
            </a:r>
            <a:r>
              <a:rPr lang="en-GB" sz="2000" dirty="0" err="1"/>
              <a:t>Roken</a:t>
            </a:r>
            <a:r>
              <a:rPr lang="en-GB" sz="2000" dirty="0"/>
              <a:t> and Ahmed Mansoor</a:t>
            </a:r>
          </a:p>
          <a:p>
            <a:r>
              <a:rPr lang="en-GB" sz="2000" dirty="0"/>
              <a:t>Postcards to embassy to mark Ahmed’s fourth year in prison</a:t>
            </a:r>
          </a:p>
          <a:p>
            <a:r>
              <a:rPr lang="en-GB" sz="2000" dirty="0"/>
              <a:t>Appeal rota continues</a:t>
            </a:r>
          </a:p>
          <a:p>
            <a:r>
              <a:rPr lang="en-GB" sz="2000" dirty="0"/>
              <a:t>Meeting at FCDO</a:t>
            </a:r>
          </a:p>
          <a:p>
            <a:pPr lvl="1"/>
            <a:r>
              <a:rPr lang="en-GB" sz="2000" dirty="0"/>
              <a:t>As result of lobbying MPs and Andy Burnham</a:t>
            </a:r>
          </a:p>
          <a:p>
            <a:r>
              <a:rPr lang="en-GB" sz="2000" dirty="0"/>
              <a:t>Interview for Mancunian Matters</a:t>
            </a:r>
          </a:p>
          <a:p>
            <a:r>
              <a:rPr lang="en-GB" sz="2000" dirty="0"/>
              <a:t>Talk by Kathryn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178E51-53B0-461E-A6B1-B594E26A1F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0" t="20744" r="22498" b="20385"/>
          <a:stretch/>
        </p:blipFill>
        <p:spPr>
          <a:xfrm>
            <a:off x="7005853" y="977687"/>
            <a:ext cx="4706260" cy="304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C5983506-55DD-44C6-AC39-E45EA084D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878"/>
            <a:ext cx="10515600" cy="1325563"/>
          </a:xfrm>
        </p:spPr>
        <p:txBody>
          <a:bodyPr/>
          <a:lstStyle/>
          <a:p>
            <a:r>
              <a:rPr lang="en-GB" dirty="0"/>
              <a:t>Human Rights in the UK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A18D8A-2292-40FC-A6BF-3F1BB5ABC5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44" y="2018518"/>
            <a:ext cx="2677886" cy="3535136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8D75428-4AA8-471B-8F90-E70220195A82}"/>
              </a:ext>
            </a:extLst>
          </p:cNvPr>
          <p:cNvSpPr txBox="1">
            <a:spLocks/>
          </p:cNvSpPr>
          <p:nvPr/>
        </p:nvSpPr>
        <p:spPr>
          <a:xfrm>
            <a:off x="838200" y="2133145"/>
            <a:ext cx="6755296" cy="3495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SzPct val="15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Talk by Anne</a:t>
            </a:r>
          </a:p>
          <a:p>
            <a:r>
              <a:rPr lang="en-GB" sz="2000" dirty="0"/>
              <a:t>Government Immigration Consultation</a:t>
            </a:r>
          </a:p>
          <a:p>
            <a:r>
              <a:rPr lang="en-GB" sz="2000" dirty="0"/>
              <a:t>Faiths and Beliefs letter</a:t>
            </a:r>
          </a:p>
          <a:p>
            <a:r>
              <a:rPr lang="en-GB" sz="2000" dirty="0"/>
              <a:t>Week of Action (October)</a:t>
            </a:r>
          </a:p>
          <a:p>
            <a:pPr lvl="1"/>
            <a:r>
              <a:rPr lang="en-GB" sz="2000" dirty="0"/>
              <a:t>Mini Demo</a:t>
            </a:r>
          </a:p>
          <a:p>
            <a:pPr lvl="1"/>
            <a:r>
              <a:rPr lang="en-GB" sz="2000" dirty="0"/>
              <a:t>Meeting with Jeff Smith</a:t>
            </a:r>
          </a:p>
          <a:p>
            <a:pPr lvl="1"/>
            <a:r>
              <a:rPr lang="en-GB" sz="2000" dirty="0"/>
              <a:t>Letter and ad in MEN</a:t>
            </a:r>
          </a:p>
          <a:p>
            <a:r>
              <a:rPr lang="en-GB" sz="2000" dirty="0"/>
              <a:t>Writing to MPs</a:t>
            </a:r>
          </a:p>
          <a:p>
            <a:r>
              <a:rPr lang="en-GB" sz="2000" dirty="0"/>
              <a:t>Future of the HRA consultation</a:t>
            </a:r>
          </a:p>
          <a:p>
            <a:r>
              <a:rPr lang="en-GB" sz="2000" dirty="0"/>
              <a:t>Coverage in Mancunian Matters and About Manchester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0909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433C-A27C-4AC3-9AB9-66779911A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 Racism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260C-AA0F-4B56-B47F-6AEACDD0B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19122" cy="4351338"/>
          </a:xfrm>
        </p:spPr>
        <p:txBody>
          <a:bodyPr>
            <a:normAutofit/>
          </a:bodyPr>
          <a:lstStyle/>
          <a:p>
            <a:r>
              <a:rPr lang="en-GB" dirty="0"/>
              <a:t>AIUK problems</a:t>
            </a:r>
          </a:p>
          <a:p>
            <a:r>
              <a:rPr lang="en-GB" dirty="0"/>
              <a:t>Group meeting concentrating on antiracism</a:t>
            </a:r>
          </a:p>
          <a:p>
            <a:r>
              <a:rPr lang="en-GB" dirty="0"/>
              <a:t>Set up sub-group</a:t>
            </a:r>
          </a:p>
          <a:p>
            <a:pPr lvl="1"/>
            <a:r>
              <a:rPr lang="en-GB" dirty="0"/>
              <a:t>Self educating</a:t>
            </a:r>
          </a:p>
          <a:p>
            <a:r>
              <a:rPr lang="en-GB" dirty="0"/>
              <a:t>Letters to MPs re racism in GMP</a:t>
            </a:r>
          </a:p>
          <a:p>
            <a:r>
              <a:rPr lang="en-GB" dirty="0"/>
              <a:t>Messages of support to </a:t>
            </a:r>
          </a:p>
          <a:p>
            <a:pPr lvl="1"/>
            <a:r>
              <a:rPr lang="en-GB" dirty="0"/>
              <a:t>Didsbury Mosque</a:t>
            </a:r>
          </a:p>
          <a:p>
            <a:pPr lvl="1"/>
            <a:r>
              <a:rPr lang="en-GB" dirty="0"/>
              <a:t>Manchester Reform Synagogue</a:t>
            </a:r>
          </a:p>
          <a:p>
            <a:r>
              <a:rPr lang="en-GB" dirty="0"/>
              <a:t>Been at rallies/demos/meetings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C0803-4523-4171-B242-4C8E3E118A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930" y="2799388"/>
            <a:ext cx="4157870" cy="311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8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FECD3-BC28-4A13-8FE8-123EA13B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Refugee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6046-E4BB-41CA-BF6E-60A192011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Collaboration with National Football Museum</a:t>
            </a:r>
          </a:p>
          <a:p>
            <a:pPr lvl="1"/>
            <a:r>
              <a:rPr lang="en-GB" dirty="0"/>
              <a:t>Panel Discussion</a:t>
            </a:r>
          </a:p>
          <a:p>
            <a:pPr lvl="1"/>
            <a:r>
              <a:rPr lang="en-GB" dirty="0"/>
              <a:t>Digital Exhibition</a:t>
            </a:r>
          </a:p>
          <a:p>
            <a:r>
              <a:rPr lang="en-GB" dirty="0"/>
              <a:t>Couple of speakers</a:t>
            </a:r>
          </a:p>
          <a:p>
            <a:pPr lvl="1"/>
            <a:r>
              <a:rPr lang="en-GB" dirty="0"/>
              <a:t>Migrant Destitution Fund</a:t>
            </a:r>
          </a:p>
          <a:p>
            <a:pPr lvl="1"/>
            <a:r>
              <a:rPr lang="en-GB" dirty="0"/>
              <a:t>Quentin </a:t>
            </a:r>
            <a:r>
              <a:rPr lang="en-GB" dirty="0" err="1"/>
              <a:t>Duflos</a:t>
            </a:r>
            <a:endParaRPr lang="en-GB" dirty="0"/>
          </a:p>
          <a:p>
            <a:r>
              <a:rPr lang="en-GB" dirty="0"/>
              <a:t>Took part in Hong Kong Spirit event</a:t>
            </a:r>
          </a:p>
          <a:p>
            <a:pPr lvl="1"/>
            <a:r>
              <a:rPr lang="en-GB" dirty="0"/>
              <a:t>Speakers at our January meeting</a:t>
            </a:r>
          </a:p>
          <a:p>
            <a:r>
              <a:rPr lang="en-GB" dirty="0"/>
              <a:t>Demo outside Polish consulate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90F78-656D-4640-B54E-D1177E6E1C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260" y="3178383"/>
            <a:ext cx="3322036" cy="248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49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31A37F-40CE-496A-BA92-D8691F10EE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103" y="1465489"/>
            <a:ext cx="5225143" cy="392702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62F120F-2D6D-4580-BC82-5B830523A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Individuals at Risk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59035C-016B-44C8-9953-BB409A632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Write for Rights</a:t>
            </a:r>
          </a:p>
          <a:p>
            <a:pPr lvl="1"/>
            <a:r>
              <a:rPr lang="en-GB" dirty="0"/>
              <a:t>December Meeting</a:t>
            </a:r>
          </a:p>
          <a:p>
            <a:pPr lvl="1"/>
            <a:r>
              <a:rPr lang="en-GB" dirty="0"/>
              <a:t>Stall at Whalley Range event</a:t>
            </a:r>
          </a:p>
          <a:p>
            <a:pPr lvl="2"/>
            <a:r>
              <a:rPr lang="en-GB" dirty="0"/>
              <a:t>797 actions taken</a:t>
            </a:r>
          </a:p>
          <a:p>
            <a:pPr lvl="2"/>
            <a:endParaRPr lang="en-GB" dirty="0"/>
          </a:p>
          <a:p>
            <a:r>
              <a:rPr lang="en-GB" dirty="0"/>
              <a:t>Weekly Actions</a:t>
            </a:r>
          </a:p>
          <a:p>
            <a:endParaRPr lang="en-GB" dirty="0"/>
          </a:p>
          <a:p>
            <a:r>
              <a:rPr lang="en-GB" dirty="0"/>
              <a:t>Restarting Letter Writing Drop ins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39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914F5-D391-465F-A73D-364C69FF42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785" y="1637013"/>
            <a:ext cx="4545198" cy="341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D2AB80-A9A8-4D9B-9F8D-796D3E4B7D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925" y="83873"/>
            <a:ext cx="1491847" cy="652228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52BF2BA-822D-46BE-AD3E-ECE1A71EF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655" y="492640"/>
            <a:ext cx="3328189" cy="1325563"/>
          </a:xfrm>
        </p:spPr>
        <p:txBody>
          <a:bodyPr>
            <a:normAutofit fontScale="90000"/>
          </a:bodyPr>
          <a:lstStyle/>
          <a:p>
            <a:br>
              <a:rPr lang="en-GB" sz="4400" b="1" dirty="0">
                <a:solidFill>
                  <a:srgbClr val="FFFF00"/>
                </a:solidFill>
              </a:rPr>
            </a:br>
            <a:r>
              <a:rPr lang="en-GB" sz="44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Craftivism</a:t>
            </a:r>
            <a:br>
              <a:rPr lang="en-GB" sz="4400" b="1" dirty="0">
                <a:solidFill>
                  <a:srgbClr val="FFFF00"/>
                </a:solidFill>
              </a:rPr>
            </a:b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A513B3C-344B-4E03-B8D3-6D21F3B7BA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en-GB" dirty="0"/>
              <a:t>Banner for Pride</a:t>
            </a:r>
          </a:p>
          <a:p>
            <a:pPr>
              <a:buClr>
                <a:srgbClr val="FFFF00"/>
              </a:buClr>
            </a:pPr>
            <a:endParaRPr lang="en-GB" dirty="0"/>
          </a:p>
          <a:p>
            <a:pPr>
              <a:buClr>
                <a:srgbClr val="FFFF00"/>
              </a:buClr>
            </a:pPr>
            <a:r>
              <a:rPr lang="en-GB" dirty="0"/>
              <a:t>Gift for Bev Craig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00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4E2101-0E32-43CA-A354-E6EA6D44EC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314" y="2759610"/>
            <a:ext cx="4441371" cy="3324217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FC62E6D4-5ED4-4241-BC7F-22842426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Ripples of Hope Feast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4D3FCFB-E6CB-4CC3-B73E-881804DE0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12 activist groups got to know each other</a:t>
            </a:r>
          </a:p>
        </p:txBody>
      </p:sp>
    </p:spTree>
    <p:extLst>
      <p:ext uri="{BB962C8B-B14F-4D97-AF65-F5344CB8AC3E}">
        <p14:creationId xmlns:p14="http://schemas.microsoft.com/office/powerpoint/2010/main" val="233373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F7E1-1871-41F9-B290-17606188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Syria Online Fundraiser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69957-EA6E-4FC9-9D34-F21B7FD4C1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114" y="1967090"/>
            <a:ext cx="3363686" cy="2726871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6CC6904-5828-4E83-9FC2-B4B83AB31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AIUK and Rethink Rebuild speakers</a:t>
            </a:r>
          </a:p>
          <a:p>
            <a:r>
              <a:rPr lang="en-GB" dirty="0"/>
              <a:t>Very informative</a:t>
            </a:r>
          </a:p>
          <a:p>
            <a:r>
              <a:rPr lang="en-GB" dirty="0"/>
              <a:t>Raffle raised £735</a:t>
            </a:r>
          </a:p>
          <a:p>
            <a:endParaRPr lang="en-GB" dirty="0"/>
          </a:p>
          <a:p>
            <a:r>
              <a:rPr lang="en-GB" dirty="0"/>
              <a:t>Thanks to Simona and </a:t>
            </a:r>
            <a:r>
              <a:rPr lang="en-GB" dirty="0" err="1"/>
              <a:t>Umbareen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942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291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Office Theme</vt:lpstr>
      <vt:lpstr>Manchester Amnesty International  Review of 2021-22 </vt:lpstr>
      <vt:lpstr>UAE</vt:lpstr>
      <vt:lpstr>Human Rights in the UK</vt:lpstr>
      <vt:lpstr>Anti Racism</vt:lpstr>
      <vt:lpstr>Refugee Rights</vt:lpstr>
      <vt:lpstr>Individuals at Risk</vt:lpstr>
      <vt:lpstr> Craftivism </vt:lpstr>
      <vt:lpstr>Ripples of Hope Feast</vt:lpstr>
      <vt:lpstr>Syria Online Fundraiser</vt:lpstr>
      <vt:lpstr>Social Media</vt:lpstr>
      <vt:lpstr>Thanks to all who took part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 for Rights  2020</dc:title>
  <dc:creator>Anne Walker</dc:creator>
  <cp:lastModifiedBy>Anne Walker</cp:lastModifiedBy>
  <cp:revision>22</cp:revision>
  <dcterms:created xsi:type="dcterms:W3CDTF">2020-12-12T16:57:47Z</dcterms:created>
  <dcterms:modified xsi:type="dcterms:W3CDTF">2022-03-18T17:29:57Z</dcterms:modified>
</cp:coreProperties>
</file>