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 id="214748368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701"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swald-bold.fntdata"/><Relationship Id="rId10" Type="http://schemas.openxmlformats.org/officeDocument/2006/relationships/slide" Target="slides/slide3.xml"/><Relationship Id="rId32" Type="http://schemas.openxmlformats.org/officeDocument/2006/relationships/font" Target="fonts/Oswald-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mnesty.org/w4r-video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mnesty.org/en/get-involved/write-for-rights/"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The powerpoint presentation needs be used together with the HRE activity of the same name (Index no. POL 32/4574/2021, available at amnesty.org)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You may wish to familiarise yourself or your participants with the terms, such as LGBT defined in the glossary of the toolkit before starting the activity.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Inform participants that this activity will explore how general assumptions about people and groups can lead to discrimination and fuel violence, stigma and hate crimes. Participants will learn why guaranteeing the right to non-discrimination is particularly essential for people who identify as lesbian, gay, bisexual, transgender or intersex, and that the state has responsibility for this. As part of the activity, participants are encouraged to write a letter to demand justice on behalf of Sphere and show solidarity with them.</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the rights of LGBTI people are important to society as a whole.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Firstly, article 19 of the Universal Declaration of Human Rights protects everyone’s right to express themselves freely- this includes people’s gender and sexual orientation.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Bringing an end to homophobia and transphobia will save lives. Discrimination against LGBTI people puts them at a heightened risk of physical and psychological harm. Everyone has the right to life, freedom and safety.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By embracing LGBTI people and understanding their identities, we can learn how to remove many of the limitations imposed by gender stereotypes. These stereotypes are damaging across society, defining and limiting how people are expected to live their lives. Removing them sets everyone free to achieve their full potential, without discriminatory social constraints.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LGBTI people, especially transgender and gender non-conforming people, are often at risk of economic and social exclusion. Fighting for laws that are more inclusive of people regardless of their sexual orientation and gender identity will allow them to access their rights to health, education, housing and employment.</a:t>
            </a:r>
            <a:endParaRPr/>
          </a:p>
        </p:txBody>
      </p:sp>
      <p:sp>
        <p:nvSpPr>
          <p:cNvPr id="371" name="Google Shape;3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Now read Sphere’s story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78" name="Google Shape;37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
        <p:nvSpPr>
          <p:cNvPr id="385" name="Google Shape;38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You could use a word cloud service like mentimeter to get responses to the second question.</a:t>
            </a:r>
            <a:endParaRPr/>
          </a:p>
        </p:txBody>
      </p:sp>
      <p:sp>
        <p:nvSpPr>
          <p:cNvPr id="392" name="Google Shape;39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what constitutes a hate crime. Add that in some ways the term is misleading since it does not require that the perpetrator has actual hatred towards the victim. Instead, hate crimes are defined by their discriminatory motive.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 </a:t>
            </a:r>
            <a:endParaRPr sz="1200">
              <a:latin typeface="Calibri"/>
              <a:ea typeface="Calibri"/>
              <a:cs typeface="Calibri"/>
              <a:sym typeface="Calibri"/>
            </a:endParaRPr>
          </a:p>
        </p:txBody>
      </p:sp>
      <p:sp>
        <p:nvSpPr>
          <p:cNvPr id="399" name="Google Shape;39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rgbClr val="424242"/>
                </a:solidFill>
              </a:rPr>
              <a:t>If you have time you can reflect further with the following questions. You or participants can write their answers in the slide</a:t>
            </a:r>
            <a:endParaRPr>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406" name="Google Shape;406;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Ask participants to place an x or raise their hands.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
        <p:nvSpPr>
          <p:cNvPr id="421" name="Google Shape;42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Explain that these measures can also help build confidence within targeted communities in the ability and willingness of the state to protect their rights. States should also take measures to counter stereotypes, eradicate discrimination and foster greater equality.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439" name="Google Shape;4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a:solidFill>
                  <a:schemeClr val="dk1"/>
                </a:solidFill>
              </a:rPr>
              <a:t>Read through each right on this slide and the next and get participants to identify by raising their hand which rights may have been violated due to of the discrimination Sphere experiences. Alternatively they could write the article numbers in the chat.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GB">
                <a:solidFill>
                  <a:schemeClr val="dk1"/>
                </a:solidFill>
              </a:rPr>
              <a:t>Conclude by asking How does the violation of these rights might affect members of Sphere and their personal, professional and social life?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446" name="Google Shape;446;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solidFill>
                <a:srgbClr val="424242"/>
              </a:solidFill>
            </a:endParaRPr>
          </a:p>
        </p:txBody>
      </p:sp>
      <p:sp>
        <p:nvSpPr>
          <p:cNvPr id="463" name="Google Shape;46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Ask for a volunteer from one of the participants. The volunteer should give four pieces of information about themselves: three facts and one lie. For example, “Alfonse likes singing, has a dog, loves ice-cream and plays football”.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You can write the “facts” in the speech bubble and get participants to move the x’s to the statement they think is a lie. Alternatively, You may read each “fact” in order and get participants to raise a hand, or design an online poll using a website like Mentimeter.  Now get the volunteer to reveal which “fact” was a lie.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You can choose to repeat this exercise several times with different volunteers. If you have the possibility to break participants into groups they could do this in small groups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solidFill>
                <a:schemeClr val="dk1"/>
              </a:solidFill>
            </a:endParaRPr>
          </a:p>
        </p:txBody>
      </p:sp>
      <p:sp>
        <p:nvSpPr>
          <p:cNvPr id="289" name="Google Shape;28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200">
                <a:solidFill>
                  <a:schemeClr val="dk1"/>
                </a:solidFill>
                <a:latin typeface="Calibri"/>
                <a:ea typeface="Calibri"/>
                <a:cs typeface="Calibri"/>
                <a:sym typeface="Calibri"/>
              </a:rPr>
              <a:t>Explain that discrimination is a crosscutting theme in all human rights conventions. In addition, several UN human rights conventions protect specific groups of people against discrimination. These include the UN Convention on the Elimination of all forms of Racial Discrimination, the Convention on the Eradication of all forms of Discrimination against Women, and the Convention on the Rights of Persons with Disabilities. (You can choose to explore together whether these conventions are ratified in your country.)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480" name="Google Shape;4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Introduce </a:t>
            </a:r>
            <a:r>
              <a:rPr b="0" i="0" lang="en-GB" sz="1100" u="none" cap="none" strike="noStrike">
                <a:solidFill>
                  <a:srgbClr val="000000"/>
                </a:solidFill>
                <a:latin typeface="Arial"/>
                <a:ea typeface="Arial"/>
                <a:cs typeface="Arial"/>
                <a:sym typeface="Arial"/>
              </a:rPr>
              <a:t>participants </a:t>
            </a:r>
            <a:r>
              <a:rPr lang="en-GB"/>
              <a:t>to</a:t>
            </a:r>
            <a:r>
              <a:rPr b="0" i="0" lang="en-GB" sz="1100" u="none" cap="none" strike="noStrike">
                <a:solidFill>
                  <a:srgbClr val="000000"/>
                </a:solidFill>
                <a:latin typeface="Arial"/>
                <a:ea typeface="Arial"/>
                <a:cs typeface="Arial"/>
                <a:sym typeface="Arial"/>
              </a:rPr>
              <a:t> the Write </a:t>
            </a:r>
            <a:r>
              <a:rPr lang="en-GB"/>
              <a:t>for</a:t>
            </a:r>
            <a:r>
              <a:rPr b="0" i="0" lang="en-GB" sz="1100" u="none" cap="none" strike="noStrike">
                <a:solidFill>
                  <a:srgbClr val="000000"/>
                </a:solidFill>
                <a:latin typeface="Arial"/>
                <a:ea typeface="Arial"/>
                <a:cs typeface="Arial"/>
                <a:sym typeface="Arial"/>
              </a:rPr>
              <a:t> Rights Campaign that Amnesty runs each year using the slide. </a:t>
            </a:r>
            <a:r>
              <a:rPr lang="en-GB">
                <a:solidFill>
                  <a:schemeClr val="dk1"/>
                </a:solidFill>
              </a:rPr>
              <a:t>Explain that Amnesty is encouraging people to write letters to the authorities and show solidarity for Sphere</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rPr lang="en-GB">
                <a:solidFill>
                  <a:schemeClr val="dk1"/>
                </a:solidFill>
              </a:rPr>
              <a:t>You could give examples from last year’s campaign (see toolkit) demonstrating how successful writing letters and taking other actions can be.</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SzPts val="1100"/>
              <a:buNone/>
            </a:pPr>
            <a:r>
              <a:t/>
            </a:r>
            <a:endParaRPr>
              <a:solidFill>
                <a:schemeClr val="dk1"/>
              </a:solidFill>
            </a:endParaRPr>
          </a:p>
          <a:p>
            <a:pPr indent="0" lvl="0" marL="158750" rtl="0" algn="l">
              <a:lnSpc>
                <a:spcPct val="100000"/>
              </a:lnSpc>
              <a:spcBef>
                <a:spcPts val="0"/>
              </a:spcBef>
              <a:spcAft>
                <a:spcPts val="0"/>
              </a:spcAft>
              <a:buSzPts val="1100"/>
              <a:buNone/>
            </a:pPr>
            <a:r>
              <a:t/>
            </a:r>
            <a:endParaRPr/>
          </a:p>
        </p:txBody>
      </p:sp>
      <p:sp>
        <p:nvSpPr>
          <p:cNvPr id="487" name="Google Shape;48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GB" sz="1100" u="none" cap="none" strike="noStrike">
                <a:solidFill>
                  <a:srgbClr val="000000"/>
                </a:solidFill>
                <a:latin typeface="Arial"/>
                <a:ea typeface="Arial"/>
                <a:cs typeface="Arial"/>
                <a:sym typeface="Arial"/>
              </a:rPr>
              <a:t>Explain how to write for rights using the slide. </a:t>
            </a:r>
            <a:r>
              <a:rPr lang="en-GB">
                <a:solidFill>
                  <a:schemeClr val="dk1"/>
                </a:solidFill>
              </a:rPr>
              <a:t>You could also show participants the video of Sphere which can be found here: </a:t>
            </a:r>
            <a:r>
              <a:rPr lang="en-GB" u="sng">
                <a:solidFill>
                  <a:schemeClr val="hlink"/>
                </a:solidFill>
                <a:hlinkClick r:id="rId2"/>
              </a:rPr>
              <a:t>www.amnesty.org/w4r-videos</a:t>
            </a:r>
            <a:r>
              <a:rPr lang="en-GB">
                <a:solidFill>
                  <a:schemeClr val="dk1"/>
                </a:solidFill>
              </a:rPr>
              <a:t>  </a:t>
            </a:r>
            <a:endParaRPr>
              <a:solidFill>
                <a:schemeClr val="dk1"/>
              </a:solidFill>
            </a:endParaRPr>
          </a:p>
          <a:p>
            <a:pPr indent="0" lvl="0" marL="15875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158750" rtl="0" algn="l">
              <a:lnSpc>
                <a:spcPct val="100000"/>
              </a:lnSpc>
              <a:spcBef>
                <a:spcPts val="0"/>
              </a:spcBef>
              <a:spcAft>
                <a:spcPts val="0"/>
              </a:spcAft>
              <a:buSzPts val="1100"/>
              <a:buNone/>
            </a:pPr>
            <a:br>
              <a:rPr lang="en-GB"/>
            </a:br>
            <a:endParaRPr/>
          </a:p>
        </p:txBody>
      </p:sp>
      <p:sp>
        <p:nvSpPr>
          <p:cNvPr id="499" name="Google Shape;49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Explain that Amnesty is encouraging people to write letters to authorities and show solidarity for Sphere.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there isn’t time to write a letter, participants can also take action online.  Share the link  </a:t>
            </a:r>
            <a:r>
              <a:rPr lang="en-GB" u="sng">
                <a:solidFill>
                  <a:schemeClr val="hlink"/>
                </a:solidFill>
                <a:hlinkClick r:id="rId2"/>
              </a:rPr>
              <a:t>https://www.amnesty.org/en/get-involved/write-for-rights/</a:t>
            </a:r>
            <a:r>
              <a:rPr lang="en-GB">
                <a:solidFill>
                  <a:schemeClr val="dk1"/>
                </a:solidFill>
              </a:rPr>
              <a:t> in the chat.</a:t>
            </a:r>
            <a:endParaRPr/>
          </a:p>
          <a:p>
            <a:pPr indent="0" lvl="0" marL="0" rtl="0" algn="l">
              <a:lnSpc>
                <a:spcPct val="115000"/>
              </a:lnSpc>
              <a:spcBef>
                <a:spcPts val="0"/>
              </a:spcBef>
              <a:spcAft>
                <a:spcPts val="0"/>
              </a:spcAft>
              <a:buSzPts val="1100"/>
              <a:buNone/>
            </a:pPr>
            <a:r>
              <a:rPr lang="en-GB">
                <a:solidFill>
                  <a:schemeClr val="dk1"/>
                </a:solidFill>
              </a:rPr>
              <a:t>Tip: You could play some music for the group while they complete this activity </a:t>
            </a:r>
            <a:endParaRPr>
              <a:solidFill>
                <a:srgbClr val="424242"/>
              </a:solidFill>
            </a:endParaRPr>
          </a:p>
        </p:txBody>
      </p:sp>
      <p:sp>
        <p:nvSpPr>
          <p:cNvPr id="506" name="Google Shape;50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424242"/>
              </a:buClr>
              <a:buSzPts val="1100"/>
              <a:buFont typeface="Arial"/>
              <a:buNone/>
            </a:pPr>
            <a:r>
              <a:rPr lang="en-GB">
                <a:solidFill>
                  <a:schemeClr val="dk1"/>
                </a:solidFill>
              </a:rPr>
              <a:t>You could have people hold their messages of solidarity and take a screenshot of the screen for a joint solidarity photo. Share on social media with #W4R20. </a:t>
            </a:r>
            <a:endParaRPr>
              <a:solidFill>
                <a:schemeClr val="dk1"/>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marR="0" rtl="0" algn="l">
              <a:lnSpc>
                <a:spcPct val="115000"/>
              </a:lnSpc>
              <a:spcBef>
                <a:spcPts val="0"/>
              </a:spcBef>
              <a:spcAft>
                <a:spcPts val="0"/>
              </a:spcAft>
              <a:buClr>
                <a:srgbClr val="000000"/>
              </a:buClr>
              <a:buSzPts val="1100"/>
              <a:buFont typeface="Arial"/>
              <a:buNone/>
            </a:pPr>
            <a:r>
              <a:t/>
            </a:r>
            <a:endParaRPr>
              <a:solidFill>
                <a:srgbClr val="424242"/>
              </a:solidFill>
            </a:endParaRPr>
          </a:p>
          <a:p>
            <a:pPr indent="0" lvl="0" marL="0" rtl="0" algn="l">
              <a:lnSpc>
                <a:spcPct val="115000"/>
              </a:lnSpc>
              <a:spcBef>
                <a:spcPts val="0"/>
              </a:spcBef>
              <a:spcAft>
                <a:spcPts val="0"/>
              </a:spcAft>
              <a:buSzPts val="1100"/>
              <a:buNone/>
            </a:pPr>
            <a:r>
              <a:t/>
            </a:r>
            <a:endParaRPr>
              <a:solidFill>
                <a:srgbClr val="424242"/>
              </a:solidFill>
            </a:endParaRPr>
          </a:p>
        </p:txBody>
      </p:sp>
      <p:sp>
        <p:nvSpPr>
          <p:cNvPr id="515" name="Google Shape;51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Ask participants to share why they made their choice. Participants can use the sticky notes to write any assumptions that they made about the volunteer in order to identify what was a fact or lie.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You can find out from the volunteer whether the assumptions made were true or not.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09" name="Google Shape;3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Reflect with the participants on the following to discuss whether the assumptions we make about people are always correct.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how some assumptions about groups, when based on stereotypes and prejudices, can lead to discrimination against people associated with these groups. At times, this discrimination can even lead to unlawful acts of violence against these people or their property because of their real or perceived race, religion, gender, sexuality, etc. </a:t>
            </a:r>
            <a:endParaRPr/>
          </a:p>
        </p:txBody>
      </p:sp>
      <p:sp>
        <p:nvSpPr>
          <p:cNvPr id="323" name="Google Shape;32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If participants are not familiar with the concepts of stereotypes, prejudice and discrimination use this slide to explain. Highlight to participants that discrimination can be embedded in practices, laws, policies and institutions.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some groups such as women, black people, Indigenous peoples, people with disabilities and others, are more likely to be discriminated against and suffer from systemic discrimination. For example, women in many countries earn a lower wage because of their gender: this is systemic discrimination. </a:t>
            </a:r>
            <a:endParaRPr/>
          </a:p>
        </p:txBody>
      </p:sp>
      <p:sp>
        <p:nvSpPr>
          <p:cNvPr id="330" name="Google Shape;3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Encourage participants to discuss the questions on the slides.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37" name="Google Shape;3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424242"/>
              </a:buClr>
              <a:buSzPts val="1100"/>
              <a:buFont typeface="Arial"/>
              <a:buNone/>
            </a:pPr>
            <a:r>
              <a:rPr lang="en-GB" sz="1200">
                <a:solidFill>
                  <a:schemeClr val="dk1"/>
                </a:solidFill>
                <a:latin typeface="Calibri"/>
                <a:ea typeface="Calibri"/>
                <a:cs typeface="Calibri"/>
                <a:sym typeface="Calibri"/>
              </a:rPr>
              <a:t>Explain that in extreme circumstances, LGBTI people are harassed in the streets, beaten up and even killed, simply because of who they are. A spate of violence against transgender people led to the deaths of at least 331 people worldwide between October 2018 and September 2019. Meanwhile, many intersex people around the world are forced to undergo dangerous, invasive and completely unnecessary surgeries that can cause life-long physical and psychological side effects.</a:t>
            </a:r>
            <a:endParaRPr/>
          </a:p>
        </p:txBody>
      </p:sp>
      <p:sp>
        <p:nvSpPr>
          <p:cNvPr id="344" name="Google Shape;3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sometimes, hostility directed at LGBTI people is stoked by the very governments that should be protecting them. A state-sponsored campaign in the Russian region of Chechnya led to the targeting of gay men, some of whom have been abducted, tortured and even killed. In Bangladesh, LGBTI activists have been hacked to death by machete-wielding armed groups, with the police and government taking little interest in delivering justice to the families of victims. In many parts of sub-Saharan Africa, people continue to live in fear, hiding their LGBTI identities to avoid being attacked or even murdered.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Consensual same-sex sexual activity is a crime in 70 countries. In six countries, including Iran, Saudi Arabia, Sudan and Yemen, it is punishable by death. And even where these restrictive laws are not enforced, their very existence reinforces prejudice against LGBTI people, leaving them with little protection against harassment, blackmail and violence.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51" name="Google Shape;3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Explain that LGBTI rights advocates have overcome enormous challenges and risks to their own personal safety to call out abuses of the human rights of LGBTI people, and force changes to laws that discriminate against them.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Pride takes many forms – from carnivalesque marches, to film screenings and debates – and is a moment for LGBTI people and activists, their family members, friends, and allies to show that they are out and proud to be who they are.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Events are organized throughout the year, depending on where in the world you are. In the Americas and Europe, the season usually kicks off in June, while February to March is Pride season in South Africa.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Pride festivals are banned in several countries, including Russia, Saudi Arabia, Uganda and most recently Turkey. Pride celebrates the LGBTI movement in all its diversity, and amplifies the call to respect and protect LGBTI rights.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a:p>
        </p:txBody>
      </p:sp>
      <p:sp>
        <p:nvSpPr>
          <p:cNvPr id="364" name="Google Shape;3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 name="Shape 10"/>
        <p:cNvGrpSpPr/>
        <p:nvPr/>
      </p:nvGrpSpPr>
      <p:grpSpPr>
        <a:xfrm>
          <a:off x="0" y="0"/>
          <a:ext cx="0" cy="0"/>
          <a:chOff x="0" y="0"/>
          <a:chExt cx="0" cy="0"/>
        </a:xfrm>
      </p:grpSpPr>
      <p:sp>
        <p:nvSpPr>
          <p:cNvPr id="11" name="Google Shape;11;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 name="Google Shape;12;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59" name="Shape 59"/>
        <p:cNvGrpSpPr/>
        <p:nvPr/>
      </p:nvGrpSpPr>
      <p:grpSpPr>
        <a:xfrm>
          <a:off x="0" y="0"/>
          <a:ext cx="0" cy="0"/>
          <a:chOff x="0" y="0"/>
          <a:chExt cx="0" cy="0"/>
        </a:xfrm>
      </p:grpSpPr>
      <p:sp>
        <p:nvSpPr>
          <p:cNvPr id="60" name="Google Shape;60;p14"/>
          <p:cNvSpPr txBox="1"/>
          <p:nvPr>
            <p:ph type="title"/>
          </p:nvPr>
        </p:nvSpPr>
        <p:spPr>
          <a:xfrm>
            <a:off x="629841" y="316564"/>
            <a:ext cx="3097500" cy="4743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61" name="Google Shape;61;p14"/>
          <p:cNvCxnSpPr/>
          <p:nvPr/>
        </p:nvCxnSpPr>
        <p:spPr>
          <a:xfrm>
            <a:off x="628650" y="276225"/>
            <a:ext cx="6988500" cy="0"/>
          </a:xfrm>
          <a:prstGeom prst="straightConnector1">
            <a:avLst/>
          </a:prstGeom>
          <a:noFill/>
          <a:ln cap="flat" cmpd="sng" w="12700">
            <a:solidFill>
              <a:schemeClr val="dk1"/>
            </a:solidFill>
            <a:prstDash val="solid"/>
            <a:miter lim="800000"/>
            <a:headEnd len="sm" w="sm" type="none"/>
            <a:tailEnd len="sm" w="sm" type="none"/>
          </a:ln>
        </p:spPr>
      </p:cxnSp>
      <p:sp>
        <p:nvSpPr>
          <p:cNvPr id="62" name="Google Shape;62;p14"/>
          <p:cNvSpPr txBox="1"/>
          <p:nvPr>
            <p:ph idx="1" type="body"/>
          </p:nvPr>
        </p:nvSpPr>
        <p:spPr>
          <a:xfrm>
            <a:off x="628649"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 name="Google Shape;63;p14"/>
          <p:cNvSpPr txBox="1"/>
          <p:nvPr>
            <p:ph idx="2" type="body"/>
          </p:nvPr>
        </p:nvSpPr>
        <p:spPr>
          <a:xfrm>
            <a:off x="4735350" y="1545431"/>
            <a:ext cx="3780000" cy="3044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 name="Google Shape;64;p14"/>
          <p:cNvSpPr txBox="1"/>
          <p:nvPr>
            <p:ph idx="3" type="body"/>
          </p:nvPr>
        </p:nvSpPr>
        <p:spPr>
          <a:xfrm>
            <a:off x="876232" y="4842416"/>
            <a:ext cx="1047900" cy="1593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4"/>
          <p:cNvSpPr txBox="1"/>
          <p:nvPr>
            <p:ph idx="11" type="ftr"/>
          </p:nvPr>
        </p:nvSpPr>
        <p:spPr>
          <a:xfrm>
            <a:off x="5227134" y="4842416"/>
            <a:ext cx="2768400" cy="1593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4"/>
          <p:cNvSpPr txBox="1"/>
          <p:nvPr>
            <p:ph idx="12" type="sldNum"/>
          </p:nvPr>
        </p:nvSpPr>
        <p:spPr>
          <a:xfrm>
            <a:off x="8062332" y="4897510"/>
            <a:ext cx="453000" cy="1044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67" name="Google Shape;67;p14"/>
          <p:cNvCxnSpPr/>
          <p:nvPr/>
        </p:nvCxnSpPr>
        <p:spPr>
          <a:xfrm>
            <a:off x="628649" y="878059"/>
            <a:ext cx="3778800"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8" name="Shape 68"/>
        <p:cNvGrpSpPr/>
        <p:nvPr/>
      </p:nvGrpSpPr>
      <p:grpSpPr>
        <a:xfrm>
          <a:off x="0" y="0"/>
          <a:ext cx="0" cy="0"/>
          <a:chOff x="0" y="0"/>
          <a:chExt cx="0" cy="0"/>
        </a:xfrm>
      </p:grpSpPr>
      <p:sp>
        <p:nvSpPr>
          <p:cNvPr id="69" name="Google Shape;69;p15"/>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5"/>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Google Shape;71;p15"/>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72" name="Google Shape;72;p1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73" name="Google Shape;73;p1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75" name="Google Shape;75;p15"/>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6" name="Shape 76"/>
        <p:cNvGrpSpPr/>
        <p:nvPr/>
      </p:nvGrpSpPr>
      <p:grpSpPr>
        <a:xfrm>
          <a:off x="0" y="0"/>
          <a:ext cx="0" cy="0"/>
          <a:chOff x="0" y="0"/>
          <a:chExt cx="0" cy="0"/>
        </a:xfrm>
      </p:grpSpPr>
      <p:sp>
        <p:nvSpPr>
          <p:cNvPr id="77" name="Google Shape;77;p16"/>
          <p:cNvSpPr/>
          <p:nvPr>
            <p:ph idx="2" type="pic"/>
          </p:nvPr>
        </p:nvSpPr>
        <p:spPr>
          <a:xfrm>
            <a:off x="0" y="0"/>
            <a:ext cx="9144000" cy="51435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8" name="Shape 78"/>
        <p:cNvGrpSpPr/>
        <p:nvPr/>
      </p:nvGrpSpPr>
      <p:grpSpPr>
        <a:xfrm>
          <a:off x="0" y="0"/>
          <a:ext cx="0" cy="0"/>
          <a:chOff x="0" y="0"/>
          <a:chExt cx="0" cy="0"/>
        </a:xfrm>
      </p:grpSpPr>
      <p:sp>
        <p:nvSpPr>
          <p:cNvPr id="79" name="Google Shape;79;p17"/>
          <p:cNvSpPr txBox="1"/>
          <p:nvPr>
            <p:ph type="title"/>
          </p:nvPr>
        </p:nvSpPr>
        <p:spPr>
          <a:xfrm>
            <a:off x="628650" y="57273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80" name="Google Shape;80;p1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81" name="Google Shape;81;p17"/>
          <p:cNvSpPr txBox="1"/>
          <p:nvPr/>
        </p:nvSpPr>
        <p:spPr>
          <a:xfrm>
            <a:off x="629841" y="276225"/>
            <a:ext cx="1402346" cy="253916"/>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82" name="Google Shape;82;p17"/>
          <p:cNvCxnSpPr/>
          <p:nvPr/>
        </p:nvCxnSpPr>
        <p:spPr>
          <a:xfrm>
            <a:off x="629841" y="491203"/>
            <a:ext cx="3778808" cy="0"/>
          </a:xfrm>
          <a:prstGeom prst="straightConnector1">
            <a:avLst/>
          </a:prstGeom>
          <a:noFill/>
          <a:ln cap="flat" cmpd="sng" w="12700">
            <a:solidFill>
              <a:schemeClr val="dk1"/>
            </a:solidFill>
            <a:prstDash val="solid"/>
            <a:miter lim="800000"/>
            <a:headEnd len="sm" w="sm" type="none"/>
            <a:tailEnd len="sm" w="sm" type="none"/>
          </a:ln>
        </p:spPr>
      </p:cxnSp>
      <p:sp>
        <p:nvSpPr>
          <p:cNvPr id="83" name="Google Shape;83;p17"/>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17"/>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85" name="Google Shape;85;p17"/>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86" name="Google Shape;86;p17"/>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89" name="Google Shape;89;p17"/>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18"/>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8"/>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18"/>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18"/>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5" name="Google Shape;95;p18"/>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96" name="Google Shape;96;p18"/>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97" name="Google Shape;97;p18"/>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98" name="Google Shape;98;p1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9" name="Google Shape;99;p1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0" name="Shape 100"/>
        <p:cNvGrpSpPr/>
        <p:nvPr/>
      </p:nvGrpSpPr>
      <p:grpSpPr>
        <a:xfrm>
          <a:off x="0" y="0"/>
          <a:ext cx="0" cy="0"/>
          <a:chOff x="0" y="0"/>
          <a:chExt cx="0" cy="0"/>
        </a:xfrm>
      </p:grpSpPr>
      <p:sp>
        <p:nvSpPr>
          <p:cNvPr id="101" name="Google Shape;101;p19"/>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2" name="Google Shape;102;p19"/>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3" name="Google Shape;103;p19"/>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104" name="Google Shape;104;p1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05" name="Google Shape;105;p19"/>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06" name="Google Shape;106;p19"/>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07" name="Google Shape;107;p19"/>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pic>
        <p:nvPicPr>
          <p:cNvPr id="108" name="Google Shape;108;p19"/>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09" name="Google Shape;109;p19"/>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1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2" name="Shape 112"/>
        <p:cNvGrpSpPr/>
        <p:nvPr/>
      </p:nvGrpSpPr>
      <p:grpSpPr>
        <a:xfrm>
          <a:off x="0" y="0"/>
          <a:ext cx="0" cy="0"/>
          <a:chOff x="0" y="0"/>
          <a:chExt cx="0" cy="0"/>
        </a:xfrm>
      </p:grpSpPr>
      <p:sp>
        <p:nvSpPr>
          <p:cNvPr id="113" name="Google Shape;113;p20"/>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14" name="Google Shape;114;p20"/>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15" name="Google Shape;115;p20"/>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16" name="Google Shape;116;p20"/>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117" name="Google Shape;117;p20"/>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118" name="Google Shape;118;p20"/>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0"/>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20"/>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21" name="Google Shape;121;p20"/>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22" name="Google Shape;122;p2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4" name="Shape 124"/>
        <p:cNvGrpSpPr/>
        <p:nvPr/>
      </p:nvGrpSpPr>
      <p:grpSpPr>
        <a:xfrm>
          <a:off x="0" y="0"/>
          <a:ext cx="0" cy="0"/>
          <a:chOff x="0" y="0"/>
          <a:chExt cx="0" cy="0"/>
        </a:xfrm>
      </p:grpSpPr>
      <p:sp>
        <p:nvSpPr>
          <p:cNvPr id="125" name="Google Shape;125;p21"/>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21"/>
          <p:cNvSpPr/>
          <p:nvPr>
            <p:ph idx="2" type="pic"/>
          </p:nvPr>
        </p:nvSpPr>
        <p:spPr>
          <a:xfrm>
            <a:off x="3887391" y="1545431"/>
            <a:ext cx="4629150" cy="2850356"/>
          </a:xfrm>
          <a:prstGeom prst="rect">
            <a:avLst/>
          </a:prstGeom>
          <a:noFill/>
          <a:ln>
            <a:noFill/>
          </a:ln>
        </p:spPr>
      </p:sp>
      <p:sp>
        <p:nvSpPr>
          <p:cNvPr id="127" name="Google Shape;127;p21"/>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8" name="Google Shape;128;p21"/>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129" name="Google Shape;129;p2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30" name="Google Shape;130;p21"/>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131" name="Google Shape;131;p21"/>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pic>
        <p:nvPicPr>
          <p:cNvPr id="132" name="Google Shape;132;p21"/>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133" name="Google Shape;133;p21"/>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 name="Google Shape;134;p2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5" name="Google Shape;135;p2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6" name="Google Shape;16;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22"/>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38" name="Google Shape;138;p2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139" name="Google Shape;139;p22"/>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40" name="Google Shape;140;p2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p2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2" name="Shape 142"/>
        <p:cNvGrpSpPr/>
        <p:nvPr/>
      </p:nvGrpSpPr>
      <p:grpSpPr>
        <a:xfrm>
          <a:off x="0" y="0"/>
          <a:ext cx="0" cy="0"/>
          <a:chOff x="0" y="0"/>
          <a:chExt cx="0" cy="0"/>
        </a:xfrm>
      </p:grpSpPr>
      <p:sp>
        <p:nvSpPr>
          <p:cNvPr id="143" name="Google Shape;143;p2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4" name="Google Shape;144;p23"/>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5" name="Google Shape;145;p2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2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7" name="Shape 147"/>
        <p:cNvGrpSpPr/>
        <p:nvPr/>
      </p:nvGrpSpPr>
      <p:grpSpPr>
        <a:xfrm>
          <a:off x="0" y="0"/>
          <a:ext cx="0" cy="0"/>
          <a:chOff x="0" y="0"/>
          <a:chExt cx="0" cy="0"/>
        </a:xfrm>
      </p:grpSpPr>
      <p:sp>
        <p:nvSpPr>
          <p:cNvPr id="148" name="Google Shape;148;p24"/>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24"/>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0" name="Google Shape;150;p2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1" name="Google Shape;151;p2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25"/>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4" name="Google Shape;154;p25"/>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155" name="Google Shape;155;p2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2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7" name="Shape 157"/>
        <p:cNvGrpSpPr/>
        <p:nvPr/>
      </p:nvGrpSpPr>
      <p:grpSpPr>
        <a:xfrm>
          <a:off x="0" y="0"/>
          <a:ext cx="0" cy="0"/>
          <a:chOff x="0" y="0"/>
          <a:chExt cx="0" cy="0"/>
        </a:xfrm>
      </p:grpSpPr>
      <p:sp>
        <p:nvSpPr>
          <p:cNvPr id="158" name="Google Shape;158;p26"/>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26"/>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26"/>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61" name="Google Shape;161;p26"/>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2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3" name="Shape 163"/>
        <p:cNvGrpSpPr/>
        <p:nvPr/>
      </p:nvGrpSpPr>
      <p:grpSpPr>
        <a:xfrm>
          <a:off x="0" y="0"/>
          <a:ext cx="0" cy="0"/>
          <a:chOff x="0" y="0"/>
          <a:chExt cx="0" cy="0"/>
        </a:xfrm>
      </p:grpSpPr>
      <p:sp>
        <p:nvSpPr>
          <p:cNvPr id="164" name="Google Shape;164;p27"/>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27"/>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6" name="Google Shape;166;p27"/>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67" name="Google Shape;167;p27"/>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76" name="Shape 176"/>
        <p:cNvGrpSpPr/>
        <p:nvPr/>
      </p:nvGrpSpPr>
      <p:grpSpPr>
        <a:xfrm>
          <a:off x="0" y="0"/>
          <a:ext cx="0" cy="0"/>
          <a:chOff x="0" y="0"/>
          <a:chExt cx="0" cy="0"/>
        </a:xfrm>
      </p:grpSpPr>
      <p:sp>
        <p:nvSpPr>
          <p:cNvPr id="177" name="Google Shape;177;p29"/>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78" name="Google Shape;178;p29"/>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79" name="Google Shape;179;p29"/>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0" name="Google Shape;180;p29"/>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1" name="Google Shape;181;p29"/>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2" name="Google Shape;182;p2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3" name="Google Shape;183;p2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84" name="Google Shape;184;p29"/>
          <p:cNvCxnSpPr/>
          <p:nvPr/>
        </p:nvCxnSpPr>
        <p:spPr>
          <a:xfrm>
            <a:off x="628649" y="878059"/>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5" name="Shape 185"/>
        <p:cNvGrpSpPr/>
        <p:nvPr/>
      </p:nvGrpSpPr>
      <p:grpSpPr>
        <a:xfrm>
          <a:off x="0" y="0"/>
          <a:ext cx="0" cy="0"/>
          <a:chOff x="0" y="0"/>
          <a:chExt cx="0" cy="0"/>
        </a:xfrm>
      </p:grpSpPr>
      <p:sp>
        <p:nvSpPr>
          <p:cNvPr id="186" name="Google Shape;186;p30"/>
          <p:cNvSpPr/>
          <p:nvPr>
            <p:ph idx="2" type="pic"/>
          </p:nvPr>
        </p:nvSpPr>
        <p:spPr>
          <a:xfrm>
            <a:off x="0" y="0"/>
            <a:ext cx="9144000" cy="51435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31"/>
          <p:cNvSpPr txBox="1"/>
          <p:nvPr>
            <p:ph type="title"/>
          </p:nvPr>
        </p:nvSpPr>
        <p:spPr>
          <a:xfrm>
            <a:off x="628649" y="337772"/>
            <a:ext cx="6220558" cy="690929"/>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100"/>
              <a:buFont typeface="Oswald"/>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p31"/>
          <p:cNvSpPr txBox="1"/>
          <p:nvPr>
            <p:ph idx="1" type="body"/>
          </p:nvPr>
        </p:nvSpPr>
        <p:spPr>
          <a:xfrm>
            <a:off x="629841" y="1356122"/>
            <a:ext cx="3885009"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0" name="Google Shape;190;p31"/>
          <p:cNvSpPr txBox="1"/>
          <p:nvPr>
            <p:ph idx="2" type="body"/>
          </p:nvPr>
        </p:nvSpPr>
        <p:spPr>
          <a:xfrm>
            <a:off x="4629150" y="1356122"/>
            <a:ext cx="3886200" cy="32766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91" name="Google Shape;191;p31"/>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92" name="Google Shape;192;p31"/>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3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94" name="Google Shape;194;p31"/>
          <p:cNvCxnSpPr/>
          <p:nvPr/>
        </p:nvCxnSpPr>
        <p:spPr>
          <a:xfrm>
            <a:off x="628650" y="1091565"/>
            <a:ext cx="698862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95" name="Shape 195"/>
        <p:cNvGrpSpPr/>
        <p:nvPr/>
      </p:nvGrpSpPr>
      <p:grpSpPr>
        <a:xfrm>
          <a:off x="0" y="0"/>
          <a:ext cx="0" cy="0"/>
          <a:chOff x="0" y="0"/>
          <a:chExt cx="0" cy="0"/>
        </a:xfrm>
      </p:grpSpPr>
      <p:sp>
        <p:nvSpPr>
          <p:cNvPr id="196" name="Google Shape;196;p32"/>
          <p:cNvSpPr txBox="1"/>
          <p:nvPr>
            <p:ph type="title"/>
          </p:nvPr>
        </p:nvSpPr>
        <p:spPr>
          <a:xfrm>
            <a:off x="629841" y="316564"/>
            <a:ext cx="3097530" cy="474151"/>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1500"/>
              <a:buFont typeface="Oswald"/>
              <a:buNone/>
              <a:defRPr sz="1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197" name="Google Shape;197;p32"/>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198" name="Google Shape;198;p32"/>
          <p:cNvSpPr txBox="1"/>
          <p:nvPr>
            <p:ph idx="1" type="body"/>
          </p:nvPr>
        </p:nvSpPr>
        <p:spPr>
          <a:xfrm>
            <a:off x="628649"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9" name="Google Shape;199;p32"/>
          <p:cNvSpPr txBox="1"/>
          <p:nvPr>
            <p:ph idx="2" type="body"/>
          </p:nvPr>
        </p:nvSpPr>
        <p:spPr>
          <a:xfrm>
            <a:off x="4735350" y="1545431"/>
            <a:ext cx="3780000" cy="3044428"/>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00" name="Google Shape;200;p32"/>
          <p:cNvPicPr preferRelativeResize="0"/>
          <p:nvPr/>
        </p:nvPicPr>
        <p:blipFill rotWithShape="1">
          <a:blip r:embed="rId2">
            <a:alphaModFix/>
          </a:blip>
          <a:srcRect b="0" l="0" r="0" t="0"/>
          <a:stretch/>
        </p:blipFill>
        <p:spPr>
          <a:xfrm>
            <a:off x="629841" y="4792420"/>
            <a:ext cx="179483" cy="209397"/>
          </a:xfrm>
          <a:prstGeom prst="rect">
            <a:avLst/>
          </a:prstGeom>
          <a:noFill/>
          <a:ln>
            <a:noFill/>
          </a:ln>
        </p:spPr>
      </p:pic>
      <p:sp>
        <p:nvSpPr>
          <p:cNvPr id="201" name="Google Shape;201;p32"/>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p32"/>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3" name="Google Shape;203;p3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204" name="Google Shape;204;p32"/>
          <p:cNvCxnSpPr/>
          <p:nvPr/>
        </p:nvCxnSpPr>
        <p:spPr>
          <a:xfrm>
            <a:off x="629841" y="1093183"/>
            <a:ext cx="3778808" cy="0"/>
          </a:xfrm>
          <a:prstGeom prst="straightConnector1">
            <a:avLst/>
          </a:prstGeom>
          <a:noFill/>
          <a:ln cap="flat" cmpd="sng" w="12700">
            <a:solidFill>
              <a:schemeClr val="dk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0" name="Google Shape;20;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5" name="Shape 205"/>
        <p:cNvGrpSpPr/>
        <p:nvPr/>
      </p:nvGrpSpPr>
      <p:grpSpPr>
        <a:xfrm>
          <a:off x="0" y="0"/>
          <a:ext cx="0" cy="0"/>
          <a:chOff x="0" y="0"/>
          <a:chExt cx="0" cy="0"/>
        </a:xfrm>
      </p:grpSpPr>
      <p:sp>
        <p:nvSpPr>
          <p:cNvPr id="206" name="Google Shape;206;p33"/>
          <p:cNvSpPr txBox="1"/>
          <p:nvPr>
            <p:ph type="title"/>
          </p:nvPr>
        </p:nvSpPr>
        <p:spPr>
          <a:xfrm>
            <a:off x="629841" y="326597"/>
            <a:ext cx="6790290" cy="994172"/>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3300"/>
              <a:buFont typeface="Oswald"/>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7" name="Google Shape;207;p33"/>
          <p:cNvSpPr txBox="1"/>
          <p:nvPr>
            <p:ph idx="1" type="body"/>
          </p:nvPr>
        </p:nvSpPr>
        <p:spPr>
          <a:xfrm>
            <a:off x="629841" y="1545431"/>
            <a:ext cx="3868340" cy="525573"/>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08" name="Google Shape;208;p33"/>
          <p:cNvSpPr txBox="1"/>
          <p:nvPr>
            <p:ph idx="2" type="body"/>
          </p:nvPr>
        </p:nvSpPr>
        <p:spPr>
          <a:xfrm>
            <a:off x="629841" y="2201614"/>
            <a:ext cx="3861689" cy="2440633"/>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p33"/>
          <p:cNvSpPr txBox="1"/>
          <p:nvPr>
            <p:ph idx="3" type="body"/>
          </p:nvPr>
        </p:nvSpPr>
        <p:spPr>
          <a:xfrm>
            <a:off x="4629149" y="1545431"/>
            <a:ext cx="3885010" cy="52557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800"/>
              <a:buNone/>
              <a:defRPr b="1" i="0" sz="1800">
                <a:latin typeface="Oswald"/>
                <a:ea typeface="Oswald"/>
                <a:cs typeface="Oswald"/>
                <a:sym typeface="Oswald"/>
              </a:defRPr>
            </a:lvl1pPr>
            <a:lvl2pPr indent="-228600" lvl="1" marL="914400" algn="l">
              <a:lnSpc>
                <a:spcPct val="90000"/>
              </a:lnSpc>
              <a:spcBef>
                <a:spcPts val="400"/>
              </a:spcBef>
              <a:spcAft>
                <a:spcPts val="0"/>
              </a:spcAft>
              <a:buClr>
                <a:srgbClr val="000000"/>
              </a:buClr>
              <a:buSzPts val="1500"/>
              <a:buNone/>
              <a:defRPr b="1" sz="1500"/>
            </a:lvl2pPr>
            <a:lvl3pPr indent="-228600" lvl="2" marL="1371600" algn="l">
              <a:lnSpc>
                <a:spcPct val="90000"/>
              </a:lnSpc>
              <a:spcBef>
                <a:spcPts val="400"/>
              </a:spcBef>
              <a:spcAft>
                <a:spcPts val="0"/>
              </a:spcAft>
              <a:buClr>
                <a:srgbClr val="000000"/>
              </a:buClr>
              <a:buSzPts val="1400"/>
              <a:buNone/>
              <a:defRPr b="1" sz="1400"/>
            </a:lvl3pPr>
            <a:lvl4pPr indent="-228600" lvl="3" marL="1828800" algn="l">
              <a:lnSpc>
                <a:spcPct val="90000"/>
              </a:lnSpc>
              <a:spcBef>
                <a:spcPts val="400"/>
              </a:spcBef>
              <a:spcAft>
                <a:spcPts val="0"/>
              </a:spcAft>
              <a:buClr>
                <a:srgbClr val="000000"/>
              </a:buClr>
              <a:buSzPts val="1200"/>
              <a:buNone/>
              <a:defRPr b="1" sz="1200"/>
            </a:lvl4pPr>
            <a:lvl5pPr indent="-228600" lvl="4" marL="2286000" algn="l">
              <a:lnSpc>
                <a:spcPct val="90000"/>
              </a:lnSpc>
              <a:spcBef>
                <a:spcPts val="400"/>
              </a:spcBef>
              <a:spcAft>
                <a:spcPts val="0"/>
              </a:spcAft>
              <a:buClr>
                <a:srgbClr val="000000"/>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10" name="Google Shape;210;p33"/>
          <p:cNvSpPr txBox="1"/>
          <p:nvPr>
            <p:ph idx="4" type="body"/>
          </p:nvPr>
        </p:nvSpPr>
        <p:spPr>
          <a:xfrm>
            <a:off x="4629150" y="2188517"/>
            <a:ext cx="3887391" cy="245373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11" name="Google Shape;211;p33"/>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12" name="Google Shape;212;p33"/>
          <p:cNvCxnSpPr/>
          <p:nvPr/>
        </p:nvCxnSpPr>
        <p:spPr>
          <a:xfrm>
            <a:off x="628650"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13" name="Google Shape;213;p33"/>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4" name="Google Shape;214;p3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15" name="Shape 215"/>
        <p:cNvGrpSpPr/>
        <p:nvPr/>
      </p:nvGrpSpPr>
      <p:grpSpPr>
        <a:xfrm>
          <a:off x="0" y="0"/>
          <a:ext cx="0" cy="0"/>
          <a:chOff x="0" y="0"/>
          <a:chExt cx="0" cy="0"/>
        </a:xfrm>
      </p:grpSpPr>
      <p:sp>
        <p:nvSpPr>
          <p:cNvPr id="216" name="Google Shape;216;p34"/>
          <p:cNvSpPr txBox="1"/>
          <p:nvPr>
            <p:ph type="title"/>
          </p:nvPr>
        </p:nvSpPr>
        <p:spPr>
          <a:xfrm>
            <a:off x="634858" y="592161"/>
            <a:ext cx="3775450" cy="71029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7" name="Google Shape;217;p34"/>
          <p:cNvSpPr txBox="1"/>
          <p:nvPr>
            <p:ph idx="1" type="body"/>
          </p:nvPr>
        </p:nvSpPr>
        <p:spPr>
          <a:xfrm>
            <a:off x="4193930" y="1545431"/>
            <a:ext cx="4320229" cy="2850356"/>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rgbClr val="000000"/>
              </a:buClr>
              <a:buSzPts val="2400"/>
              <a:buChar char="•"/>
              <a:defRPr sz="2400"/>
            </a:lvl1pPr>
            <a:lvl2pPr indent="-361950" lvl="1" marL="914400" algn="l">
              <a:lnSpc>
                <a:spcPct val="90000"/>
              </a:lnSpc>
              <a:spcBef>
                <a:spcPts val="400"/>
              </a:spcBef>
              <a:spcAft>
                <a:spcPts val="0"/>
              </a:spcAft>
              <a:buClr>
                <a:srgbClr val="000000"/>
              </a:buClr>
              <a:buSzPts val="2100"/>
              <a:buChar char="•"/>
              <a:defRPr sz="2100"/>
            </a:lvl2pPr>
            <a:lvl3pPr indent="-342900" lvl="2" marL="1371600" algn="l">
              <a:lnSpc>
                <a:spcPct val="90000"/>
              </a:lnSpc>
              <a:spcBef>
                <a:spcPts val="400"/>
              </a:spcBef>
              <a:spcAft>
                <a:spcPts val="0"/>
              </a:spcAft>
              <a:buClr>
                <a:srgbClr val="000000"/>
              </a:buClr>
              <a:buSzPts val="1800"/>
              <a:buChar char="•"/>
              <a:defRPr sz="1800"/>
            </a:lvl3pPr>
            <a:lvl4pPr indent="-323850" lvl="3" marL="1828800" algn="l">
              <a:lnSpc>
                <a:spcPct val="90000"/>
              </a:lnSpc>
              <a:spcBef>
                <a:spcPts val="400"/>
              </a:spcBef>
              <a:spcAft>
                <a:spcPts val="0"/>
              </a:spcAft>
              <a:buClr>
                <a:srgbClr val="000000"/>
              </a:buClr>
              <a:buSzPts val="1500"/>
              <a:buChar char="•"/>
              <a:defRPr sz="1500"/>
            </a:lvl4pPr>
            <a:lvl5pPr indent="-323850" lvl="4" marL="2286000" algn="l">
              <a:lnSpc>
                <a:spcPct val="90000"/>
              </a:lnSpc>
              <a:spcBef>
                <a:spcPts val="400"/>
              </a:spcBef>
              <a:spcAft>
                <a:spcPts val="0"/>
              </a:spcAft>
              <a:buClr>
                <a:srgbClr val="000000"/>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18" name="Google Shape;218;p34"/>
          <p:cNvSpPr txBox="1"/>
          <p:nvPr>
            <p:ph idx="2" type="body"/>
          </p:nvPr>
        </p:nvSpPr>
        <p:spPr>
          <a:xfrm>
            <a:off x="635416" y="1545431"/>
            <a:ext cx="3257550" cy="285631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cxnSp>
        <p:nvCxnSpPr>
          <p:cNvPr id="219" name="Google Shape;219;p34"/>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20" name="Google Shape;220;p34"/>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21" name="Google Shape;221;p34"/>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222" name="Google Shape;222;p34"/>
          <p:cNvCxnSpPr/>
          <p:nvPr/>
        </p:nvCxnSpPr>
        <p:spPr>
          <a:xfrm flipH="1" rot="10800000">
            <a:off x="629841" y="1361219"/>
            <a:ext cx="3780467" cy="1"/>
          </a:xfrm>
          <a:prstGeom prst="straightConnector1">
            <a:avLst/>
          </a:prstGeom>
          <a:noFill/>
          <a:ln cap="flat" cmpd="sng" w="12700">
            <a:solidFill>
              <a:schemeClr val="dk1"/>
            </a:solidFill>
            <a:prstDash val="solid"/>
            <a:miter lim="800000"/>
            <a:headEnd len="sm" w="sm" type="none"/>
            <a:tailEnd len="sm" w="sm" type="none"/>
          </a:ln>
        </p:spPr>
      </p:cxnSp>
      <p:sp>
        <p:nvSpPr>
          <p:cNvPr id="223" name="Google Shape;223;p34"/>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4" name="Google Shape;224;p34"/>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5" name="Google Shape;225;p34"/>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26" name="Shape 226"/>
        <p:cNvGrpSpPr/>
        <p:nvPr/>
      </p:nvGrpSpPr>
      <p:grpSpPr>
        <a:xfrm>
          <a:off x="0" y="0"/>
          <a:ext cx="0" cy="0"/>
          <a:chOff x="0" y="0"/>
          <a:chExt cx="0" cy="0"/>
        </a:xfrm>
      </p:grpSpPr>
      <p:sp>
        <p:nvSpPr>
          <p:cNvPr id="227" name="Google Shape;227;p35"/>
          <p:cNvSpPr txBox="1"/>
          <p:nvPr>
            <p:ph type="title"/>
          </p:nvPr>
        </p:nvSpPr>
        <p:spPr>
          <a:xfrm>
            <a:off x="635416" y="593490"/>
            <a:ext cx="3779999" cy="714853"/>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28" name="Google Shape;228;p35"/>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29" name="Google Shape;229;p35"/>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30" name="Google Shape;230;p35"/>
          <p:cNvCxnSpPr/>
          <p:nvPr/>
        </p:nvCxnSpPr>
        <p:spPr>
          <a:xfrm>
            <a:off x="629841" y="553224"/>
            <a:ext cx="3779999" cy="0"/>
          </a:xfrm>
          <a:prstGeom prst="straightConnector1">
            <a:avLst/>
          </a:prstGeom>
          <a:noFill/>
          <a:ln cap="flat" cmpd="sng" w="12700">
            <a:solidFill>
              <a:schemeClr val="dk1"/>
            </a:solidFill>
            <a:prstDash val="solid"/>
            <a:miter lim="800000"/>
            <a:headEnd len="sm" w="sm" type="none"/>
            <a:tailEnd len="sm" w="sm" type="none"/>
          </a:ln>
        </p:spPr>
      </p:cxnSp>
      <p:cxnSp>
        <p:nvCxnSpPr>
          <p:cNvPr id="231" name="Google Shape;231;p35"/>
          <p:cNvCxnSpPr/>
          <p:nvPr/>
        </p:nvCxnSpPr>
        <p:spPr>
          <a:xfrm>
            <a:off x="629841" y="1361220"/>
            <a:ext cx="3779999" cy="0"/>
          </a:xfrm>
          <a:prstGeom prst="straightConnector1">
            <a:avLst/>
          </a:prstGeom>
          <a:noFill/>
          <a:ln cap="flat" cmpd="sng" w="12700">
            <a:solidFill>
              <a:schemeClr val="dk1"/>
            </a:solidFill>
            <a:prstDash val="solid"/>
            <a:miter lim="800000"/>
            <a:headEnd len="sm" w="sm" type="none"/>
            <a:tailEnd len="sm" w="sm" type="none"/>
          </a:ln>
        </p:spPr>
      </p:cxnSp>
      <p:sp>
        <p:nvSpPr>
          <p:cNvPr id="232" name="Google Shape;232;p35"/>
          <p:cNvSpPr txBox="1"/>
          <p:nvPr>
            <p:ph idx="1" type="body"/>
          </p:nvPr>
        </p:nvSpPr>
        <p:spPr>
          <a:xfrm>
            <a:off x="635416" y="1545431"/>
            <a:ext cx="3780000" cy="30099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3" name="Google Shape;233;p35"/>
          <p:cNvSpPr txBox="1"/>
          <p:nvPr>
            <p:ph idx="2" type="body"/>
          </p:nvPr>
        </p:nvSpPr>
        <p:spPr>
          <a:xfrm>
            <a:off x="4735350" y="1545431"/>
            <a:ext cx="3780000" cy="301109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35"/>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35"/>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6" name="Google Shape;236;p35"/>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37" name="Shape 237"/>
        <p:cNvGrpSpPr/>
        <p:nvPr/>
      </p:nvGrpSpPr>
      <p:grpSpPr>
        <a:xfrm>
          <a:off x="0" y="0"/>
          <a:ext cx="0" cy="0"/>
          <a:chOff x="0" y="0"/>
          <a:chExt cx="0" cy="0"/>
        </a:xfrm>
      </p:grpSpPr>
      <p:sp>
        <p:nvSpPr>
          <p:cNvPr id="238" name="Google Shape;238;p36"/>
          <p:cNvSpPr txBox="1"/>
          <p:nvPr>
            <p:ph type="title"/>
          </p:nvPr>
        </p:nvSpPr>
        <p:spPr>
          <a:xfrm>
            <a:off x="635417" y="588300"/>
            <a:ext cx="3780466" cy="730546"/>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rgbClr val="000000"/>
              </a:buClr>
              <a:buSzPts val="2400"/>
              <a:buFont typeface="Oswald"/>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9" name="Google Shape;239;p36"/>
          <p:cNvSpPr/>
          <p:nvPr>
            <p:ph idx="2" type="pic"/>
          </p:nvPr>
        </p:nvSpPr>
        <p:spPr>
          <a:xfrm>
            <a:off x="3887391" y="1545431"/>
            <a:ext cx="4629150" cy="2850356"/>
          </a:xfrm>
          <a:prstGeom prst="rect">
            <a:avLst/>
          </a:prstGeom>
          <a:noFill/>
          <a:ln>
            <a:noFill/>
          </a:ln>
        </p:spPr>
      </p:sp>
      <p:sp>
        <p:nvSpPr>
          <p:cNvPr id="240" name="Google Shape;240;p36"/>
          <p:cNvSpPr txBox="1"/>
          <p:nvPr>
            <p:ph idx="1" type="body"/>
          </p:nvPr>
        </p:nvSpPr>
        <p:spPr>
          <a:xfrm>
            <a:off x="635416" y="1545432"/>
            <a:ext cx="2949178" cy="2856309"/>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000000"/>
              </a:buClr>
              <a:buSzPts val="1200"/>
              <a:buNone/>
              <a:defRPr sz="1200"/>
            </a:lvl1pPr>
            <a:lvl2pPr indent="-228600" lvl="1" marL="914400" algn="l">
              <a:lnSpc>
                <a:spcPct val="90000"/>
              </a:lnSpc>
              <a:spcBef>
                <a:spcPts val="400"/>
              </a:spcBef>
              <a:spcAft>
                <a:spcPts val="0"/>
              </a:spcAft>
              <a:buClr>
                <a:srgbClr val="000000"/>
              </a:buClr>
              <a:buSzPts val="1100"/>
              <a:buNone/>
              <a:defRPr sz="1100"/>
            </a:lvl2pPr>
            <a:lvl3pPr indent="-228600" lvl="2" marL="1371600" algn="l">
              <a:lnSpc>
                <a:spcPct val="90000"/>
              </a:lnSpc>
              <a:spcBef>
                <a:spcPts val="400"/>
              </a:spcBef>
              <a:spcAft>
                <a:spcPts val="0"/>
              </a:spcAft>
              <a:buClr>
                <a:srgbClr val="000000"/>
              </a:buClr>
              <a:buSzPts val="900"/>
              <a:buNone/>
              <a:defRPr sz="900"/>
            </a:lvl3pPr>
            <a:lvl4pPr indent="-228600" lvl="3" marL="1828800" algn="l">
              <a:lnSpc>
                <a:spcPct val="90000"/>
              </a:lnSpc>
              <a:spcBef>
                <a:spcPts val="400"/>
              </a:spcBef>
              <a:spcAft>
                <a:spcPts val="0"/>
              </a:spcAft>
              <a:buClr>
                <a:srgbClr val="000000"/>
              </a:buClr>
              <a:buSzPts val="800"/>
              <a:buNone/>
              <a:defRPr sz="800"/>
            </a:lvl4pPr>
            <a:lvl5pPr indent="-228600" lvl="4" marL="2286000" algn="l">
              <a:lnSpc>
                <a:spcPct val="90000"/>
              </a:lnSpc>
              <a:spcBef>
                <a:spcPts val="400"/>
              </a:spcBef>
              <a:spcAft>
                <a:spcPts val="0"/>
              </a:spcAft>
              <a:buClr>
                <a:srgbClr val="000000"/>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41" name="Google Shape;241;p36"/>
          <p:cNvSpPr txBox="1"/>
          <p:nvPr/>
        </p:nvSpPr>
        <p:spPr>
          <a:xfrm>
            <a:off x="629841" y="276225"/>
            <a:ext cx="1402346" cy="276999"/>
          </a:xfrm>
          <a:prstGeom prst="rect">
            <a:avLst/>
          </a:prstGeom>
          <a:noFill/>
          <a:ln>
            <a:noFill/>
          </a:ln>
        </p:spPr>
        <p:txBody>
          <a:bodyPr anchorCtr="0" anchor="t" bIns="34275" lIns="0" spcFirstLastPara="1" rIns="0"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Oswald"/>
                <a:ea typeface="Oswald"/>
                <a:cs typeface="Oswald"/>
                <a:sym typeface="Oswald"/>
              </a:rPr>
              <a:t>ACTIVITY</a:t>
            </a:r>
            <a:endParaRPr b="0" i="0" sz="1100" u="none" cap="none" strike="noStrike">
              <a:solidFill>
                <a:srgbClr val="000000"/>
              </a:solidFill>
              <a:latin typeface="Arial"/>
              <a:ea typeface="Arial"/>
              <a:cs typeface="Arial"/>
              <a:sym typeface="Arial"/>
            </a:endParaRPr>
          </a:p>
        </p:txBody>
      </p:sp>
      <p:cxnSp>
        <p:nvCxnSpPr>
          <p:cNvPr id="242" name="Google Shape;242;p36"/>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43" name="Google Shape;243;p36"/>
          <p:cNvCxnSpPr/>
          <p:nvPr/>
        </p:nvCxnSpPr>
        <p:spPr>
          <a:xfrm>
            <a:off x="629841" y="1361220"/>
            <a:ext cx="3780467" cy="0"/>
          </a:xfrm>
          <a:prstGeom prst="straightConnector1">
            <a:avLst/>
          </a:prstGeom>
          <a:noFill/>
          <a:ln cap="flat" cmpd="sng" w="12700">
            <a:solidFill>
              <a:schemeClr val="dk1"/>
            </a:solidFill>
            <a:prstDash val="solid"/>
            <a:miter lim="800000"/>
            <a:headEnd len="sm" w="sm" type="none"/>
            <a:tailEnd len="sm" w="sm" type="none"/>
          </a:ln>
        </p:spPr>
      </p:cxnSp>
      <p:cxnSp>
        <p:nvCxnSpPr>
          <p:cNvPr id="244" name="Google Shape;244;p36"/>
          <p:cNvCxnSpPr/>
          <p:nvPr/>
        </p:nvCxnSpPr>
        <p:spPr>
          <a:xfrm>
            <a:off x="629841" y="553224"/>
            <a:ext cx="3780467" cy="0"/>
          </a:xfrm>
          <a:prstGeom prst="straightConnector1">
            <a:avLst/>
          </a:prstGeom>
          <a:noFill/>
          <a:ln cap="flat" cmpd="sng" w="12700">
            <a:solidFill>
              <a:schemeClr val="dk1"/>
            </a:solidFill>
            <a:prstDash val="solid"/>
            <a:miter lim="800000"/>
            <a:headEnd len="sm" w="sm" type="none"/>
            <a:tailEnd len="sm" w="sm" type="none"/>
          </a:ln>
        </p:spPr>
      </p:cxnSp>
      <p:sp>
        <p:nvSpPr>
          <p:cNvPr id="245" name="Google Shape;245;p36"/>
          <p:cNvSpPr txBox="1"/>
          <p:nvPr>
            <p:ph idx="3" type="body"/>
          </p:nvPr>
        </p:nvSpPr>
        <p:spPr>
          <a:xfrm>
            <a:off x="876232" y="4842416"/>
            <a:ext cx="1047818" cy="159400"/>
          </a:xfrm>
          <a:prstGeom prst="rect">
            <a:avLst/>
          </a:prstGeom>
          <a:noFill/>
          <a:ln>
            <a:noFill/>
          </a:ln>
        </p:spPr>
        <p:txBody>
          <a:bodyPr anchorCtr="0" anchor="ctr" bIns="0" lIns="0" spcFirstLastPara="1" rIns="0" wrap="square" tIns="0">
            <a:noAutofit/>
          </a:bodyPr>
          <a:lstStyle>
            <a:lvl1pPr indent="-285750" lvl="0" marL="457200" algn="l">
              <a:lnSpc>
                <a:spcPct val="90000"/>
              </a:lnSpc>
              <a:spcBef>
                <a:spcPts val="800"/>
              </a:spcBef>
              <a:spcAft>
                <a:spcPts val="0"/>
              </a:spcAft>
              <a:buClr>
                <a:srgbClr val="000000"/>
              </a:buClr>
              <a:buSzPts val="900"/>
              <a:buChar char="•"/>
              <a:defRPr b="1" i="0" sz="900">
                <a:latin typeface="Oswald"/>
                <a:ea typeface="Oswald"/>
                <a:cs typeface="Oswald"/>
                <a:sym typeface="Oswald"/>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6" name="Google Shape;246;p36"/>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7" name="Google Shape;247;p36"/>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8" name="Shape 248"/>
        <p:cNvGrpSpPr/>
        <p:nvPr/>
      </p:nvGrpSpPr>
      <p:grpSpPr>
        <a:xfrm>
          <a:off x="0" y="0"/>
          <a:ext cx="0" cy="0"/>
          <a:chOff x="0" y="0"/>
          <a:chExt cx="0" cy="0"/>
        </a:xfrm>
      </p:grpSpPr>
      <p:sp>
        <p:nvSpPr>
          <p:cNvPr id="249" name="Google Shape;249;p37"/>
          <p:cNvSpPr txBox="1"/>
          <p:nvPr>
            <p:ph type="title"/>
          </p:nvPr>
        </p:nvSpPr>
        <p:spPr>
          <a:xfrm>
            <a:off x="631869" y="343130"/>
            <a:ext cx="6825343" cy="908788"/>
          </a:xfrm>
          <a:prstGeom prst="rect">
            <a:avLst/>
          </a:prstGeom>
          <a:noFill/>
          <a:ln>
            <a:noFill/>
          </a:ln>
        </p:spPr>
        <p:txBody>
          <a:bodyPr anchorCtr="0" anchor="t" bIns="34275" lIns="0" spcFirstLastPara="1" rIns="0"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cxnSp>
        <p:nvCxnSpPr>
          <p:cNvPr id="250" name="Google Shape;250;p37"/>
          <p:cNvCxnSpPr/>
          <p:nvPr/>
        </p:nvCxnSpPr>
        <p:spPr>
          <a:xfrm>
            <a:off x="628650" y="276225"/>
            <a:ext cx="6988628" cy="0"/>
          </a:xfrm>
          <a:prstGeom prst="straightConnector1">
            <a:avLst/>
          </a:prstGeom>
          <a:noFill/>
          <a:ln cap="flat" cmpd="sng" w="12700">
            <a:solidFill>
              <a:schemeClr val="dk1"/>
            </a:solidFill>
            <a:prstDash val="solid"/>
            <a:miter lim="800000"/>
            <a:headEnd len="sm" w="sm" type="none"/>
            <a:tailEnd len="sm" w="sm" type="none"/>
          </a:ln>
        </p:spPr>
      </p:cxnSp>
      <p:cxnSp>
        <p:nvCxnSpPr>
          <p:cNvPr id="251" name="Google Shape;251;p37"/>
          <p:cNvCxnSpPr/>
          <p:nvPr/>
        </p:nvCxnSpPr>
        <p:spPr>
          <a:xfrm>
            <a:off x="629841" y="1356122"/>
            <a:ext cx="6988628" cy="0"/>
          </a:xfrm>
          <a:prstGeom prst="straightConnector1">
            <a:avLst/>
          </a:prstGeom>
          <a:noFill/>
          <a:ln cap="flat" cmpd="sng" w="12700">
            <a:solidFill>
              <a:schemeClr val="dk1"/>
            </a:solidFill>
            <a:prstDash val="solid"/>
            <a:miter lim="800000"/>
            <a:headEnd len="sm" w="sm" type="none"/>
            <a:tailEnd len="sm" w="sm" type="none"/>
          </a:ln>
        </p:spPr>
      </p:cxnSp>
      <p:sp>
        <p:nvSpPr>
          <p:cNvPr id="252" name="Google Shape;252;p37"/>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3" name="Google Shape;253;p37"/>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4" name="Shape 254"/>
        <p:cNvGrpSpPr/>
        <p:nvPr/>
      </p:nvGrpSpPr>
      <p:grpSpPr>
        <a:xfrm>
          <a:off x="0" y="0"/>
          <a:ext cx="0" cy="0"/>
          <a:chOff x="0" y="0"/>
          <a:chExt cx="0" cy="0"/>
        </a:xfrm>
      </p:grpSpPr>
      <p:sp>
        <p:nvSpPr>
          <p:cNvPr id="255" name="Google Shape;255;p3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0000"/>
              </a:buClr>
              <a:buSzPts val="4100"/>
              <a:buFont typeface="Oswald"/>
              <a:buNone/>
              <a:defRPr sz="4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6" name="Google Shape;256;p38"/>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000000"/>
              </a:buClr>
              <a:buSzPts val="2000"/>
              <a:buNone/>
              <a:defRPr b="1" i="0" sz="2000">
                <a:latin typeface="Oswald"/>
                <a:ea typeface="Oswald"/>
                <a:cs typeface="Oswald"/>
                <a:sym typeface="Oswald"/>
              </a:defRPr>
            </a:lvl1pPr>
            <a:lvl2pPr lvl="1" algn="ctr">
              <a:lnSpc>
                <a:spcPct val="90000"/>
              </a:lnSpc>
              <a:spcBef>
                <a:spcPts val="400"/>
              </a:spcBef>
              <a:spcAft>
                <a:spcPts val="0"/>
              </a:spcAft>
              <a:buClr>
                <a:srgbClr val="000000"/>
              </a:buClr>
              <a:buSzPts val="1500"/>
              <a:buNone/>
              <a:defRPr sz="1500"/>
            </a:lvl2pPr>
            <a:lvl3pPr lvl="2" algn="ctr">
              <a:lnSpc>
                <a:spcPct val="90000"/>
              </a:lnSpc>
              <a:spcBef>
                <a:spcPts val="400"/>
              </a:spcBef>
              <a:spcAft>
                <a:spcPts val="0"/>
              </a:spcAft>
              <a:buClr>
                <a:srgbClr val="000000"/>
              </a:buClr>
              <a:buSzPts val="1400"/>
              <a:buNone/>
              <a:defRPr sz="1400"/>
            </a:lvl3pPr>
            <a:lvl4pPr lvl="3" algn="ctr">
              <a:lnSpc>
                <a:spcPct val="90000"/>
              </a:lnSpc>
              <a:spcBef>
                <a:spcPts val="400"/>
              </a:spcBef>
              <a:spcAft>
                <a:spcPts val="0"/>
              </a:spcAft>
              <a:buClr>
                <a:srgbClr val="000000"/>
              </a:buClr>
              <a:buSzPts val="1200"/>
              <a:buNone/>
              <a:defRPr sz="1200"/>
            </a:lvl4pPr>
            <a:lvl5pPr lvl="4" algn="ctr">
              <a:lnSpc>
                <a:spcPct val="90000"/>
              </a:lnSpc>
              <a:spcBef>
                <a:spcPts val="400"/>
              </a:spcBef>
              <a:spcAft>
                <a:spcPts val="0"/>
              </a:spcAft>
              <a:buClr>
                <a:srgbClr val="00000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57" name="Google Shape;257;p38"/>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8" name="Google Shape;258;p3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9" name="Shape 259"/>
        <p:cNvGrpSpPr/>
        <p:nvPr/>
      </p:nvGrpSpPr>
      <p:grpSpPr>
        <a:xfrm>
          <a:off x="0" y="0"/>
          <a:ext cx="0" cy="0"/>
          <a:chOff x="0" y="0"/>
          <a:chExt cx="0" cy="0"/>
        </a:xfrm>
      </p:grpSpPr>
      <p:sp>
        <p:nvSpPr>
          <p:cNvPr id="260" name="Google Shape;260;p39"/>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1" name="Google Shape;261;p39"/>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39"/>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3" name="Google Shape;263;p39"/>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4" name="Shape 264"/>
        <p:cNvGrpSpPr/>
        <p:nvPr/>
      </p:nvGrpSpPr>
      <p:grpSpPr>
        <a:xfrm>
          <a:off x="0" y="0"/>
          <a:ext cx="0" cy="0"/>
          <a:chOff x="0" y="0"/>
          <a:chExt cx="0" cy="0"/>
        </a:xfrm>
      </p:grpSpPr>
      <p:sp>
        <p:nvSpPr>
          <p:cNvPr id="265" name="Google Shape;265;p40"/>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0000"/>
              </a:buClr>
              <a:buSzPts val="4500"/>
              <a:buFont typeface="Oswald"/>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6" name="Google Shape;266;p4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919191"/>
              </a:buClr>
              <a:buSzPts val="1800"/>
              <a:buNone/>
              <a:defRPr sz="1800">
                <a:solidFill>
                  <a:srgbClr val="919191"/>
                </a:solidFill>
              </a:defRPr>
            </a:lvl1pPr>
            <a:lvl2pPr indent="-228600" lvl="1" marL="914400" algn="l">
              <a:lnSpc>
                <a:spcPct val="90000"/>
              </a:lnSpc>
              <a:spcBef>
                <a:spcPts val="400"/>
              </a:spcBef>
              <a:spcAft>
                <a:spcPts val="0"/>
              </a:spcAft>
              <a:buClr>
                <a:srgbClr val="919191"/>
              </a:buClr>
              <a:buSzPts val="1500"/>
              <a:buNone/>
              <a:defRPr sz="1500">
                <a:solidFill>
                  <a:srgbClr val="919191"/>
                </a:solidFill>
              </a:defRPr>
            </a:lvl2pPr>
            <a:lvl3pPr indent="-228600" lvl="2" marL="1371600" algn="l">
              <a:lnSpc>
                <a:spcPct val="90000"/>
              </a:lnSpc>
              <a:spcBef>
                <a:spcPts val="400"/>
              </a:spcBef>
              <a:spcAft>
                <a:spcPts val="0"/>
              </a:spcAft>
              <a:buClr>
                <a:srgbClr val="919191"/>
              </a:buClr>
              <a:buSzPts val="1400"/>
              <a:buNone/>
              <a:defRPr sz="1400">
                <a:solidFill>
                  <a:srgbClr val="919191"/>
                </a:solidFill>
              </a:defRPr>
            </a:lvl3pPr>
            <a:lvl4pPr indent="-228600" lvl="3" marL="1828800" algn="l">
              <a:lnSpc>
                <a:spcPct val="90000"/>
              </a:lnSpc>
              <a:spcBef>
                <a:spcPts val="400"/>
              </a:spcBef>
              <a:spcAft>
                <a:spcPts val="0"/>
              </a:spcAft>
              <a:buClr>
                <a:srgbClr val="919191"/>
              </a:buClr>
              <a:buSzPts val="1200"/>
              <a:buNone/>
              <a:defRPr sz="1200">
                <a:solidFill>
                  <a:srgbClr val="919191"/>
                </a:solidFill>
              </a:defRPr>
            </a:lvl4pPr>
            <a:lvl5pPr indent="-228600" lvl="4" marL="2286000" algn="l">
              <a:lnSpc>
                <a:spcPct val="90000"/>
              </a:lnSpc>
              <a:spcBef>
                <a:spcPts val="400"/>
              </a:spcBef>
              <a:spcAft>
                <a:spcPts val="0"/>
              </a:spcAft>
              <a:buClr>
                <a:srgbClr val="919191"/>
              </a:buClr>
              <a:buSzPts val="1200"/>
              <a:buNone/>
              <a:defRPr sz="1200">
                <a:solidFill>
                  <a:srgbClr val="919191"/>
                </a:solidFill>
              </a:defRPr>
            </a:lvl5pPr>
            <a:lvl6pPr indent="-228600" lvl="5" marL="2743200" algn="l">
              <a:lnSpc>
                <a:spcPct val="90000"/>
              </a:lnSpc>
              <a:spcBef>
                <a:spcPts val="400"/>
              </a:spcBef>
              <a:spcAft>
                <a:spcPts val="0"/>
              </a:spcAft>
              <a:buClr>
                <a:srgbClr val="919191"/>
              </a:buClr>
              <a:buSzPts val="1200"/>
              <a:buNone/>
              <a:defRPr sz="1200">
                <a:solidFill>
                  <a:srgbClr val="919191"/>
                </a:solidFill>
              </a:defRPr>
            </a:lvl6pPr>
            <a:lvl7pPr indent="-228600" lvl="6" marL="3200400" algn="l">
              <a:lnSpc>
                <a:spcPct val="90000"/>
              </a:lnSpc>
              <a:spcBef>
                <a:spcPts val="400"/>
              </a:spcBef>
              <a:spcAft>
                <a:spcPts val="0"/>
              </a:spcAft>
              <a:buClr>
                <a:srgbClr val="919191"/>
              </a:buClr>
              <a:buSzPts val="1200"/>
              <a:buNone/>
              <a:defRPr sz="1200">
                <a:solidFill>
                  <a:srgbClr val="919191"/>
                </a:solidFill>
              </a:defRPr>
            </a:lvl7pPr>
            <a:lvl8pPr indent="-228600" lvl="7" marL="3657600" algn="l">
              <a:lnSpc>
                <a:spcPct val="90000"/>
              </a:lnSpc>
              <a:spcBef>
                <a:spcPts val="400"/>
              </a:spcBef>
              <a:spcAft>
                <a:spcPts val="0"/>
              </a:spcAft>
              <a:buClr>
                <a:srgbClr val="919191"/>
              </a:buClr>
              <a:buSzPts val="1200"/>
              <a:buNone/>
              <a:defRPr sz="1200">
                <a:solidFill>
                  <a:srgbClr val="919191"/>
                </a:solidFill>
              </a:defRPr>
            </a:lvl8pPr>
            <a:lvl9pPr indent="-228600" lvl="8" marL="4114800" algn="l">
              <a:lnSpc>
                <a:spcPct val="90000"/>
              </a:lnSpc>
              <a:spcBef>
                <a:spcPts val="400"/>
              </a:spcBef>
              <a:spcAft>
                <a:spcPts val="0"/>
              </a:spcAft>
              <a:buClr>
                <a:srgbClr val="919191"/>
              </a:buClr>
              <a:buSzPts val="1200"/>
              <a:buNone/>
              <a:defRPr sz="1200">
                <a:solidFill>
                  <a:srgbClr val="919191"/>
                </a:solidFill>
              </a:defRPr>
            </a:lvl9pPr>
          </a:lstStyle>
          <a:p/>
        </p:txBody>
      </p:sp>
      <p:sp>
        <p:nvSpPr>
          <p:cNvPr id="267" name="Google Shape;267;p40"/>
          <p:cNvSpPr txBox="1"/>
          <p:nvPr>
            <p:ph idx="11" type="ftr"/>
          </p:nvPr>
        </p:nvSpPr>
        <p:spPr>
          <a:xfrm>
            <a:off x="5227134" y="4842416"/>
            <a:ext cx="2768290" cy="1594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SzPts val="1100"/>
              <a:buNone/>
              <a:defRPr b="1" i="0" sz="800">
                <a:solidFill>
                  <a:schemeClr val="dk2"/>
                </a:solidFill>
                <a:latin typeface="Oswald"/>
                <a:ea typeface="Oswald"/>
                <a:cs typeface="Oswald"/>
                <a:sym typeface="Oswald"/>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8" name="Google Shape;268;p40"/>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800"/>
              <a:buFont typeface="Arial"/>
              <a:buNone/>
              <a:defRPr b="1" i="0" sz="800" u="none" cap="none" strike="noStrike">
                <a:solidFill>
                  <a:srgbClr val="000000"/>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9" name="Shape 269"/>
        <p:cNvGrpSpPr/>
        <p:nvPr/>
      </p:nvGrpSpPr>
      <p:grpSpPr>
        <a:xfrm>
          <a:off x="0" y="0"/>
          <a:ext cx="0" cy="0"/>
          <a:chOff x="0" y="0"/>
          <a:chExt cx="0" cy="0"/>
        </a:xfrm>
      </p:grpSpPr>
      <p:sp>
        <p:nvSpPr>
          <p:cNvPr id="270" name="Google Shape;270;p41"/>
          <p:cNvSpPr txBox="1"/>
          <p:nvPr>
            <p:ph type="title"/>
          </p:nvPr>
        </p:nvSpPr>
        <p:spPr>
          <a:xfrm>
            <a:off x="628650" y="273844"/>
            <a:ext cx="5608864"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1" name="Google Shape;271;p41"/>
          <p:cNvSpPr txBox="1"/>
          <p:nvPr>
            <p:ph idx="1" type="body"/>
          </p:nvPr>
        </p:nvSpPr>
        <p:spPr>
          <a:xfrm rot="5400000">
            <a:off x="2933701" y="-948928"/>
            <a:ext cx="3276599"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2" name="Google Shape;272;p41"/>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73" name="Google Shape;273;p41"/>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4" name="Google Shape;274;p41"/>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5" name="Shape 275"/>
        <p:cNvGrpSpPr/>
        <p:nvPr/>
      </p:nvGrpSpPr>
      <p:grpSpPr>
        <a:xfrm>
          <a:off x="0" y="0"/>
          <a:ext cx="0" cy="0"/>
          <a:chOff x="0" y="0"/>
          <a:chExt cx="0" cy="0"/>
        </a:xfrm>
      </p:grpSpPr>
      <p:sp>
        <p:nvSpPr>
          <p:cNvPr id="276" name="Google Shape;276;p42"/>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000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7" name="Google Shape;277;p42"/>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rgbClr val="000000"/>
              </a:buClr>
              <a:buSzPts val="1400"/>
              <a:buChar char="•"/>
              <a:defRPr/>
            </a:lvl1pPr>
            <a:lvl2pPr indent="-317500" lvl="1" marL="914400" algn="l">
              <a:lnSpc>
                <a:spcPct val="90000"/>
              </a:lnSpc>
              <a:spcBef>
                <a:spcPts val="400"/>
              </a:spcBef>
              <a:spcAft>
                <a:spcPts val="0"/>
              </a:spcAft>
              <a:buClr>
                <a:srgbClr val="000000"/>
              </a:buClr>
              <a:buSzPts val="1400"/>
              <a:buChar char="•"/>
              <a:defRPr/>
            </a:lvl2pPr>
            <a:lvl3pPr indent="-317500" lvl="2" marL="1371600" algn="l">
              <a:lnSpc>
                <a:spcPct val="90000"/>
              </a:lnSpc>
              <a:spcBef>
                <a:spcPts val="400"/>
              </a:spcBef>
              <a:spcAft>
                <a:spcPts val="0"/>
              </a:spcAft>
              <a:buClr>
                <a:srgbClr val="000000"/>
              </a:buClr>
              <a:buSzPts val="1400"/>
              <a:buChar char="•"/>
              <a:defRPr/>
            </a:lvl3pPr>
            <a:lvl4pPr indent="-317500" lvl="3" marL="1828800" algn="l">
              <a:lnSpc>
                <a:spcPct val="90000"/>
              </a:lnSpc>
              <a:spcBef>
                <a:spcPts val="400"/>
              </a:spcBef>
              <a:spcAft>
                <a:spcPts val="0"/>
              </a:spcAft>
              <a:buClr>
                <a:srgbClr val="000000"/>
              </a:buClr>
              <a:buSzPts val="1400"/>
              <a:buChar char="•"/>
              <a:defRPr/>
            </a:lvl4pPr>
            <a:lvl5pPr indent="-317500" lvl="4" marL="2286000" algn="l">
              <a:lnSpc>
                <a:spcPct val="90000"/>
              </a:lnSpc>
              <a:spcBef>
                <a:spcPts val="400"/>
              </a:spcBef>
              <a:spcAft>
                <a:spcPts val="0"/>
              </a:spcAft>
              <a:buClr>
                <a:srgbClr val="000000"/>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8" name="Google Shape;278;p42"/>
          <p:cNvSpPr txBox="1"/>
          <p:nvPr>
            <p:ph idx="10" type="dt"/>
          </p:nvPr>
        </p:nvSpPr>
        <p:spPr>
          <a:xfrm>
            <a:off x="628650" y="4842416"/>
            <a:ext cx="885128" cy="1594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279" name="Google Shape;279;p42"/>
          <p:cNvSpPr txBox="1"/>
          <p:nvPr>
            <p:ph idx="11" type="ftr"/>
          </p:nvPr>
        </p:nvSpPr>
        <p:spPr>
          <a:xfrm>
            <a:off x="5227134" y="4842416"/>
            <a:ext cx="2768290" cy="1594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0" name="Google Shape;280;p42"/>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 Type="http://schemas.openxmlformats.org/officeDocument/2006/relationships/image" Target="../media/image2.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6" Type="http://schemas.openxmlformats.org/officeDocument/2006/relationships/theme" Target="../theme/theme4.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13"/>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54" name="Google Shape;54;p13"/>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55" name="Google Shape;55;p13"/>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56" name="Google Shape;56;p13"/>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3"/>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8" name="Google Shape;58;p13"/>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DISCRIMINATION AND HATE CRIMES</a:t>
            </a:r>
            <a:endParaRPr b="1" i="0" sz="800" u="none" cap="none" strike="noStrike">
              <a:solidFill>
                <a:srgbClr val="FF0000"/>
              </a:solidFill>
              <a:latin typeface="Oswald"/>
              <a:ea typeface="Oswald"/>
              <a:cs typeface="Oswald"/>
              <a:sym typeface="Oswa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28"/>
          <p:cNvSpPr txBox="1"/>
          <p:nvPr>
            <p:ph idx="1" type="body"/>
          </p:nvPr>
        </p:nvSpPr>
        <p:spPr>
          <a:xfrm>
            <a:off x="628650" y="1356122"/>
            <a:ext cx="7886700" cy="3276599"/>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Oswald"/>
                <a:ea typeface="Oswald"/>
                <a:cs typeface="Oswald"/>
                <a:sym typeface="Oswald"/>
              </a:defRPr>
            </a:lvl1pPr>
            <a:lvl2pPr indent="-342900" lvl="1" marL="914400" marR="0" rtl="0" algn="l">
              <a:lnSpc>
                <a:spcPct val="90000"/>
              </a:lnSpc>
              <a:spcBef>
                <a:spcPts val="400"/>
              </a:spcBef>
              <a:spcAft>
                <a:spcPts val="0"/>
              </a:spcAft>
              <a:buClr>
                <a:srgbClr val="000000"/>
              </a:buClr>
              <a:buSzPts val="1800"/>
              <a:buFont typeface="Arial"/>
              <a:buChar char="•"/>
              <a:defRPr b="0" i="0" sz="1800" u="none" cap="none" strike="noStrike">
                <a:solidFill>
                  <a:srgbClr val="000000"/>
                </a:solidFill>
                <a:latin typeface="Oswald"/>
                <a:ea typeface="Oswald"/>
                <a:cs typeface="Oswald"/>
                <a:sym typeface="Oswald"/>
              </a:defRPr>
            </a:lvl2pPr>
            <a:lvl3pPr indent="-323850" lvl="2" marL="1371600" marR="0" rtl="0" algn="l">
              <a:lnSpc>
                <a:spcPct val="90000"/>
              </a:lnSpc>
              <a:spcBef>
                <a:spcPts val="400"/>
              </a:spcBef>
              <a:spcAft>
                <a:spcPts val="0"/>
              </a:spcAft>
              <a:buClr>
                <a:srgbClr val="000000"/>
              </a:buClr>
              <a:buSzPts val="1500"/>
              <a:buFont typeface="Arial"/>
              <a:buChar char="•"/>
              <a:defRPr b="0" i="0" sz="1500" u="none" cap="none" strike="noStrike">
                <a:solidFill>
                  <a:srgbClr val="000000"/>
                </a:solidFill>
                <a:latin typeface="Oswald"/>
                <a:ea typeface="Oswald"/>
                <a:cs typeface="Oswald"/>
                <a:sym typeface="Oswald"/>
              </a:defRPr>
            </a:lvl3pPr>
            <a:lvl4pPr indent="-317500" lvl="3" marL="18288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4pPr>
            <a:lvl5pPr indent="-317500" lvl="4" marL="2286000" marR="0" rtl="0" algn="l">
              <a:lnSpc>
                <a:spcPct val="90000"/>
              </a:lnSpc>
              <a:spcBef>
                <a:spcPts val="400"/>
              </a:spcBef>
              <a:spcAft>
                <a:spcPts val="0"/>
              </a:spcAft>
              <a:buClr>
                <a:srgbClr val="000000"/>
              </a:buClr>
              <a:buSzPts val="1400"/>
              <a:buFont typeface="Arial"/>
              <a:buChar char="•"/>
              <a:defRPr b="0" i="0" sz="1400" u="none" cap="none" strike="noStrike">
                <a:solidFill>
                  <a:srgbClr val="000000"/>
                </a:solidFill>
                <a:latin typeface="Oswald"/>
                <a:ea typeface="Oswald"/>
                <a:cs typeface="Oswald"/>
                <a:sym typeface="Oswald"/>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71" name="Google Shape;171;p28"/>
          <p:cNvSpPr txBox="1"/>
          <p:nvPr>
            <p:ph idx="12" type="sldNum"/>
          </p:nvPr>
        </p:nvSpPr>
        <p:spPr>
          <a:xfrm>
            <a:off x="8062332" y="4897510"/>
            <a:ext cx="453018" cy="104307"/>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900"/>
              <a:buFont typeface="Arial"/>
              <a:buNone/>
              <a:defRPr b="1" i="0" sz="9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72" name="Google Shape;172;p28"/>
          <p:cNvCxnSpPr/>
          <p:nvPr/>
        </p:nvCxnSpPr>
        <p:spPr>
          <a:xfrm>
            <a:off x="629841" y="4752146"/>
            <a:ext cx="7885510" cy="0"/>
          </a:xfrm>
          <a:prstGeom prst="straightConnector1">
            <a:avLst/>
          </a:prstGeom>
          <a:noFill/>
          <a:ln cap="flat" cmpd="sng" w="19050">
            <a:solidFill>
              <a:srgbClr val="000000"/>
            </a:solidFill>
            <a:prstDash val="solid"/>
            <a:miter lim="800000"/>
            <a:headEnd len="sm" w="sm" type="none"/>
            <a:tailEnd len="sm" w="sm" type="none"/>
          </a:ln>
        </p:spPr>
      </p:cxnSp>
      <p:pic>
        <p:nvPicPr>
          <p:cNvPr id="173" name="Google Shape;173;p28"/>
          <p:cNvPicPr preferRelativeResize="0"/>
          <p:nvPr/>
        </p:nvPicPr>
        <p:blipFill rotWithShape="1">
          <a:blip r:embed="rId1">
            <a:alphaModFix/>
          </a:blip>
          <a:srcRect b="0" l="0" r="0" t="0"/>
          <a:stretch/>
        </p:blipFill>
        <p:spPr>
          <a:xfrm>
            <a:off x="7863840" y="230837"/>
            <a:ext cx="697874" cy="883973"/>
          </a:xfrm>
          <a:prstGeom prst="rect">
            <a:avLst/>
          </a:prstGeom>
          <a:noFill/>
          <a:ln>
            <a:noFill/>
          </a:ln>
        </p:spPr>
      </p:pic>
      <p:sp>
        <p:nvSpPr>
          <p:cNvPr id="174" name="Google Shape;174;p28"/>
          <p:cNvSpPr txBox="1"/>
          <p:nvPr>
            <p:ph type="title"/>
          </p:nvPr>
        </p:nvSpPr>
        <p:spPr>
          <a:xfrm>
            <a:off x="628650" y="273844"/>
            <a:ext cx="6564275" cy="823436"/>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0000"/>
              </a:buClr>
              <a:buSzPts val="3300"/>
              <a:buFont typeface="Oswald"/>
              <a:buNone/>
              <a:defRPr b="1" i="0" sz="3300" u="none" cap="none" strike="noStrike">
                <a:solidFill>
                  <a:srgbClr val="000000"/>
                </a:solidFill>
                <a:latin typeface="Oswald"/>
                <a:ea typeface="Oswald"/>
                <a:cs typeface="Oswald"/>
                <a:sym typeface="Oswald"/>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5" name="Google Shape;175;p28"/>
          <p:cNvSpPr txBox="1"/>
          <p:nvPr>
            <p:ph idx="11" type="ftr"/>
          </p:nvPr>
        </p:nvSpPr>
        <p:spPr>
          <a:xfrm>
            <a:off x="4898572" y="4897510"/>
            <a:ext cx="3086100" cy="104307"/>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19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
          <p15:clr>
            <a:srgbClr val="F26B43"/>
          </p15:clr>
        </p15:guide>
        <p15:guide id="2" pos="5363">
          <p15:clr>
            <a:srgbClr val="F26B43"/>
          </p15:clr>
        </p15:guide>
        <p15:guide id="3" orient="horz" pos="174">
          <p15:clr>
            <a:srgbClr val="F26B43"/>
          </p15:clr>
        </p15:guide>
        <p15:guide id="4" orient="horz" pos="3151">
          <p15:clr>
            <a:srgbClr val="F26B43"/>
          </p15:clr>
        </p15:guide>
        <p15:guide id="5" pos="754">
          <p15:clr>
            <a:srgbClr val="F26B43"/>
          </p15:clr>
        </p15:guide>
        <p15:guide id="6" pos="1094">
          <p15:clr>
            <a:srgbClr val="F26B43"/>
          </p15:clr>
        </p15:guide>
        <p15:guide id="7" orient="horz" pos="685">
          <p15:clr>
            <a:srgbClr val="F26B43"/>
          </p15:clr>
        </p15:guide>
        <p15:guide id="8" orient="horz" pos="8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hyperlink" Target="http://www.amnesty.org/writeforright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4" name="Shape 284"/>
        <p:cNvGrpSpPr/>
        <p:nvPr/>
      </p:nvGrpSpPr>
      <p:grpSpPr>
        <a:xfrm>
          <a:off x="0" y="0"/>
          <a:ext cx="0" cy="0"/>
          <a:chOff x="0" y="0"/>
          <a:chExt cx="0" cy="0"/>
        </a:xfrm>
      </p:grpSpPr>
      <p:sp>
        <p:nvSpPr>
          <p:cNvPr id="285" name="Google Shape;285;p43"/>
          <p:cNvSpPr txBox="1"/>
          <p:nvPr/>
        </p:nvSpPr>
        <p:spPr>
          <a:xfrm>
            <a:off x="6872350" y="1577725"/>
            <a:ext cx="995700" cy="636900"/>
          </a:xfrm>
          <a:prstGeom prst="rect">
            <a:avLst/>
          </a:prstGeom>
          <a:solidFill>
            <a:srgbClr val="0B5394"/>
          </a:solidFill>
          <a:ln>
            <a:noFill/>
          </a:ln>
        </p:spPr>
        <p:txBody>
          <a:bodyPr anchorCtr="0" anchor="t" bIns="72000" lIns="144000" spcFirstLastPara="1" rIns="0" wrap="square" tIns="144000">
            <a:spAutoFit/>
          </a:bodyPr>
          <a:lstStyle/>
          <a:p>
            <a:pPr indent="0" lvl="0" marL="0" marR="0" rtl="0" algn="l">
              <a:lnSpc>
                <a:spcPct val="80000"/>
              </a:lnSpc>
              <a:spcBef>
                <a:spcPts val="0"/>
              </a:spcBef>
              <a:spcAft>
                <a:spcPts val="0"/>
              </a:spcAft>
              <a:buClr>
                <a:srgbClr val="000000"/>
              </a:buClr>
              <a:buSzPts val="1400"/>
              <a:buFont typeface="Arial"/>
              <a:buNone/>
            </a:pPr>
            <a:r>
              <a:rPr b="0" i="0" lang="en-GB" sz="1700" u="none" cap="none" strike="noStrike">
                <a:solidFill>
                  <a:srgbClr val="FFFFFF"/>
                </a:solidFill>
                <a:latin typeface="Oswald"/>
                <a:ea typeface="Oswald"/>
                <a:cs typeface="Oswald"/>
                <a:sym typeface="Oswald"/>
              </a:rPr>
              <a:t>SPHERE UKRAINE</a:t>
            </a:r>
            <a:endParaRPr b="0" i="0" sz="1700" u="none" cap="none" strike="noStrike">
              <a:solidFill>
                <a:srgbClr val="FFFFFF"/>
              </a:solidFill>
              <a:latin typeface="Oswald"/>
              <a:ea typeface="Oswald"/>
              <a:cs typeface="Oswald"/>
              <a:sym typeface="Oswald"/>
            </a:endParaRPr>
          </a:p>
        </p:txBody>
      </p:sp>
      <p:sp>
        <p:nvSpPr>
          <p:cNvPr id="286" name="Google Shape;286;p43"/>
          <p:cNvSpPr txBox="1"/>
          <p:nvPr/>
        </p:nvSpPr>
        <p:spPr>
          <a:xfrm>
            <a:off x="6733700" y="2214625"/>
            <a:ext cx="1938300" cy="2472300"/>
          </a:xfrm>
          <a:prstGeom prst="rect">
            <a:avLst/>
          </a:prstGeom>
          <a:solidFill>
            <a:srgbClr val="980000"/>
          </a:solidFill>
          <a:ln>
            <a:noFill/>
          </a:ln>
        </p:spPr>
        <p:txBody>
          <a:bodyPr anchorCtr="0" anchor="t" bIns="36000" lIns="144000" spcFirstLastPara="1" rIns="72000" wrap="square" tIns="144000">
            <a:spAutoFit/>
          </a:bodyPr>
          <a:lstStyle/>
          <a:p>
            <a:pPr indent="0" lvl="0" marL="0" marR="0" rtl="0" algn="l">
              <a:lnSpc>
                <a:spcPct val="80000"/>
              </a:lnSpc>
              <a:spcBef>
                <a:spcPts val="0"/>
              </a:spcBef>
              <a:spcAft>
                <a:spcPts val="0"/>
              </a:spcAft>
              <a:buClr>
                <a:srgbClr val="000000"/>
              </a:buClr>
              <a:buSzPts val="1400"/>
              <a:buFont typeface="Arial"/>
              <a:buNone/>
            </a:pPr>
            <a:r>
              <a:rPr b="0" i="0" lang="en-GB" sz="3100" u="none" cap="none" strike="noStrike">
                <a:solidFill>
                  <a:schemeClr val="accent6"/>
                </a:solidFill>
                <a:latin typeface="Oswald"/>
                <a:ea typeface="Oswald"/>
                <a:cs typeface="Oswald"/>
                <a:sym typeface="Oswald"/>
              </a:rPr>
              <a:t>ATTACKED</a:t>
            </a:r>
            <a:r>
              <a:rPr b="0" i="0" lang="en-GB" sz="3100" u="none" cap="none" strike="noStrike">
                <a:solidFill>
                  <a:srgbClr val="FFFFFF"/>
                </a:solidFill>
                <a:latin typeface="Oswald"/>
                <a:ea typeface="Oswald"/>
                <a:cs typeface="Oswald"/>
                <a:sym typeface="Oswald"/>
              </a:rPr>
              <a:t> FOR DEFENDING LGBTI AND WOMEN’S RIGHTS</a:t>
            </a:r>
            <a:endParaRPr b="0" i="0" sz="3100" u="none" cap="none" strike="noStrike">
              <a:solidFill>
                <a:srgbClr val="EEFF4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5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74" name="Google Shape;374;p52"/>
          <p:cNvSpPr txBox="1"/>
          <p:nvPr/>
        </p:nvSpPr>
        <p:spPr>
          <a:xfrm>
            <a:off x="571350" y="719225"/>
            <a:ext cx="7298700" cy="39867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00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Article 19 of the Universal Declaration of Human Rights protects everyone’s right to express themselves freely. </a:t>
            </a:r>
            <a:endParaRPr b="0" i="0" sz="1900" u="none" cap="none" strike="noStrike">
              <a:solidFill>
                <a:srgbClr val="000000"/>
              </a:solidFill>
              <a:latin typeface="Oswald"/>
              <a:ea typeface="Oswald"/>
              <a:cs typeface="Oswald"/>
              <a:sym typeface="Oswald"/>
            </a:endParaRPr>
          </a:p>
          <a:p>
            <a:pPr indent="0" lvl="0" marL="9144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00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Bringing an end to homophobia and transphobia will save lives. </a:t>
            </a:r>
            <a:endParaRPr b="0" i="0" sz="1900" u="none" cap="none" strike="noStrike">
              <a:solidFill>
                <a:srgbClr val="000000"/>
              </a:solidFill>
              <a:latin typeface="Oswald"/>
              <a:ea typeface="Oswald"/>
              <a:cs typeface="Oswald"/>
              <a:sym typeface="Oswald"/>
            </a:endParaRPr>
          </a:p>
          <a:p>
            <a:pPr indent="0" lvl="0" marL="9144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00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By embracing LGBTI people and understanding their identities, we can learn how to remove many of the limitations imposed by gender stereotypes, which are damaging across society.</a:t>
            </a:r>
            <a:endParaRPr b="0" i="0" sz="19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Oswald"/>
              <a:ea typeface="Oswald"/>
              <a:cs typeface="Oswald"/>
              <a:sym typeface="Oswald"/>
            </a:endParaRPr>
          </a:p>
          <a:p>
            <a:pPr indent="-349250" lvl="0" marL="457200" marR="0" rtl="0" algn="l">
              <a:lnSpc>
                <a:spcPct val="100000"/>
              </a:lnSpc>
              <a:spcBef>
                <a:spcPts val="0"/>
              </a:spcBef>
              <a:spcAft>
                <a:spcPts val="0"/>
              </a:spcAft>
              <a:buClr>
                <a:srgbClr val="000000"/>
              </a:buClr>
              <a:buSzPts val="1900"/>
              <a:buFont typeface="Oswald"/>
              <a:buChar char="●"/>
            </a:pPr>
            <a:r>
              <a:rPr b="0" i="0" lang="en-GB" sz="1900" u="none" cap="none" strike="noStrike">
                <a:solidFill>
                  <a:srgbClr val="000000"/>
                </a:solidFill>
                <a:latin typeface="Oswald"/>
                <a:ea typeface="Oswald"/>
                <a:cs typeface="Oswald"/>
                <a:sym typeface="Oswald"/>
              </a:rPr>
              <a:t>LGBTI people, especially transgender and gender non-conforming people, are often at risk of economic and social exclusion and have difficultly accessing their rights to health, education, housing and employment.</a:t>
            </a:r>
            <a:endParaRPr b="0" i="0" sz="1400" u="none" cap="none" strike="noStrike">
              <a:solidFill>
                <a:srgbClr val="000000"/>
              </a:solidFill>
              <a:latin typeface="Oswald"/>
              <a:ea typeface="Oswald"/>
              <a:cs typeface="Oswald"/>
              <a:sym typeface="Oswald"/>
            </a:endParaRPr>
          </a:p>
        </p:txBody>
      </p:sp>
      <p:sp>
        <p:nvSpPr>
          <p:cNvPr id="375" name="Google Shape;375;p5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THE RIGHTS OF </a:t>
            </a:r>
            <a:endParaRPr sz="1800"/>
          </a:p>
          <a:p>
            <a:pPr indent="0" lvl="0" marL="0" rtl="0" algn="l">
              <a:lnSpc>
                <a:spcPct val="90000"/>
              </a:lnSpc>
              <a:spcBef>
                <a:spcPts val="0"/>
              </a:spcBef>
              <a:spcAft>
                <a:spcPts val="0"/>
              </a:spcAft>
              <a:buSzPts val="1500"/>
              <a:buNone/>
            </a:pPr>
            <a:r>
              <a:rPr lang="en-GB" sz="1800"/>
              <a:t>LGBTI PEOPLE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1" name="Google Shape;381;p53"/>
          <p:cNvSpPr txBox="1"/>
          <p:nvPr/>
        </p:nvSpPr>
        <p:spPr>
          <a:xfrm>
            <a:off x="571350" y="871625"/>
            <a:ext cx="72987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Sphere NGO have been championing the rights of LGBTI people and women in Ukraine since 2006, and are among the oldest organizations of their kind in the country. Founded by activists Anna Sharyhina and Vira Chernygina, they provide a safe space for women and LGBTI people in Kharkiv, Ukraine’s second largest city.</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Although Ukraine is considered one of the most progressive post-Soviet countries on LGBTI rights, it is still failing to address the growing rate of hate crimes. As groups targeting LGBTI people have proliferated across the country, Sphere has suffered numerous discriminatory attacks. These groups have set upon Sphere’s supporters and premises, urinating on the walls, daubing faeces on the doorknobs, breaking windows and chanting homophobic slogans at them. There have been dozens of attacks like these. Anna and Vira report them to the police, but no one is held accountable.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382" name="Google Shape;382;p53"/>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SPHERE’S STORY</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88" name="Google Shape;388;p54"/>
          <p:cNvSpPr txBox="1"/>
          <p:nvPr/>
        </p:nvSpPr>
        <p:spPr>
          <a:xfrm>
            <a:off x="571350" y="871625"/>
            <a:ext cx="7320600" cy="246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In 2019, Sphere organized Kharkiv’s first ever Pride event. Despite threats and intimidation, Sphere created a hugely successful event attended by up to 3,000 people. But the police failed to protect marchers from violence, instead joining in by hurling homophobic abuse. Anna and Vira say that police inaction in the face of constant attacks has left Sphere and its supporters in a permanent state of fear.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“I want our attackers to be held accountable in accordance with the law” says Anna.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389" name="Google Shape;389;p5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SPHERE’S STORY</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95" name="Google Shape;395;p55"/>
          <p:cNvSpPr txBox="1"/>
          <p:nvPr/>
        </p:nvSpPr>
        <p:spPr>
          <a:xfrm>
            <a:off x="571350" y="871625"/>
            <a:ext cx="7193100" cy="24474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How do you feel after hearing Sphere’s story?</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396" name="Google Shape;396;p5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SPHERE’S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02" name="Google Shape;402;p56"/>
          <p:cNvSpPr txBox="1"/>
          <p:nvPr/>
        </p:nvSpPr>
        <p:spPr>
          <a:xfrm>
            <a:off x="571350" y="871625"/>
            <a:ext cx="7193100" cy="3570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highlight>
                  <a:schemeClr val="accent1"/>
                </a:highlight>
                <a:latin typeface="Oswald"/>
                <a:ea typeface="Oswald"/>
                <a:cs typeface="Oswald"/>
                <a:sym typeface="Oswald"/>
              </a:rPr>
              <a:t>Hate crimes are crimes defined by their discriminatory motive.</a:t>
            </a:r>
            <a:endParaRPr b="1" i="0" sz="2000" u="none" cap="none" strike="noStrike">
              <a:solidFill>
                <a:srgbClr val="000000"/>
              </a:solidFill>
              <a:highlight>
                <a:schemeClr val="accent1"/>
              </a:highlight>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They undermine the right to be free from discrimination and can affect the rights to life, physical integrity, to be free from torture and other ill-treatment, and other rights, depending on the facts of the case.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When committed by state actors, hate crimes are human rights violations for which the state is directly responsible. States also have a positive duty to take appropriate measures and exercise due diligence to prevent, punish, investigate and redress the harm caused by hate crimes committed by private individuals. </a:t>
            </a:r>
            <a:endParaRPr b="0" i="0" sz="1200" u="none" cap="none" strike="noStrike">
              <a:solidFill>
                <a:srgbClr val="000000"/>
              </a:solidFill>
              <a:latin typeface="Oswald"/>
              <a:ea typeface="Oswald"/>
              <a:cs typeface="Oswald"/>
              <a:sym typeface="Oswald"/>
            </a:endParaRPr>
          </a:p>
        </p:txBody>
      </p:sp>
      <p:sp>
        <p:nvSpPr>
          <p:cNvPr id="403" name="Google Shape;403;p5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HATE CRIMES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7"/>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SzPts val="1500"/>
              <a:buNone/>
            </a:pPr>
            <a:r>
              <a:rPr lang="en-GB" sz="1800"/>
              <a:t>SPHERE’S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09" name="Google Shape;409;p57"/>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rgbClr val="666666"/>
                </a:solidFill>
                <a:latin typeface="Oswald"/>
                <a:ea typeface="Oswald"/>
                <a:cs typeface="Oswald"/>
                <a:sym typeface="Oswald"/>
              </a:rPr>
              <a:t>W4R 2020 ACTIVITY: </a:t>
            </a:r>
            <a:r>
              <a:rPr b="1" i="0" lang="en-GB" sz="800" u="none" cap="none" strike="noStrike">
                <a:solidFill>
                  <a:srgbClr val="000000"/>
                </a:solidFill>
                <a:latin typeface="Oswald"/>
                <a:ea typeface="Oswald"/>
                <a:cs typeface="Oswald"/>
                <a:sym typeface="Oswald"/>
              </a:rPr>
              <a:t>DEMANDING WOMEN’S RIGHTS</a:t>
            </a:r>
            <a:endParaRPr b="1" i="0" sz="800" u="none" cap="none" strike="noStrike">
              <a:solidFill>
                <a:srgbClr val="666666"/>
              </a:solidFill>
              <a:latin typeface="Oswald"/>
              <a:ea typeface="Oswald"/>
              <a:cs typeface="Oswald"/>
              <a:sym typeface="Oswald"/>
            </a:endParaRPr>
          </a:p>
        </p:txBody>
      </p:sp>
      <p:sp>
        <p:nvSpPr>
          <p:cNvPr id="410" name="Google Shape;410;p5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11" name="Google Shape;411;p57"/>
          <p:cNvSpPr txBox="1"/>
          <p:nvPr/>
        </p:nvSpPr>
        <p:spPr>
          <a:xfrm>
            <a:off x="628650" y="1023874"/>
            <a:ext cx="3780000" cy="3515400"/>
          </a:xfrm>
          <a:prstGeom prst="rect">
            <a:avLst/>
          </a:prstGeom>
          <a:noFill/>
          <a:ln>
            <a:noFill/>
          </a:ln>
        </p:spPr>
        <p:txBody>
          <a:bodyPr anchorCtr="0" anchor="t" bIns="34275" lIns="68375" spcFirstLastPara="1" rIns="68375" wrap="square" tIns="3427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Do you think Sphere and LGBTI people in Ukraine are treated fairly?</a:t>
            </a:r>
            <a:endParaRPr b="0" i="0" sz="1900" u="none" cap="none" strike="noStrike">
              <a:solidFill>
                <a:srgbClr val="000000"/>
              </a:solidFill>
              <a:latin typeface="Oswald"/>
              <a:ea typeface="Oswald"/>
              <a:cs typeface="Oswald"/>
              <a:sym typeface="Oswald"/>
            </a:endParaRPr>
          </a:p>
          <a:p>
            <a:pPr indent="-37599" lvl="0" marL="170949" marR="0" rtl="0" algn="l">
              <a:lnSpc>
                <a:spcPct val="90000"/>
              </a:lnSpc>
              <a:spcBef>
                <a:spcPts val="75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412" name="Google Shape;412;p57"/>
          <p:cNvSpPr txBox="1"/>
          <p:nvPr/>
        </p:nvSpPr>
        <p:spPr>
          <a:xfrm>
            <a:off x="4572000" y="970400"/>
            <a:ext cx="3780000" cy="706500"/>
          </a:xfrm>
          <a:prstGeom prst="rect">
            <a:avLst/>
          </a:prstGeom>
          <a:noFill/>
          <a:ln>
            <a:noFill/>
          </a:ln>
        </p:spPr>
        <p:txBody>
          <a:bodyPr anchorCtr="0" anchor="t" bIns="34275" lIns="68375" spcFirstLastPara="1" rIns="68375" wrap="square" tIns="3427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Oswald"/>
                <a:ea typeface="Oswald"/>
                <a:cs typeface="Oswald"/>
                <a:sym typeface="Oswald"/>
              </a:rPr>
              <a:t>If you were a member of Sphere, how would you want to be treated?</a:t>
            </a:r>
            <a:endParaRPr b="0" i="0" sz="1800" u="none" cap="none" strike="noStrike">
              <a:solidFill>
                <a:srgbClr val="000000"/>
              </a:solidFill>
              <a:latin typeface="Oswald"/>
              <a:ea typeface="Oswald"/>
              <a:cs typeface="Oswald"/>
              <a:sym typeface="Oswald"/>
            </a:endParaRPr>
          </a:p>
        </p:txBody>
      </p:sp>
      <p:sp>
        <p:nvSpPr>
          <p:cNvPr id="413" name="Google Shape;413;p57"/>
          <p:cNvSpPr txBox="1"/>
          <p:nvPr/>
        </p:nvSpPr>
        <p:spPr>
          <a:xfrm>
            <a:off x="571325" y="17082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cxnSp>
        <p:nvCxnSpPr>
          <p:cNvPr id="414" name="Google Shape;414;p57"/>
          <p:cNvCxnSpPr/>
          <p:nvPr/>
        </p:nvCxnSpPr>
        <p:spPr>
          <a:xfrm>
            <a:off x="656357" y="1700450"/>
            <a:ext cx="3696900" cy="7800"/>
          </a:xfrm>
          <a:prstGeom prst="straightConnector1">
            <a:avLst/>
          </a:prstGeom>
          <a:noFill/>
          <a:ln cap="flat" cmpd="sng" w="9525">
            <a:solidFill>
              <a:srgbClr val="666666"/>
            </a:solidFill>
            <a:prstDash val="solid"/>
            <a:round/>
            <a:headEnd len="sm" w="sm" type="none"/>
            <a:tailEnd len="sm" w="sm" type="none"/>
          </a:ln>
        </p:spPr>
      </p:cxnSp>
      <p:cxnSp>
        <p:nvCxnSpPr>
          <p:cNvPr id="415" name="Google Shape;415;p57"/>
          <p:cNvCxnSpPr/>
          <p:nvPr/>
        </p:nvCxnSpPr>
        <p:spPr>
          <a:xfrm>
            <a:off x="656357" y="4543125"/>
            <a:ext cx="3696900" cy="7800"/>
          </a:xfrm>
          <a:prstGeom prst="straightConnector1">
            <a:avLst/>
          </a:prstGeom>
          <a:noFill/>
          <a:ln cap="flat" cmpd="sng" w="9525">
            <a:solidFill>
              <a:srgbClr val="666666"/>
            </a:solidFill>
            <a:prstDash val="solid"/>
            <a:round/>
            <a:headEnd len="sm" w="sm" type="none"/>
            <a:tailEnd len="sm" w="sm" type="none"/>
          </a:ln>
        </p:spPr>
      </p:cxnSp>
      <p:sp>
        <p:nvSpPr>
          <p:cNvPr id="416" name="Google Shape;416;p57"/>
          <p:cNvSpPr txBox="1"/>
          <p:nvPr/>
        </p:nvSpPr>
        <p:spPr>
          <a:xfrm>
            <a:off x="4605150" y="1677050"/>
            <a:ext cx="3713700" cy="28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&gt;&gt;</a:t>
            </a:r>
            <a:endParaRPr b="0" i="0" sz="1400" u="none" cap="none" strike="noStrike">
              <a:solidFill>
                <a:srgbClr val="000000"/>
              </a:solidFill>
              <a:latin typeface="Arial"/>
              <a:ea typeface="Arial"/>
              <a:cs typeface="Arial"/>
              <a:sym typeface="Arial"/>
            </a:endParaRPr>
          </a:p>
        </p:txBody>
      </p:sp>
      <p:cxnSp>
        <p:nvCxnSpPr>
          <p:cNvPr id="417" name="Google Shape;417;p57"/>
          <p:cNvCxnSpPr/>
          <p:nvPr/>
        </p:nvCxnSpPr>
        <p:spPr>
          <a:xfrm>
            <a:off x="4794207" y="1700450"/>
            <a:ext cx="3696900" cy="7800"/>
          </a:xfrm>
          <a:prstGeom prst="straightConnector1">
            <a:avLst/>
          </a:prstGeom>
          <a:noFill/>
          <a:ln cap="flat" cmpd="sng" w="9525">
            <a:solidFill>
              <a:srgbClr val="666666"/>
            </a:solidFill>
            <a:prstDash val="solid"/>
            <a:round/>
            <a:headEnd len="sm" w="sm" type="none"/>
            <a:tailEnd len="sm" w="sm" type="none"/>
          </a:ln>
        </p:spPr>
      </p:cxnSp>
      <p:cxnSp>
        <p:nvCxnSpPr>
          <p:cNvPr id="418" name="Google Shape;418;p57"/>
          <p:cNvCxnSpPr/>
          <p:nvPr/>
        </p:nvCxnSpPr>
        <p:spPr>
          <a:xfrm>
            <a:off x="4794207" y="4543125"/>
            <a:ext cx="3696900" cy="7800"/>
          </a:xfrm>
          <a:prstGeom prst="straightConnector1">
            <a:avLst/>
          </a:prstGeom>
          <a:noFill/>
          <a:ln cap="flat" cmpd="sng" w="9525">
            <a:solidFill>
              <a:srgbClr val="666666"/>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24" name="Google Shape;424;p58"/>
          <p:cNvSpPr txBox="1"/>
          <p:nvPr/>
        </p:nvSpPr>
        <p:spPr>
          <a:xfrm>
            <a:off x="571350" y="871625"/>
            <a:ext cx="7193100" cy="600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Do you think what happened to Shere is a hate crime?</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Yes:</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No:</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425" name="Google Shape;425;p58"/>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SPHERE’S STORY</a:t>
            </a:r>
            <a:endParaRPr sz="1800"/>
          </a:p>
          <a:p>
            <a:pPr indent="0" lvl="0" marL="0" rtl="0" algn="l">
              <a:lnSpc>
                <a:spcPct val="90000"/>
              </a:lnSpc>
              <a:spcBef>
                <a:spcPts val="0"/>
              </a:spcBef>
              <a:spcAft>
                <a:spcPts val="0"/>
              </a:spcAft>
              <a:buClr>
                <a:srgbClr val="000000"/>
              </a:buClr>
              <a:buSzPts val="2800"/>
              <a:buFont typeface="Oswald"/>
              <a:buNone/>
            </a:pPr>
            <a:r>
              <a:rPr lang="en-GB" sz="1800"/>
              <a:t>-REACTION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26" name="Google Shape;426;p58"/>
          <p:cNvSpPr/>
          <p:nvPr/>
        </p:nvSpPr>
        <p:spPr>
          <a:xfrm>
            <a:off x="59361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8"/>
          <p:cNvSpPr/>
          <p:nvPr/>
        </p:nvSpPr>
        <p:spPr>
          <a:xfrm>
            <a:off x="61647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8"/>
          <p:cNvSpPr/>
          <p:nvPr/>
        </p:nvSpPr>
        <p:spPr>
          <a:xfrm>
            <a:off x="63933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58"/>
          <p:cNvSpPr/>
          <p:nvPr/>
        </p:nvSpPr>
        <p:spPr>
          <a:xfrm>
            <a:off x="66219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58"/>
          <p:cNvSpPr/>
          <p:nvPr/>
        </p:nvSpPr>
        <p:spPr>
          <a:xfrm>
            <a:off x="68505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58"/>
          <p:cNvSpPr/>
          <p:nvPr/>
        </p:nvSpPr>
        <p:spPr>
          <a:xfrm>
            <a:off x="70791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58"/>
          <p:cNvSpPr/>
          <p:nvPr/>
        </p:nvSpPr>
        <p:spPr>
          <a:xfrm>
            <a:off x="73077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58"/>
          <p:cNvSpPr/>
          <p:nvPr/>
        </p:nvSpPr>
        <p:spPr>
          <a:xfrm>
            <a:off x="75363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58"/>
          <p:cNvSpPr/>
          <p:nvPr/>
        </p:nvSpPr>
        <p:spPr>
          <a:xfrm>
            <a:off x="77649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58"/>
          <p:cNvSpPr/>
          <p:nvPr/>
        </p:nvSpPr>
        <p:spPr>
          <a:xfrm>
            <a:off x="79935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58"/>
          <p:cNvSpPr/>
          <p:nvPr/>
        </p:nvSpPr>
        <p:spPr>
          <a:xfrm>
            <a:off x="8222175" y="12285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42" name="Google Shape;442;p59"/>
          <p:cNvSpPr txBox="1"/>
          <p:nvPr/>
        </p:nvSpPr>
        <p:spPr>
          <a:xfrm>
            <a:off x="571350" y="871625"/>
            <a:ext cx="7193100" cy="531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highlight>
                  <a:schemeClr val="accent1"/>
                </a:highlight>
                <a:latin typeface="Oswald"/>
                <a:ea typeface="Oswald"/>
                <a:cs typeface="Oswald"/>
                <a:sym typeface="Oswald"/>
              </a:rPr>
              <a:t>States should:</a:t>
            </a:r>
            <a:endParaRPr b="1" i="0" sz="2000" u="none" cap="none" strike="noStrike">
              <a:solidFill>
                <a:srgbClr val="000000"/>
              </a:solidFill>
              <a:highlight>
                <a:schemeClr val="accent1"/>
              </a:highlight>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ensure that hate crimes are prohibited in law;</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diligently investigate any possible discriminatory motive for a crime;</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collect data, disaggregated by type of crime and discriminatory motive, in order to inform the creation of better policies to prevent future hate crimes.</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45720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45720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443" name="Google Shape;443;p5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HATE CRIMES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0"/>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449" name="Google Shape;449;p6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50" name="Google Shape;450;p60"/>
          <p:cNvSpPr txBox="1"/>
          <p:nvPr/>
        </p:nvSpPr>
        <p:spPr>
          <a:xfrm>
            <a:off x="629850"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and equality in dignity and rights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Non-discrimination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Right to life, liberty and security of person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from slavery</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a:pPr>
            <a:r>
              <a:rPr b="0" i="0" lang="en-GB" sz="1400" u="none" cap="none" strike="noStrike">
                <a:solidFill>
                  <a:srgbClr val="000000"/>
                </a:solidFill>
                <a:latin typeface="Oswald"/>
                <a:ea typeface="Oswald"/>
                <a:cs typeface="Oswald"/>
                <a:sym typeface="Oswald"/>
              </a:rPr>
              <a:t>Freedom from torture</a:t>
            </a:r>
            <a:endParaRPr b="0" i="0" sz="1400" u="none" cap="none" strike="noStrike">
              <a:solidFill>
                <a:srgbClr val="000000"/>
              </a:solidFill>
              <a:latin typeface="Oswald"/>
              <a:ea typeface="Oswald"/>
              <a:cs typeface="Oswald"/>
              <a:sym typeface="Oswald"/>
            </a:endParaRPr>
          </a:p>
        </p:txBody>
      </p:sp>
      <p:sp>
        <p:nvSpPr>
          <p:cNvPr id="451" name="Google Shape;451;p60"/>
          <p:cNvSpPr txBox="1"/>
          <p:nvPr/>
        </p:nvSpPr>
        <p:spPr>
          <a:xfrm>
            <a:off x="3330588"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All are protected by the law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All are equal before the law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A remedy when rights have been violated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No unjust detention, imprisonment or exile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startAt="6"/>
            </a:pPr>
            <a:r>
              <a:rPr b="0" i="0" lang="en-GB" sz="1400" u="none" cap="none" strike="noStrike">
                <a:solidFill>
                  <a:srgbClr val="000000"/>
                </a:solidFill>
                <a:latin typeface="Oswald"/>
                <a:ea typeface="Oswald"/>
                <a:cs typeface="Oswald"/>
                <a:sym typeface="Oswald"/>
              </a:rPr>
              <a:t>Right to a fair trial </a:t>
            </a:r>
            <a:endParaRPr b="0" i="0" sz="1400" u="none" cap="none" strike="noStrike">
              <a:solidFill>
                <a:srgbClr val="000000"/>
              </a:solidFill>
              <a:latin typeface="Oswald"/>
              <a:ea typeface="Oswald"/>
              <a:cs typeface="Oswald"/>
              <a:sym typeface="Oswald"/>
            </a:endParaRPr>
          </a:p>
        </p:txBody>
      </p:sp>
      <p:sp>
        <p:nvSpPr>
          <p:cNvPr id="452" name="Google Shape;452;p60"/>
          <p:cNvSpPr txBox="1"/>
          <p:nvPr/>
        </p:nvSpPr>
        <p:spPr>
          <a:xfrm>
            <a:off x="6031325" y="1367950"/>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Innocent until proven guilty</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Privacy and the right to home and family life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Freedom to live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Right to travel freely within state borders and to other countries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500"/>
              </a:spcBef>
              <a:spcAft>
                <a:spcPts val="1500"/>
              </a:spcAft>
              <a:buClr>
                <a:srgbClr val="000000"/>
              </a:buClr>
              <a:buSzPts val="1400"/>
              <a:buFont typeface="Oswald"/>
              <a:buAutoNum type="arabicPeriod" startAt="11"/>
            </a:pPr>
            <a:r>
              <a:rPr b="0" i="0" lang="en-GB" sz="1400" u="none" cap="none" strike="noStrike">
                <a:solidFill>
                  <a:srgbClr val="000000"/>
                </a:solidFill>
                <a:latin typeface="Oswald"/>
                <a:ea typeface="Oswald"/>
                <a:cs typeface="Oswald"/>
                <a:sym typeface="Oswald"/>
              </a:rPr>
              <a:t>Right to a nationality</a:t>
            </a:r>
            <a:endParaRPr b="0" i="0" sz="1400" u="none" cap="none" strike="noStrike">
              <a:solidFill>
                <a:srgbClr val="000000"/>
              </a:solidFill>
              <a:latin typeface="Oswald"/>
              <a:ea typeface="Oswald"/>
              <a:cs typeface="Oswald"/>
              <a:sym typeface="Oswald"/>
            </a:endParaRPr>
          </a:p>
        </p:txBody>
      </p:sp>
      <p:sp>
        <p:nvSpPr>
          <p:cNvPr id="453" name="Google Shape;453;p60"/>
          <p:cNvSpPr/>
          <p:nvPr/>
        </p:nvSpPr>
        <p:spPr>
          <a:xfrm>
            <a:off x="6269375" y="4153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60"/>
          <p:cNvSpPr/>
          <p:nvPr/>
        </p:nvSpPr>
        <p:spPr>
          <a:xfrm>
            <a:off x="6421775" y="5677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60"/>
          <p:cNvSpPr/>
          <p:nvPr/>
        </p:nvSpPr>
        <p:spPr>
          <a:xfrm>
            <a:off x="6574175" y="7201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60"/>
          <p:cNvSpPr/>
          <p:nvPr/>
        </p:nvSpPr>
        <p:spPr>
          <a:xfrm>
            <a:off x="6802775" y="4428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60"/>
          <p:cNvSpPr/>
          <p:nvPr/>
        </p:nvSpPr>
        <p:spPr>
          <a:xfrm>
            <a:off x="6955175" y="5952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60"/>
          <p:cNvSpPr/>
          <p:nvPr/>
        </p:nvSpPr>
        <p:spPr>
          <a:xfrm>
            <a:off x="7107575" y="7476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60"/>
          <p:cNvSpPr/>
          <p:nvPr/>
        </p:nvSpPr>
        <p:spPr>
          <a:xfrm>
            <a:off x="6726575" y="8725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60"/>
          <p:cNvSpPr/>
          <p:nvPr/>
        </p:nvSpPr>
        <p:spPr>
          <a:xfrm>
            <a:off x="7259975" y="9000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1"/>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1500"/>
              <a:buFont typeface="Oswald"/>
              <a:buNone/>
            </a:pPr>
            <a:r>
              <a:t/>
            </a:r>
            <a:endParaRPr sz="1100"/>
          </a:p>
          <a:p>
            <a:pPr indent="0" lvl="0" marL="0" rtl="0" algn="l">
              <a:lnSpc>
                <a:spcPct val="90000"/>
              </a:lnSpc>
              <a:spcBef>
                <a:spcPts val="0"/>
              </a:spcBef>
              <a:spcAft>
                <a:spcPts val="0"/>
              </a:spcAft>
              <a:buClr>
                <a:srgbClr val="000000"/>
              </a:buClr>
              <a:buSzPts val="1500"/>
              <a:buFont typeface="Oswald"/>
              <a:buNone/>
            </a:pPr>
            <a:r>
              <a:t/>
            </a:r>
            <a:endParaRPr sz="1800"/>
          </a:p>
        </p:txBody>
      </p:sp>
      <p:sp>
        <p:nvSpPr>
          <p:cNvPr id="466" name="Google Shape;466;p6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67" name="Google Shape;467;p61"/>
          <p:cNvSpPr txBox="1"/>
          <p:nvPr/>
        </p:nvSpPr>
        <p:spPr>
          <a:xfrm>
            <a:off x="629850"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Right to marry and start a family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Right to own property and possessions</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of belief (including religious belief)</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of expression and the right to spread information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16"/>
            </a:pPr>
            <a:r>
              <a:rPr b="0" i="0" lang="en-GB" sz="1400" u="none" cap="none" strike="noStrike">
                <a:solidFill>
                  <a:srgbClr val="000000"/>
                </a:solidFill>
                <a:latin typeface="Oswald"/>
                <a:ea typeface="Oswald"/>
                <a:cs typeface="Oswald"/>
                <a:sym typeface="Oswald"/>
              </a:rPr>
              <a:t>Freedom to join associations and meet with others in a peaceful way </a:t>
            </a:r>
            <a:endParaRPr b="0" i="0" sz="1400" u="none" cap="none" strike="noStrike">
              <a:solidFill>
                <a:srgbClr val="000000"/>
              </a:solidFill>
              <a:latin typeface="Oswald"/>
              <a:ea typeface="Oswald"/>
              <a:cs typeface="Oswald"/>
              <a:sym typeface="Oswald"/>
            </a:endParaRPr>
          </a:p>
        </p:txBody>
      </p:sp>
      <p:sp>
        <p:nvSpPr>
          <p:cNvPr id="468" name="Google Shape;468;p61"/>
          <p:cNvSpPr txBox="1"/>
          <p:nvPr/>
        </p:nvSpPr>
        <p:spPr>
          <a:xfrm>
            <a:off x="3330013"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take part in the government of your country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social security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work for a fair wage and join a trade union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rest and leisure</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21"/>
            </a:pPr>
            <a:r>
              <a:rPr b="0" i="0" lang="en-GB" sz="1400" u="none" cap="none" strike="noStrike">
                <a:solidFill>
                  <a:srgbClr val="000000"/>
                </a:solidFill>
                <a:latin typeface="Oswald"/>
                <a:ea typeface="Oswald"/>
                <a:cs typeface="Oswald"/>
                <a:sym typeface="Oswald"/>
              </a:rPr>
              <a:t>Right to an adequate standard of living</a:t>
            </a:r>
            <a:endParaRPr b="0" i="0" sz="1400" u="none" cap="none" strike="noStrike">
              <a:solidFill>
                <a:srgbClr val="000000"/>
              </a:solidFill>
              <a:latin typeface="Oswald"/>
              <a:ea typeface="Oswald"/>
              <a:cs typeface="Oswald"/>
              <a:sym typeface="Oswald"/>
            </a:endParaRPr>
          </a:p>
        </p:txBody>
      </p:sp>
      <p:sp>
        <p:nvSpPr>
          <p:cNvPr id="469" name="Google Shape;469;p61"/>
          <p:cNvSpPr txBox="1"/>
          <p:nvPr/>
        </p:nvSpPr>
        <p:spPr>
          <a:xfrm>
            <a:off x="6030175" y="1367875"/>
            <a:ext cx="2484000" cy="3022200"/>
          </a:xfrm>
          <a:prstGeom prst="rect">
            <a:avLst/>
          </a:prstGeom>
          <a:noFill/>
          <a:ln>
            <a:noFill/>
          </a:ln>
        </p:spPr>
        <p:txBody>
          <a:bodyPr anchorCtr="0" anchor="t" bIns="91425" lIns="91425" spcFirstLastPara="1" rIns="91425" wrap="square" tIns="91425">
            <a:noAutofit/>
          </a:bodyPr>
          <a:lstStyle/>
          <a:p>
            <a:pPr indent="-230399" lvl="0" marL="230399" marR="0" rtl="0" algn="l">
              <a:lnSpc>
                <a:spcPct val="100000"/>
              </a:lnSpc>
              <a:spcBef>
                <a:spcPts val="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education</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share in your community’s cultural life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Right to an international order where all these rights can be fully realized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Responsibility to respect the rights of others </a:t>
            </a:r>
            <a:endParaRPr b="0" i="0" sz="1400" u="none" cap="none" strike="noStrike">
              <a:solidFill>
                <a:srgbClr val="000000"/>
              </a:solidFill>
              <a:latin typeface="Oswald"/>
              <a:ea typeface="Oswald"/>
              <a:cs typeface="Oswald"/>
              <a:sym typeface="Oswald"/>
            </a:endParaRPr>
          </a:p>
          <a:p>
            <a:pPr indent="-230399" lvl="0" marL="230399" marR="0" rtl="0" algn="l">
              <a:lnSpc>
                <a:spcPct val="100000"/>
              </a:lnSpc>
              <a:spcBef>
                <a:spcPts val="1000"/>
              </a:spcBef>
              <a:spcAft>
                <a:spcPts val="1000"/>
              </a:spcAft>
              <a:buClr>
                <a:srgbClr val="000000"/>
              </a:buClr>
              <a:buSzPts val="1400"/>
              <a:buFont typeface="Oswald"/>
              <a:buAutoNum type="arabicPeriod" startAt="26"/>
            </a:pPr>
            <a:r>
              <a:rPr b="0" i="0" lang="en-GB" sz="1400" u="none" cap="none" strike="noStrike">
                <a:solidFill>
                  <a:srgbClr val="000000"/>
                </a:solidFill>
                <a:latin typeface="Oswald"/>
                <a:ea typeface="Oswald"/>
                <a:cs typeface="Oswald"/>
                <a:sym typeface="Oswald"/>
              </a:rPr>
              <a:t>No taking away any of these rights! </a:t>
            </a:r>
            <a:endParaRPr b="0" i="0" sz="1400" u="none" cap="none" strike="noStrike">
              <a:solidFill>
                <a:srgbClr val="000000"/>
              </a:solidFill>
              <a:latin typeface="Oswald"/>
              <a:ea typeface="Oswald"/>
              <a:cs typeface="Oswald"/>
              <a:sym typeface="Oswald"/>
            </a:endParaRPr>
          </a:p>
        </p:txBody>
      </p:sp>
      <p:sp>
        <p:nvSpPr>
          <p:cNvPr id="470" name="Google Shape;470;p61"/>
          <p:cNvSpPr/>
          <p:nvPr/>
        </p:nvSpPr>
        <p:spPr>
          <a:xfrm>
            <a:off x="6269375" y="4153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61"/>
          <p:cNvSpPr/>
          <p:nvPr/>
        </p:nvSpPr>
        <p:spPr>
          <a:xfrm>
            <a:off x="6421775" y="5677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61"/>
          <p:cNvSpPr/>
          <p:nvPr/>
        </p:nvSpPr>
        <p:spPr>
          <a:xfrm>
            <a:off x="6574175" y="7201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1"/>
          <p:cNvSpPr/>
          <p:nvPr/>
        </p:nvSpPr>
        <p:spPr>
          <a:xfrm>
            <a:off x="6802775" y="4428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61"/>
          <p:cNvSpPr/>
          <p:nvPr/>
        </p:nvSpPr>
        <p:spPr>
          <a:xfrm>
            <a:off x="6955175" y="5952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61"/>
          <p:cNvSpPr/>
          <p:nvPr/>
        </p:nvSpPr>
        <p:spPr>
          <a:xfrm>
            <a:off x="7107575" y="7476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1"/>
          <p:cNvSpPr/>
          <p:nvPr/>
        </p:nvSpPr>
        <p:spPr>
          <a:xfrm>
            <a:off x="6726575" y="872588"/>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61"/>
          <p:cNvSpPr/>
          <p:nvPr/>
        </p:nvSpPr>
        <p:spPr>
          <a:xfrm>
            <a:off x="7259975" y="900050"/>
            <a:ext cx="412200" cy="402600"/>
          </a:xfrm>
          <a:prstGeom prst="star5">
            <a:avLst>
              <a:gd fmla="val 19098" name="adj"/>
              <a:gd fmla="val 105146" name="hf"/>
              <a:gd fmla="val 110557" name="vf"/>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4"/>
          <p:cNvSpPr/>
          <p:nvPr/>
        </p:nvSpPr>
        <p:spPr>
          <a:xfrm>
            <a:off x="353375" y="1087450"/>
            <a:ext cx="6321300" cy="2778000"/>
          </a:xfrm>
          <a:prstGeom prst="wedgeRoundRectCallout">
            <a:avLst>
              <a:gd fmla="val -20833" name="adj1"/>
              <a:gd fmla="val 62500" name="adj2"/>
              <a:gd fmla="val 0" name="adj3"/>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4"/>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THREE TRUTHS </a:t>
            </a:r>
            <a:endParaRPr sz="1800"/>
          </a:p>
          <a:p>
            <a:pPr indent="0" lvl="0" marL="0" rtl="0" algn="l">
              <a:lnSpc>
                <a:spcPct val="90000"/>
              </a:lnSpc>
              <a:spcBef>
                <a:spcPts val="0"/>
              </a:spcBef>
              <a:spcAft>
                <a:spcPts val="0"/>
              </a:spcAft>
              <a:buSzPts val="1500"/>
              <a:buNone/>
            </a:pPr>
            <a:r>
              <a:rPr lang="en-GB" sz="1800"/>
              <a:t>AND A LIE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293" name="Google Shape;293;p4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294" name="Google Shape;294;p44"/>
          <p:cNvSpPr txBox="1"/>
          <p:nvPr/>
        </p:nvSpPr>
        <p:spPr>
          <a:xfrm>
            <a:off x="540825" y="1236900"/>
            <a:ext cx="6996300" cy="2882100"/>
          </a:xfrm>
          <a:prstGeom prst="rect">
            <a:avLst/>
          </a:prstGeom>
          <a:noFill/>
          <a:ln>
            <a:noFill/>
          </a:ln>
        </p:spPr>
        <p:txBody>
          <a:bodyPr anchorCtr="0" anchor="t" bIns="91425" lIns="91425" spcFirstLastPara="1" rIns="91425" wrap="square" tIns="91425">
            <a:spAutoFit/>
          </a:bodyPr>
          <a:lstStyle/>
          <a:p>
            <a:pPr indent="-228600" lvl="0" marL="457200" marR="0" rtl="0" algn="l">
              <a:lnSpc>
                <a:spcPct val="115000"/>
              </a:lnSpc>
              <a:spcBef>
                <a:spcPts val="0"/>
              </a:spcBef>
              <a:spcAft>
                <a:spcPts val="0"/>
              </a:spcAft>
              <a:buClr>
                <a:srgbClr val="000000"/>
              </a:buClr>
              <a:buSzPts val="2300"/>
              <a:buFont typeface="Oswald"/>
              <a:buNone/>
            </a:pPr>
            <a:r>
              <a:t/>
            </a:r>
            <a:endParaRPr b="0" i="0" sz="2300" u="none" cap="none" strike="noStrike">
              <a:solidFill>
                <a:srgbClr val="000000"/>
              </a:solidFill>
              <a:latin typeface="Oswald"/>
              <a:ea typeface="Oswald"/>
              <a:cs typeface="Oswald"/>
              <a:sym typeface="Oswald"/>
            </a:endParaRPr>
          </a:p>
          <a:p>
            <a:pPr indent="-228600" lvl="0" marL="457200" marR="0" rtl="0" algn="l">
              <a:lnSpc>
                <a:spcPct val="115000"/>
              </a:lnSpc>
              <a:spcBef>
                <a:spcPts val="0"/>
              </a:spcBef>
              <a:spcAft>
                <a:spcPts val="0"/>
              </a:spcAft>
              <a:buClr>
                <a:srgbClr val="000000"/>
              </a:buClr>
              <a:buSzPts val="2300"/>
              <a:buFont typeface="Oswald"/>
              <a:buNone/>
            </a:pPr>
            <a:r>
              <a:t/>
            </a:r>
            <a:endParaRPr b="0" i="0" sz="2300" u="none" cap="none" strike="noStrike">
              <a:solidFill>
                <a:srgbClr val="000000"/>
              </a:solidFill>
              <a:latin typeface="Oswald"/>
              <a:ea typeface="Oswald"/>
              <a:cs typeface="Oswald"/>
              <a:sym typeface="Oswald"/>
            </a:endParaRPr>
          </a:p>
          <a:p>
            <a:pPr indent="-228600" lvl="0" marL="457200" marR="0" rtl="0" algn="l">
              <a:lnSpc>
                <a:spcPct val="115000"/>
              </a:lnSpc>
              <a:spcBef>
                <a:spcPts val="0"/>
              </a:spcBef>
              <a:spcAft>
                <a:spcPts val="0"/>
              </a:spcAft>
              <a:buClr>
                <a:srgbClr val="000000"/>
              </a:buClr>
              <a:buSzPts val="2300"/>
              <a:buFont typeface="Oswald"/>
              <a:buNone/>
            </a:pPr>
            <a:r>
              <a:t/>
            </a:r>
            <a:endParaRPr b="0" i="0" sz="2300" u="none" cap="none" strike="noStrike">
              <a:solidFill>
                <a:srgbClr val="000000"/>
              </a:solidFill>
              <a:latin typeface="Oswald"/>
              <a:ea typeface="Oswald"/>
              <a:cs typeface="Oswald"/>
              <a:sym typeface="Oswald"/>
            </a:endParaRPr>
          </a:p>
          <a:p>
            <a:pPr indent="-228600" lvl="0" marL="457200" marR="0" rtl="0" algn="l">
              <a:lnSpc>
                <a:spcPct val="115000"/>
              </a:lnSpc>
              <a:spcBef>
                <a:spcPts val="0"/>
              </a:spcBef>
              <a:spcAft>
                <a:spcPts val="0"/>
              </a:spcAft>
              <a:buClr>
                <a:srgbClr val="000000"/>
              </a:buClr>
              <a:buSzPts val="2300"/>
              <a:buFont typeface="Oswald"/>
              <a:buNone/>
            </a:pPr>
            <a:r>
              <a:t/>
            </a:r>
            <a:endParaRPr b="0" i="0" sz="2300" u="none" cap="none" strike="noStrike">
              <a:solidFill>
                <a:srgbClr val="000000"/>
              </a:solidFill>
              <a:latin typeface="Oswald"/>
              <a:ea typeface="Oswald"/>
              <a:cs typeface="Oswald"/>
              <a:sym typeface="Oswald"/>
            </a:endParaRPr>
          </a:p>
          <a:p>
            <a:pPr indent="0" lvl="0" marL="457200" marR="0" rtl="0" algn="l">
              <a:lnSpc>
                <a:spcPct val="115000"/>
              </a:lnSpc>
              <a:spcBef>
                <a:spcPts val="0"/>
              </a:spcBef>
              <a:spcAft>
                <a:spcPts val="0"/>
              </a:spcAft>
              <a:buClr>
                <a:srgbClr val="000000"/>
              </a:buClr>
              <a:buSzPts val="2300"/>
              <a:buFont typeface="Arial"/>
              <a:buNone/>
            </a:pPr>
            <a:r>
              <a:t/>
            </a:r>
            <a:endParaRPr b="0" i="0" sz="23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p:txBody>
      </p:sp>
      <p:sp>
        <p:nvSpPr>
          <p:cNvPr id="295" name="Google Shape;295;p44"/>
          <p:cNvSpPr txBox="1"/>
          <p:nvPr/>
        </p:nvSpPr>
        <p:spPr>
          <a:xfrm>
            <a:off x="3639025" y="4124100"/>
            <a:ext cx="2297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000000"/>
                </a:solidFill>
                <a:latin typeface="Oswald"/>
                <a:ea typeface="Oswald"/>
                <a:cs typeface="Oswald"/>
                <a:sym typeface="Oswald"/>
              </a:rPr>
              <a:t>Which one is the lie?</a:t>
            </a:r>
            <a:endParaRPr b="1" i="0" sz="1900" u="none" cap="none" strike="noStrike">
              <a:solidFill>
                <a:srgbClr val="000000"/>
              </a:solidFill>
              <a:latin typeface="Oswald"/>
              <a:ea typeface="Oswald"/>
              <a:cs typeface="Oswald"/>
              <a:sym typeface="Oswald"/>
            </a:endParaRPr>
          </a:p>
        </p:txBody>
      </p:sp>
      <p:sp>
        <p:nvSpPr>
          <p:cNvPr id="296" name="Google Shape;296;p44"/>
          <p:cNvSpPr/>
          <p:nvPr/>
        </p:nvSpPr>
        <p:spPr>
          <a:xfrm>
            <a:off x="59361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4"/>
          <p:cNvSpPr/>
          <p:nvPr/>
        </p:nvSpPr>
        <p:spPr>
          <a:xfrm>
            <a:off x="61647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4"/>
          <p:cNvSpPr/>
          <p:nvPr/>
        </p:nvSpPr>
        <p:spPr>
          <a:xfrm>
            <a:off x="63933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4"/>
          <p:cNvSpPr/>
          <p:nvPr/>
        </p:nvSpPr>
        <p:spPr>
          <a:xfrm>
            <a:off x="66219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4"/>
          <p:cNvSpPr/>
          <p:nvPr/>
        </p:nvSpPr>
        <p:spPr>
          <a:xfrm>
            <a:off x="68505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4"/>
          <p:cNvSpPr/>
          <p:nvPr/>
        </p:nvSpPr>
        <p:spPr>
          <a:xfrm>
            <a:off x="70791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4"/>
          <p:cNvSpPr/>
          <p:nvPr/>
        </p:nvSpPr>
        <p:spPr>
          <a:xfrm>
            <a:off x="73077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4"/>
          <p:cNvSpPr/>
          <p:nvPr/>
        </p:nvSpPr>
        <p:spPr>
          <a:xfrm>
            <a:off x="75363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4"/>
          <p:cNvSpPr/>
          <p:nvPr/>
        </p:nvSpPr>
        <p:spPr>
          <a:xfrm>
            <a:off x="77649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4"/>
          <p:cNvSpPr/>
          <p:nvPr/>
        </p:nvSpPr>
        <p:spPr>
          <a:xfrm>
            <a:off x="79935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4"/>
          <p:cNvSpPr/>
          <p:nvPr/>
        </p:nvSpPr>
        <p:spPr>
          <a:xfrm>
            <a:off x="8222175" y="4124100"/>
            <a:ext cx="334500" cy="379500"/>
          </a:xfrm>
          <a:prstGeom prst="mathMultiply">
            <a:avLst>
              <a:gd fmla="val 23520" name="adj1"/>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62"/>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83" name="Google Shape;483;p62"/>
          <p:cNvSpPr txBox="1"/>
          <p:nvPr/>
        </p:nvSpPr>
        <p:spPr>
          <a:xfrm>
            <a:off x="571350" y="871625"/>
            <a:ext cx="7320600" cy="360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rgbClr val="000000"/>
                </a:solidFill>
                <a:latin typeface="Oswald"/>
                <a:ea typeface="Oswald"/>
                <a:cs typeface="Oswald"/>
                <a:sym typeface="Oswald"/>
              </a:rPr>
              <a:t>“Everyone is entitled to all the rights and freedoms set forth in this Declaration, without distinction of any kind, such as race, colour, sex, language, religion, political or other opinion, national or social origin, property, birth or other status. Furthermore, no distinction shall be made on the basis of the political, jurisdictional or international status of the country or territory to which a person belongs”. </a:t>
            </a:r>
            <a:endParaRPr b="1"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 -Article 2 of the Universal Declaration of Human Rights</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484" name="Google Shape;484;p62"/>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WHICH HUMAN RIGHTS </a:t>
            </a:r>
            <a:br>
              <a:rPr lang="en-GB" sz="1800"/>
            </a:br>
            <a:r>
              <a:rPr lang="en-GB" sz="1800"/>
              <a:t>ARE VIOLATED</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490" name="Google Shape;490;p63"/>
          <p:cNvSpPr txBox="1"/>
          <p:nvPr/>
        </p:nvSpPr>
        <p:spPr>
          <a:xfrm>
            <a:off x="631870" y="190730"/>
            <a:ext cx="3236700" cy="8337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HOW DOES WRITE</a:t>
            </a:r>
            <a:br>
              <a:rPr b="1" i="0" lang="en-GB" sz="2400" u="none" cap="none" strike="noStrike">
                <a:solidFill>
                  <a:srgbClr val="000000"/>
                </a:solidFill>
                <a:latin typeface="Oswald"/>
                <a:ea typeface="Oswald"/>
                <a:cs typeface="Oswald"/>
                <a:sym typeface="Oswald"/>
              </a:rPr>
            </a:br>
            <a:r>
              <a:rPr b="1" i="0" lang="en-GB" sz="2400" u="none" cap="none" strike="noStrike">
                <a:solidFill>
                  <a:srgbClr val="000000"/>
                </a:solidFill>
                <a:latin typeface="Oswald"/>
                <a:ea typeface="Oswald"/>
                <a:cs typeface="Oswald"/>
                <a:sym typeface="Oswald"/>
              </a:rPr>
              <a:t>FOR RIGHTS WORK?</a:t>
            </a:r>
            <a:endParaRPr b="1" i="0" sz="2400" u="none" cap="none" strike="noStrike">
              <a:solidFill>
                <a:srgbClr val="000000"/>
              </a:solidFill>
              <a:latin typeface="Oswald"/>
              <a:ea typeface="Oswald"/>
              <a:cs typeface="Oswald"/>
              <a:sym typeface="Oswald"/>
            </a:endParaRPr>
          </a:p>
        </p:txBody>
      </p:sp>
      <p:sp>
        <p:nvSpPr>
          <p:cNvPr id="491" name="Google Shape;491;p63"/>
          <p:cNvSpPr txBox="1"/>
          <p:nvPr/>
        </p:nvSpPr>
        <p:spPr>
          <a:xfrm>
            <a:off x="4214800" y="1312075"/>
            <a:ext cx="4299300" cy="3102900"/>
          </a:xfrm>
          <a:prstGeom prst="rect">
            <a:avLst/>
          </a:prstGeom>
          <a:noFill/>
          <a:ln>
            <a:noFill/>
          </a:ln>
        </p:spPr>
        <p:txBody>
          <a:bodyPr anchorCtr="0" anchor="t" bIns="34275" lIns="68350" spcFirstLastPara="1" rIns="68350" wrap="square" tIns="34275">
            <a:no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In country after country, people’s freedom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to speak out against injustice, to live on their ancestral lands, to not be discriminated against – </a:t>
            </a:r>
            <a:br>
              <a:rPr b="0" i="0" lang="en-GB" sz="1800" u="none" cap="none" strike="noStrike">
                <a:solidFill>
                  <a:srgbClr val="000000"/>
                </a:solidFill>
                <a:latin typeface="Oswald"/>
                <a:ea typeface="Oswald"/>
                <a:cs typeface="Oswald"/>
                <a:sym typeface="Oswald"/>
              </a:rPr>
            </a:br>
            <a:r>
              <a:rPr b="0" i="0" lang="en-GB" sz="1800" u="none" cap="none" strike="noStrike">
                <a:solidFill>
                  <a:srgbClr val="000000"/>
                </a:solidFill>
                <a:latin typeface="Oswald"/>
                <a:ea typeface="Oswald"/>
                <a:cs typeface="Oswald"/>
                <a:sym typeface="Oswald"/>
              </a:rPr>
              <a:t>is under threat. </a:t>
            </a:r>
            <a:br>
              <a:rPr b="0" i="0" lang="en-GB" sz="1800" u="none" cap="none" strike="noStrike">
                <a:solidFill>
                  <a:srgbClr val="000000"/>
                </a:solidFill>
                <a:latin typeface="Oswald"/>
                <a:ea typeface="Oswald"/>
                <a:cs typeface="Oswald"/>
                <a:sym typeface="Oswald"/>
              </a:rPr>
            </a:br>
            <a:endParaRPr b="0" i="0" sz="1800" u="none" cap="none" strike="noStrike">
              <a:solidFill>
                <a:srgbClr val="000000"/>
              </a:solidFill>
              <a:latin typeface="Oswald"/>
              <a:ea typeface="Oswald"/>
              <a:cs typeface="Oswald"/>
              <a:sym typeface="Oswald"/>
            </a:endParaRPr>
          </a:p>
          <a:p>
            <a:pPr indent="0" lvl="0" marL="0" marR="0" rtl="0" algn="l">
              <a:lnSpc>
                <a:spcPct val="115000"/>
              </a:lnSpc>
              <a:spcBef>
                <a:spcPts val="75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Our letters, words and actions will put pressure on authorities to take immediate ​ action, so that those who abuse will be brought to justice. And those unjustly imprisoned will taste freedom ​once again. </a:t>
            </a:r>
            <a:endParaRPr b="0" i="0" sz="1800" u="none" cap="none" strike="noStrike">
              <a:solidFill>
                <a:srgbClr val="000000"/>
              </a:solidFill>
              <a:latin typeface="Oswald"/>
              <a:ea typeface="Oswald"/>
              <a:cs typeface="Oswald"/>
              <a:sym typeface="Oswald"/>
            </a:endParaRPr>
          </a:p>
        </p:txBody>
      </p:sp>
      <p:sp>
        <p:nvSpPr>
          <p:cNvPr id="492" name="Google Shape;492;p63"/>
          <p:cNvSpPr txBox="1"/>
          <p:nvPr/>
        </p:nvSpPr>
        <p:spPr>
          <a:xfrm>
            <a:off x="4211241" y="190500"/>
            <a:ext cx="3243300" cy="833400"/>
          </a:xfrm>
          <a:prstGeom prst="rect">
            <a:avLst/>
          </a:prstGeom>
          <a:noFill/>
          <a:ln>
            <a:noFill/>
          </a:ln>
        </p:spPr>
        <p:txBody>
          <a:bodyPr anchorCtr="0" anchor="b" bIns="0" lIns="68400" spcFirstLastPara="1" rIns="0" wrap="square" tIns="0">
            <a:noAutofit/>
          </a:bodyPr>
          <a:lstStyle/>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WHY DO WE NEED </a:t>
            </a:r>
            <a:endParaRPr b="1" i="0" sz="2400" u="none" cap="none" strike="noStrike">
              <a:solidFill>
                <a:srgbClr val="000000"/>
              </a:solidFill>
              <a:latin typeface="Oswald"/>
              <a:ea typeface="Oswald"/>
              <a:cs typeface="Oswald"/>
              <a:sym typeface="Oswald"/>
            </a:endParaRPr>
          </a:p>
          <a:p>
            <a:pPr indent="0" lvl="0" marL="0" marR="0" rtl="0" algn="l">
              <a:lnSpc>
                <a:spcPct val="90000"/>
              </a:lnSpc>
              <a:spcBef>
                <a:spcPts val="0"/>
              </a:spcBef>
              <a:spcAft>
                <a:spcPts val="0"/>
              </a:spcAft>
              <a:buClr>
                <a:srgbClr val="000000"/>
              </a:buClr>
              <a:buSzPts val="2400"/>
              <a:buFont typeface="Arial"/>
              <a:buNone/>
            </a:pPr>
            <a:r>
              <a:rPr b="1" i="0" lang="en-GB" sz="2400" u="none" cap="none" strike="noStrike">
                <a:solidFill>
                  <a:srgbClr val="000000"/>
                </a:solidFill>
                <a:latin typeface="Oswald"/>
                <a:ea typeface="Oswald"/>
                <a:cs typeface="Oswald"/>
                <a:sym typeface="Oswald"/>
              </a:rPr>
              <a:t>TO TAKE ACTION?</a:t>
            </a:r>
            <a:endParaRPr b="1" i="0" sz="2400" u="none" cap="none" strike="noStrike">
              <a:solidFill>
                <a:srgbClr val="000000"/>
              </a:solidFill>
              <a:latin typeface="Oswald"/>
              <a:ea typeface="Oswald"/>
              <a:cs typeface="Oswald"/>
              <a:sym typeface="Oswald"/>
            </a:endParaRPr>
          </a:p>
        </p:txBody>
      </p:sp>
      <p:cxnSp>
        <p:nvCxnSpPr>
          <p:cNvPr id="493" name="Google Shape;493;p63"/>
          <p:cNvCxnSpPr/>
          <p:nvPr/>
        </p:nvCxnSpPr>
        <p:spPr>
          <a:xfrm>
            <a:off x="4091450" y="421050"/>
            <a:ext cx="0" cy="3908400"/>
          </a:xfrm>
          <a:prstGeom prst="straightConnector1">
            <a:avLst/>
          </a:prstGeom>
          <a:noFill/>
          <a:ln cap="flat" cmpd="sng" w="9525">
            <a:solidFill>
              <a:schemeClr val="dk2"/>
            </a:solidFill>
            <a:prstDash val="solid"/>
            <a:round/>
            <a:headEnd len="sm" w="sm" type="none"/>
            <a:tailEnd len="sm" w="sm" type="none"/>
          </a:ln>
        </p:spPr>
      </p:cxnSp>
      <p:pic>
        <p:nvPicPr>
          <p:cNvPr id="494" name="Google Shape;494;p63"/>
          <p:cNvPicPr preferRelativeResize="0"/>
          <p:nvPr/>
        </p:nvPicPr>
        <p:blipFill rotWithShape="1">
          <a:blip r:embed="rId3">
            <a:alphaModFix/>
          </a:blip>
          <a:srcRect b="0" l="99" r="108" t="0"/>
          <a:stretch/>
        </p:blipFill>
        <p:spPr>
          <a:xfrm>
            <a:off x="450010" y="1236800"/>
            <a:ext cx="2540183" cy="2423700"/>
          </a:xfrm>
          <a:prstGeom prst="rect">
            <a:avLst/>
          </a:prstGeom>
          <a:noFill/>
          <a:ln>
            <a:noFill/>
          </a:ln>
        </p:spPr>
      </p:pic>
      <p:sp>
        <p:nvSpPr>
          <p:cNvPr id="495" name="Google Shape;495;p63"/>
          <p:cNvSpPr txBox="1"/>
          <p:nvPr/>
        </p:nvSpPr>
        <p:spPr>
          <a:xfrm>
            <a:off x="1057974" y="1358926"/>
            <a:ext cx="1206000" cy="2423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People in more than 170 countries and territories take part in all kinds of events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Writing millions of letters, emails, tweets and petitions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Supporting people who’ve been harassed, threatened and unjustly jailed</a:t>
            </a:r>
            <a:endParaRPr b="0" i="0" sz="1000" u="none" cap="none" strike="noStrike">
              <a:solidFill>
                <a:srgbClr val="000000"/>
              </a:solidFill>
              <a:latin typeface="Arial"/>
              <a:ea typeface="Arial"/>
              <a:cs typeface="Arial"/>
              <a:sym typeface="Arial"/>
            </a:endParaRPr>
          </a:p>
        </p:txBody>
      </p:sp>
      <p:sp>
        <p:nvSpPr>
          <p:cNvPr id="496" name="Google Shape;496;p63"/>
          <p:cNvSpPr txBox="1"/>
          <p:nvPr/>
        </p:nvSpPr>
        <p:spPr>
          <a:xfrm>
            <a:off x="2863501" y="1358926"/>
            <a:ext cx="1165800" cy="3116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Putting pressure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on governments, leaders and decision-makers</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Showing love and support for the people and their families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Oswald"/>
                <a:ea typeface="Oswald"/>
                <a:cs typeface="Oswald"/>
                <a:sym typeface="Oswald"/>
              </a:rPr>
              <a:t>And making change happen – releasing activists, securing justice for those whose rights have been wronged and protecting people who stand up for change</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Oswald"/>
              <a:ea typeface="Oswald"/>
              <a:cs typeface="Oswald"/>
              <a:sym typeface="Oswa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0" name="Shape 500"/>
        <p:cNvGrpSpPr/>
        <p:nvPr/>
      </p:nvGrpSpPr>
      <p:grpSpPr>
        <a:xfrm>
          <a:off x="0" y="0"/>
          <a:ext cx="0" cy="0"/>
          <a:chOff x="0" y="0"/>
          <a:chExt cx="0" cy="0"/>
        </a:xfrm>
      </p:grpSpPr>
      <p:sp>
        <p:nvSpPr>
          <p:cNvPr id="501" name="Google Shape;501;p64"/>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02" name="Google Shape;502;p64"/>
          <p:cNvSpPr txBox="1"/>
          <p:nvPr/>
        </p:nvSpPr>
        <p:spPr>
          <a:xfrm>
            <a:off x="755575" y="1284175"/>
            <a:ext cx="4044300" cy="33711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1. LISTEN TO THE STORIES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2. WRITE YOUR LETTERS TO: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government we are trying to persuade to help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the person or people featured in each case</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-The person or people we want to help, or someone they are close to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3. TAG YOUR LETTERS SO AMNESTY </a:t>
            </a:r>
            <a:br>
              <a:rPr b="1" i="0" lang="en-GB" sz="1300" u="none" cap="none" strike="noStrike">
                <a:solidFill>
                  <a:srgbClr val="424242"/>
                </a:solidFill>
                <a:latin typeface="Oswald"/>
                <a:ea typeface="Oswald"/>
                <a:cs typeface="Oswald"/>
                <a:sym typeface="Oswald"/>
              </a:rPr>
            </a:br>
            <a:r>
              <a:rPr b="1" i="0" lang="en-GB" sz="1300" u="none" cap="none" strike="noStrike">
                <a:solidFill>
                  <a:srgbClr val="424242"/>
                </a:solidFill>
                <a:latin typeface="Oswald"/>
                <a:ea typeface="Oswald"/>
                <a:cs typeface="Oswald"/>
                <a:sym typeface="Oswald"/>
              </a:rPr>
              <a:t>CAN FIND ​THEM ON SOCIAL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-Take a photo of your letter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-Post it on your social media channels, tagging it with the unique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event hashtag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-Make sure the posts are public so we can find it </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900"/>
              </a:spcBef>
              <a:spcAft>
                <a:spcPts val="0"/>
              </a:spcAft>
              <a:buClr>
                <a:srgbClr val="000000"/>
              </a:buClr>
              <a:buSzPts val="1300"/>
              <a:buFont typeface="Arial"/>
              <a:buNone/>
            </a:pPr>
            <a:r>
              <a:rPr b="1" i="0" lang="en-GB" sz="1300" u="none" cap="none" strike="noStrike">
                <a:solidFill>
                  <a:srgbClr val="424242"/>
                </a:solidFill>
                <a:latin typeface="Oswald"/>
                <a:ea typeface="Oswald"/>
                <a:cs typeface="Oswald"/>
                <a:sym typeface="Oswald"/>
              </a:rPr>
              <a:t>4. AMNESTY WILL DELIVER YOUR LETTERS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424242"/>
                </a:solidFill>
                <a:latin typeface="Oswald"/>
                <a:ea typeface="Oswald"/>
                <a:cs typeface="Oswald"/>
                <a:sym typeface="Oswald"/>
              </a:rPr>
              <a:t>Amnesty will then collect all actions and give them to the </a:t>
            </a:r>
            <a:br>
              <a:rPr b="0" i="0" lang="en-GB" sz="1200" u="none" cap="none" strike="noStrike">
                <a:solidFill>
                  <a:srgbClr val="424242"/>
                </a:solidFill>
                <a:latin typeface="Oswald"/>
                <a:ea typeface="Oswald"/>
                <a:cs typeface="Oswald"/>
                <a:sym typeface="Oswald"/>
              </a:rPr>
            </a:br>
            <a:r>
              <a:rPr b="0" i="0" lang="en-GB" sz="1200" u="none" cap="none" strike="noStrike">
                <a:solidFill>
                  <a:srgbClr val="424242"/>
                </a:solidFill>
                <a:latin typeface="Oswald"/>
                <a:ea typeface="Oswald"/>
                <a:cs typeface="Oswald"/>
                <a:sym typeface="Oswald"/>
              </a:rPr>
              <a:t>governments, the people we’re trying to help, or their families</a:t>
            </a:r>
            <a:endParaRPr b="0" i="0" sz="1100" u="none" cap="none" strike="noStrike">
              <a:solidFill>
                <a:srgbClr val="424242"/>
              </a:solidFill>
              <a:latin typeface="Oswald"/>
              <a:ea typeface="Oswald"/>
              <a:cs typeface="Oswald"/>
              <a:sym typeface="Oswald"/>
            </a:endParaRPr>
          </a:p>
        </p:txBody>
      </p:sp>
      <p:sp>
        <p:nvSpPr>
          <p:cNvPr id="503" name="Google Shape;503;p64"/>
          <p:cNvSpPr txBox="1"/>
          <p:nvPr>
            <p:ph type="title"/>
          </p:nvPr>
        </p:nvSpPr>
        <p:spPr>
          <a:xfrm>
            <a:off x="628649" y="337772"/>
            <a:ext cx="6220500" cy="690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rgbClr val="000000"/>
              </a:buClr>
              <a:buSzPts val="2800"/>
              <a:buFont typeface="Oswald"/>
              <a:buNone/>
            </a:pPr>
            <a:r>
              <a:rPr lang="en-GB" sz="2400"/>
              <a:t>HOW TO WRITE </a:t>
            </a:r>
            <a:endParaRPr sz="2400"/>
          </a:p>
          <a:p>
            <a:pPr indent="0" lvl="0" marL="0" rtl="0" algn="l">
              <a:lnSpc>
                <a:spcPct val="90000"/>
              </a:lnSpc>
              <a:spcBef>
                <a:spcPts val="0"/>
              </a:spcBef>
              <a:spcAft>
                <a:spcPts val="0"/>
              </a:spcAft>
              <a:buClr>
                <a:srgbClr val="000000"/>
              </a:buClr>
              <a:buSzPts val="2800"/>
              <a:buFont typeface="Oswald"/>
              <a:buNone/>
            </a:pPr>
            <a:r>
              <a:rPr lang="en-GB" sz="2400"/>
              <a:t>FOR RIGHTS</a:t>
            </a: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5"/>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WRITE A LETTER,</a:t>
            </a:r>
            <a:endParaRPr sz="1800">
              <a:latin typeface="Oswald"/>
              <a:ea typeface="Oswald"/>
              <a:cs typeface="Oswald"/>
              <a:sym typeface="Oswald"/>
            </a:endParaRPr>
          </a:p>
          <a:p>
            <a:pPr indent="0" lvl="0" marL="0" rtl="0" algn="l">
              <a:lnSpc>
                <a:spcPct val="90000"/>
              </a:lnSpc>
              <a:spcBef>
                <a:spcPts val="0"/>
              </a:spcBef>
              <a:spcAft>
                <a:spcPts val="0"/>
              </a:spcAft>
              <a:buClr>
                <a:srgbClr val="000000"/>
              </a:buClr>
              <a:buSzPts val="2800"/>
              <a:buFont typeface="Oswald"/>
              <a:buNone/>
            </a:pPr>
            <a:r>
              <a:rPr lang="en-GB" sz="1800">
                <a:latin typeface="Oswald"/>
                <a:ea typeface="Oswald"/>
                <a:cs typeface="Oswald"/>
                <a:sym typeface="Oswald"/>
              </a:rPr>
              <a:t>CHANGE A LIFE</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09" name="Google Shape;509;p6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0" name="Google Shape;510;p65"/>
          <p:cNvSpPr txBox="1"/>
          <p:nvPr/>
        </p:nvSpPr>
        <p:spPr>
          <a:xfrm>
            <a:off x="628650" y="1087050"/>
            <a:ext cx="32889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You can write to the Minister of the Interior in Ukraine at the following address: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Minister of the Interior,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Ministry of Internal Affairs,</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vul. Akademika Bohomoltsa, 10,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01601 Kyiv,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Ukraine</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Salutation: Dear Minister</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Email: pgmia@mvs.gov.ua</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Twitter: @MVS_UA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0"/>
              </a:spcBef>
              <a:spcAft>
                <a:spcPts val="0"/>
              </a:spcAft>
              <a:buClr>
                <a:srgbClr val="000000"/>
              </a:buClr>
              <a:buSzPts val="12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sp>
        <p:nvSpPr>
          <p:cNvPr id="511" name="Google Shape;511;p65"/>
          <p:cNvSpPr txBox="1"/>
          <p:nvPr/>
        </p:nvSpPr>
        <p:spPr>
          <a:xfrm>
            <a:off x="4735450" y="814525"/>
            <a:ext cx="3260100" cy="3502800"/>
          </a:xfrm>
          <a:prstGeom prst="rect">
            <a:avLst/>
          </a:prstGeom>
          <a:noFill/>
          <a:ln>
            <a:noFill/>
          </a:ln>
        </p:spPr>
        <p:txBody>
          <a:bodyPr anchorCtr="0" anchor="t" bIns="34275" lIns="0" spcFirstLastPara="1" rIns="68525"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Oswald"/>
                <a:ea typeface="Oswald"/>
                <a:cs typeface="Oswald"/>
                <a:sym typeface="Oswald"/>
              </a:rPr>
              <a:t>Use the following guidelines to </a:t>
            </a:r>
            <a:br>
              <a:rPr b="0" i="0" lang="en-GB" sz="2000" u="none" cap="none" strike="noStrike">
                <a:solidFill>
                  <a:srgbClr val="000000"/>
                </a:solidFill>
                <a:latin typeface="Oswald"/>
                <a:ea typeface="Oswald"/>
                <a:cs typeface="Oswald"/>
                <a:sym typeface="Oswald"/>
              </a:rPr>
            </a:br>
            <a:r>
              <a:rPr b="0" i="0" lang="en-GB" sz="2000" u="none" cap="none" strike="noStrike">
                <a:solidFill>
                  <a:srgbClr val="000000"/>
                </a:solidFill>
                <a:latin typeface="Oswald"/>
                <a:ea typeface="Oswald"/>
                <a:cs typeface="Oswald"/>
                <a:sym typeface="Oswald"/>
              </a:rPr>
              <a:t>write a more personal letter: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Tell the Minister what shocks you about the Sphere case.	</a:t>
            </a:r>
            <a:endParaRPr b="0"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300"/>
              <a:buFont typeface="Arial"/>
              <a:buNone/>
            </a:pPr>
            <a:r>
              <a:rPr b="0" i="0" lang="en-GB" sz="1300" u="none" cap="none" strike="noStrike">
                <a:solidFill>
                  <a:srgbClr val="000000"/>
                </a:solidFill>
                <a:latin typeface="Oswald"/>
                <a:ea typeface="Oswald"/>
                <a:cs typeface="Oswald"/>
                <a:sym typeface="Oswald"/>
              </a:rPr>
              <a:t>Ask the Minister to take</a:t>
            </a:r>
            <a:r>
              <a:rPr b="1" i="0" lang="en-GB" sz="1300" u="none" cap="none" strike="noStrike">
                <a:solidFill>
                  <a:srgbClr val="000000"/>
                </a:solidFill>
                <a:latin typeface="Oswald"/>
                <a:ea typeface="Oswald"/>
                <a:cs typeface="Oswald"/>
                <a:sym typeface="Oswald"/>
              </a:rPr>
              <a:t> all necessary steps to ensure that the perpetrators of the attacks against Sphere are identified and held to account in fair trial proceedings, and that the discriminatory motive for the attacks is taken into account during the investigations so that the attacks are treated as hate crimes.</a:t>
            </a:r>
            <a:endParaRPr b="1" i="0" sz="1300" u="none" cap="none" strike="noStrike">
              <a:solidFill>
                <a:srgbClr val="000000"/>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rPr b="0" i="0" lang="en-GB" sz="1200" u="none" cap="none" strike="noStrike">
                <a:solidFill>
                  <a:srgbClr val="000000"/>
                </a:solidFill>
                <a:latin typeface="Oswald"/>
                <a:ea typeface="Oswald"/>
                <a:cs typeface="Oswald"/>
                <a:sym typeface="Oswald"/>
              </a:rPr>
              <a:t>You can use the template letters in the letter writing toolkit which you can download on the Write for Rights web page at </a:t>
            </a:r>
            <a:r>
              <a:rPr b="0" i="0" lang="en-GB" sz="1200" u="sng" cap="none" strike="noStrike">
                <a:solidFill>
                  <a:schemeClr val="hlink"/>
                </a:solidFill>
                <a:latin typeface="Oswald"/>
                <a:ea typeface="Oswald"/>
                <a:cs typeface="Oswald"/>
                <a:sym typeface="Oswald"/>
                <a:hlinkClick r:id="rId3"/>
              </a:rPr>
              <a:t>www.amnesty.org/writeforrights</a:t>
            </a:r>
            <a:r>
              <a:rPr b="0" i="0" lang="en-GB" sz="1200" u="none" cap="none" strike="noStrike">
                <a:solidFill>
                  <a:srgbClr val="000000"/>
                </a:solidFill>
                <a:latin typeface="Oswald"/>
                <a:ea typeface="Oswald"/>
                <a:cs typeface="Oswald"/>
                <a:sym typeface="Oswald"/>
              </a:rPr>
              <a:t>  </a:t>
            </a:r>
            <a:endParaRPr b="0" i="0" sz="1200" u="none" cap="none" strike="noStrike">
              <a:solidFill>
                <a:srgbClr val="00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DISCRIMINATION AND HATE CRIMES</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a:p>
            <a:pPr indent="0" lvl="0" marL="0" marR="0" rtl="0" algn="l">
              <a:lnSpc>
                <a:spcPct val="120000"/>
              </a:lnSpc>
              <a:spcBef>
                <a:spcPts val="90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90000"/>
              </a:lnSpc>
              <a:spcBef>
                <a:spcPts val="165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p:txBody>
      </p:sp>
      <p:cxnSp>
        <p:nvCxnSpPr>
          <p:cNvPr id="512" name="Google Shape;512;p65"/>
          <p:cNvCxnSpPr/>
          <p:nvPr/>
        </p:nvCxnSpPr>
        <p:spPr>
          <a:xfrm>
            <a:off x="4572000" y="1180125"/>
            <a:ext cx="0" cy="3411900"/>
          </a:xfrm>
          <a:prstGeom prst="straightConnector1">
            <a:avLst/>
          </a:prstGeom>
          <a:noFill/>
          <a:ln cap="flat" cmpd="sng" w="9525">
            <a:solidFill>
              <a:srgbClr val="424242"/>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6"/>
          <p:cNvSpPr txBox="1"/>
          <p:nvPr>
            <p:ph type="title"/>
          </p:nvPr>
        </p:nvSpPr>
        <p:spPr>
          <a:xfrm>
            <a:off x="629841" y="339189"/>
            <a:ext cx="3097500" cy="474300"/>
          </a:xfrm>
          <a:prstGeom prst="rect">
            <a:avLst/>
          </a:prstGeom>
          <a:noFill/>
          <a:ln>
            <a:noFill/>
          </a:ln>
        </p:spPr>
        <p:txBody>
          <a:bodyPr anchorCtr="0" anchor="t" bIns="0" lIns="72000" spcFirstLastPara="1" rIns="68575" wrap="square" tIns="0">
            <a:noAutofit/>
          </a:bodyPr>
          <a:lstStyle/>
          <a:p>
            <a:pPr indent="0" lvl="0" marL="0" rtl="0" algn="l">
              <a:lnSpc>
                <a:spcPct val="90000"/>
              </a:lnSpc>
              <a:spcBef>
                <a:spcPts val="0"/>
              </a:spcBef>
              <a:spcAft>
                <a:spcPts val="0"/>
              </a:spcAft>
              <a:buClr>
                <a:srgbClr val="000000"/>
              </a:buClr>
              <a:buSzPts val="2800"/>
              <a:buFont typeface="Oswald"/>
              <a:buNone/>
            </a:pPr>
            <a:r>
              <a:rPr lang="en-GB" sz="1800"/>
              <a:t>SHOW </a:t>
            </a:r>
            <a:endParaRPr sz="1800"/>
          </a:p>
          <a:p>
            <a:pPr indent="0" lvl="0" marL="0" rtl="0" algn="l">
              <a:lnSpc>
                <a:spcPct val="90000"/>
              </a:lnSpc>
              <a:spcBef>
                <a:spcPts val="0"/>
              </a:spcBef>
              <a:spcAft>
                <a:spcPts val="0"/>
              </a:spcAft>
              <a:buClr>
                <a:srgbClr val="000000"/>
              </a:buClr>
              <a:buSzPts val="2800"/>
              <a:buFont typeface="Oswald"/>
              <a:buNone/>
            </a:pPr>
            <a:r>
              <a:rPr lang="en-GB" sz="1800"/>
              <a:t>SOLIDARITY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518" name="Google Shape;518;p6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519" name="Google Shape;519;p66"/>
          <p:cNvSpPr txBox="1"/>
          <p:nvPr/>
        </p:nvSpPr>
        <p:spPr>
          <a:xfrm>
            <a:off x="628650" y="1087050"/>
            <a:ext cx="3780000" cy="3502800"/>
          </a:xfrm>
          <a:prstGeom prst="rect">
            <a:avLst/>
          </a:prstGeom>
          <a:noFill/>
          <a:ln>
            <a:noFill/>
          </a:ln>
        </p:spPr>
        <p:txBody>
          <a:bodyPr anchorCtr="0" anchor="t" bIns="34275" lIns="68550" spcFirstLastPara="1" rIns="68550" wrap="square" tIns="34275">
            <a:noAutofit/>
          </a:bodyPr>
          <a:lstStyle/>
          <a:p>
            <a:pPr indent="0" lvl="0" marL="0" marR="0" rtl="0" algn="l">
              <a:lnSpc>
                <a:spcPct val="90000"/>
              </a:lnSpc>
              <a:spcBef>
                <a:spcPts val="750"/>
              </a:spcBef>
              <a:spcAft>
                <a:spcPts val="0"/>
              </a:spcAft>
              <a:buClr>
                <a:srgbClr val="000000"/>
              </a:buClr>
              <a:buSzPts val="1400"/>
              <a:buFont typeface="Arial"/>
              <a:buNone/>
            </a:pPr>
            <a:r>
              <a:rPr b="0" i="0" lang="en-GB" sz="1800" u="none" cap="none" strike="noStrike">
                <a:solidFill>
                  <a:srgbClr val="000000"/>
                </a:solidFill>
                <a:latin typeface="Oswald"/>
                <a:ea typeface="Oswald"/>
                <a:cs typeface="Oswald"/>
                <a:sym typeface="Oswald"/>
              </a:rPr>
              <a:t>You can also show solidarity with Sphere directly.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Sphere,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PO Box 10399,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Kharkiv, 61005,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Ukraine.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Links to their social media: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Facebook: www.facebook.com/Spherewa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Twitter: @KharkivPride </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700"/>
              <a:buFont typeface="Arial"/>
              <a:buNone/>
            </a:pPr>
            <a:r>
              <a:rPr b="0" i="0" lang="en-GB" sz="1700" u="none" cap="none" strike="noStrike">
                <a:solidFill>
                  <a:srgbClr val="000000"/>
                </a:solidFill>
                <a:latin typeface="Oswald"/>
                <a:ea typeface="Oswald"/>
                <a:cs typeface="Oswald"/>
                <a:sym typeface="Oswald"/>
              </a:rPr>
              <a:t>Instagram: @kharkivpride</a:t>
            </a:r>
            <a:endParaRPr b="0" i="0" sz="17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90000"/>
              </a:lnSpc>
              <a:spcBef>
                <a:spcPts val="750"/>
              </a:spcBef>
              <a:spcAft>
                <a:spcPts val="0"/>
              </a:spcAft>
              <a:buClr>
                <a:srgbClr val="000000"/>
              </a:buClr>
              <a:buSzPts val="1600"/>
              <a:buFont typeface="Arial"/>
              <a:buNone/>
            </a:pPr>
            <a:r>
              <a:t/>
            </a:r>
            <a:endParaRPr b="0" i="0" sz="1400" u="none" cap="none" strike="noStrike">
              <a:solidFill>
                <a:srgbClr val="000000"/>
              </a:solidFill>
              <a:latin typeface="Oswald"/>
              <a:ea typeface="Oswald"/>
              <a:cs typeface="Oswald"/>
              <a:sym typeface="Oswald"/>
            </a:endParaRPr>
          </a:p>
        </p:txBody>
      </p:sp>
      <p:sp>
        <p:nvSpPr>
          <p:cNvPr id="520" name="Google Shape;520;p66"/>
          <p:cNvSpPr txBox="1"/>
          <p:nvPr/>
        </p:nvSpPr>
        <p:spPr>
          <a:xfrm>
            <a:off x="4735350" y="1087050"/>
            <a:ext cx="3961500" cy="33879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Oswald"/>
                <a:ea typeface="Oswald"/>
                <a:cs typeface="Oswald"/>
                <a:sym typeface="Oswald"/>
              </a:rPr>
              <a:t>1. Send photos that Sphere can place in PrideHub, their community centre. These can be photographs of people holding placards showing support for Sphere and LGBTI people in Kharkiv. These photos can be taken in locations that represent your city, for example you could take a photo in your school.</a:t>
            </a:r>
            <a:endParaRPr b="0" i="0" sz="15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Oswald"/>
                <a:ea typeface="Oswald"/>
                <a:cs typeface="Oswald"/>
                <a:sym typeface="Oswald"/>
              </a:rPr>
              <a:t>2. Sphere would also like to receive LGBTI flags (or other associated flags) signed by their senders. You could add something to the flag that would represent your location, such as your city’s emblem. </a:t>
            </a:r>
            <a:endParaRPr b="0" i="0" sz="15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Oswald"/>
                <a:ea typeface="Oswald"/>
                <a:cs typeface="Oswald"/>
                <a:sym typeface="Oswald"/>
              </a:rPr>
              <a:t>3. Share photos of your actions on social media and tag @KharkivPride along with the hashtag #IStandWithSphere</a:t>
            </a:r>
            <a:endParaRPr b="0" i="0" sz="15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cxnSp>
        <p:nvCxnSpPr>
          <p:cNvPr id="521" name="Google Shape;521;p66"/>
          <p:cNvCxnSpPr/>
          <p:nvPr/>
        </p:nvCxnSpPr>
        <p:spPr>
          <a:xfrm>
            <a:off x="4572000" y="1168400"/>
            <a:ext cx="0" cy="3347400"/>
          </a:xfrm>
          <a:prstGeom prst="straightConnector1">
            <a:avLst/>
          </a:prstGeom>
          <a:noFill/>
          <a:ln cap="flat" cmpd="sng" w="9525">
            <a:solidFill>
              <a:srgbClr val="424242"/>
            </a:solidFill>
            <a:prstDash val="solid"/>
            <a:miter lim="800000"/>
            <a:headEnd len="sm" w="sm" type="none"/>
            <a:tailEnd len="sm" w="sm" type="none"/>
          </a:ln>
        </p:spPr>
      </p:cxnSp>
      <p:sp>
        <p:nvSpPr>
          <p:cNvPr id="522" name="Google Shape;522;p66"/>
          <p:cNvSpPr txBox="1"/>
          <p:nvPr/>
        </p:nvSpPr>
        <p:spPr>
          <a:xfrm>
            <a:off x="5227140" y="4842570"/>
            <a:ext cx="2768400" cy="1593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r>
              <a:rPr b="1" i="0" lang="en-GB" sz="800" u="none" cap="none" strike="noStrike">
                <a:solidFill>
                  <a:schemeClr val="dk2"/>
                </a:solidFill>
                <a:latin typeface="Oswald"/>
                <a:ea typeface="Oswald"/>
                <a:cs typeface="Oswald"/>
                <a:sym typeface="Oswald"/>
              </a:rPr>
              <a:t>W4R 2021 ACTIVITY: </a:t>
            </a:r>
            <a:r>
              <a:rPr b="1" i="0" lang="en-GB" sz="800" u="none" cap="none" strike="noStrike">
                <a:solidFill>
                  <a:srgbClr val="FF0000"/>
                </a:solidFill>
                <a:latin typeface="Oswald"/>
                <a:ea typeface="Oswald"/>
                <a:cs typeface="Oswald"/>
                <a:sym typeface="Oswald"/>
              </a:rPr>
              <a:t>DISCRIMINATION AND HATE CRIMES</a:t>
            </a:r>
            <a:endParaRPr b="1" i="0" sz="800" u="none" cap="none" strike="noStrike">
              <a:solidFill>
                <a:srgbClr val="FF0000"/>
              </a:solidFill>
              <a:latin typeface="Oswald"/>
              <a:ea typeface="Oswald"/>
              <a:cs typeface="Oswald"/>
              <a:sym typeface="Oswald"/>
            </a:endParaRPr>
          </a:p>
          <a:p>
            <a:pPr indent="0" lvl="0" marL="0" marR="0" rtl="0" algn="r">
              <a:lnSpc>
                <a:spcPct val="100000"/>
              </a:lnSpc>
              <a:spcBef>
                <a:spcPts val="0"/>
              </a:spcBef>
              <a:spcAft>
                <a:spcPts val="0"/>
              </a:spcAft>
              <a:buClr>
                <a:srgbClr val="000000"/>
              </a:buClr>
              <a:buSzPts val="800"/>
              <a:buFont typeface="Arial"/>
              <a:buNone/>
            </a:pPr>
            <a:r>
              <a:t/>
            </a:r>
            <a:endParaRPr b="1" i="0" sz="800" u="none" cap="none" strike="noStrike">
              <a:solidFill>
                <a:srgbClr val="666666"/>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THREE TRUTHS </a:t>
            </a:r>
            <a:endParaRPr sz="1800"/>
          </a:p>
          <a:p>
            <a:pPr indent="0" lvl="0" marL="0" rtl="0" algn="l">
              <a:lnSpc>
                <a:spcPct val="90000"/>
              </a:lnSpc>
              <a:spcBef>
                <a:spcPts val="0"/>
              </a:spcBef>
              <a:spcAft>
                <a:spcPts val="0"/>
              </a:spcAft>
              <a:buSzPts val="1500"/>
              <a:buNone/>
            </a:pPr>
            <a:r>
              <a:rPr lang="en-GB" sz="1800"/>
              <a:t>AND A LIE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12" name="Google Shape;312;p45"/>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13" name="Google Shape;313;p45"/>
          <p:cNvSpPr txBox="1"/>
          <p:nvPr/>
        </p:nvSpPr>
        <p:spPr>
          <a:xfrm>
            <a:off x="512075" y="881325"/>
            <a:ext cx="7636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Oswald"/>
                <a:ea typeface="Oswald"/>
                <a:cs typeface="Oswald"/>
                <a:sym typeface="Oswald"/>
              </a:rPr>
              <a:t>How did you go about identifying or guessing which information was a fact and which was a lie? Did you make assumptions about the person? What kind of assumptions?</a:t>
            </a:r>
            <a:endParaRPr b="0" i="0" sz="1800" u="none" cap="none" strike="noStrike">
              <a:solidFill>
                <a:srgbClr val="000000"/>
              </a:solidFill>
              <a:latin typeface="Oswald"/>
              <a:ea typeface="Oswald"/>
              <a:cs typeface="Oswald"/>
              <a:sym typeface="Oswald"/>
            </a:endParaRPr>
          </a:p>
        </p:txBody>
      </p:sp>
      <p:sp>
        <p:nvSpPr>
          <p:cNvPr id="314" name="Google Shape;314;p45"/>
          <p:cNvSpPr/>
          <p:nvPr/>
        </p:nvSpPr>
        <p:spPr>
          <a:xfrm>
            <a:off x="6145550" y="2082075"/>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5"/>
          <p:cNvSpPr/>
          <p:nvPr/>
        </p:nvSpPr>
        <p:spPr>
          <a:xfrm>
            <a:off x="6338857" y="2265612"/>
            <a:ext cx="1229400" cy="1179300"/>
          </a:xfrm>
          <a:prstGeom prst="foldedCorner">
            <a:avLst>
              <a:gd fmla="val 16667" name="adj"/>
            </a:avLst>
          </a:prstGeom>
          <a:solidFill>
            <a:srgbClr val="F18E2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p:nvPr/>
        </p:nvSpPr>
        <p:spPr>
          <a:xfrm>
            <a:off x="6532165" y="2449149"/>
            <a:ext cx="1229400" cy="1179300"/>
          </a:xfrm>
          <a:prstGeom prst="foldedCorner">
            <a:avLst>
              <a:gd fmla="val 16667" name="adj"/>
            </a:avLst>
          </a:prstGeom>
          <a:solidFill>
            <a:srgbClr val="AA89B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6725472" y="2632685"/>
            <a:ext cx="1229400" cy="1179300"/>
          </a:xfrm>
          <a:prstGeom prst="foldedCorner">
            <a:avLst>
              <a:gd fmla="val 16667" name="adj"/>
            </a:avLst>
          </a:prstGeom>
          <a:solidFill>
            <a:srgbClr val="BBD5EE"/>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p:nvPr/>
        </p:nvSpPr>
        <p:spPr>
          <a:xfrm>
            <a:off x="6918780" y="2816222"/>
            <a:ext cx="1229400" cy="1179300"/>
          </a:xfrm>
          <a:prstGeom prst="foldedCorner">
            <a:avLst>
              <a:gd fmla="val 16667" name="adj"/>
            </a:avLst>
          </a:prstGeom>
          <a:solidFill>
            <a:srgbClr val="C7DAAD"/>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5"/>
          <p:cNvSpPr/>
          <p:nvPr/>
        </p:nvSpPr>
        <p:spPr>
          <a:xfrm>
            <a:off x="7112087" y="2999759"/>
            <a:ext cx="1229400" cy="1179300"/>
          </a:xfrm>
          <a:prstGeom prst="foldedCorner">
            <a:avLst>
              <a:gd fmla="val 16667" name="adj"/>
            </a:avLst>
          </a:prstGeom>
          <a:solidFill>
            <a:srgbClr val="EC6F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p:nvPr/>
        </p:nvSpPr>
        <p:spPr>
          <a:xfrm>
            <a:off x="7285925" y="3172350"/>
            <a:ext cx="1229400" cy="1179300"/>
          </a:xfrm>
          <a:prstGeom prst="foldedCorner">
            <a:avLst>
              <a:gd fmla="val 16667" name="adj"/>
            </a:avLst>
          </a:prstGeom>
          <a:solidFill>
            <a:srgbClr val="FFFF00"/>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6"/>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THREE TRUTHS </a:t>
            </a:r>
            <a:endParaRPr sz="1800"/>
          </a:p>
          <a:p>
            <a:pPr indent="0" lvl="0" marL="0" rtl="0" algn="l">
              <a:lnSpc>
                <a:spcPct val="90000"/>
              </a:lnSpc>
              <a:spcBef>
                <a:spcPts val="0"/>
              </a:spcBef>
              <a:spcAft>
                <a:spcPts val="0"/>
              </a:spcAft>
              <a:buSzPts val="1500"/>
              <a:buNone/>
            </a:pPr>
            <a:r>
              <a:rPr lang="en-GB" sz="1800"/>
              <a:t>AND A LIE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26" name="Google Shape;326;p46"/>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27" name="Google Shape;327;p46"/>
          <p:cNvSpPr txBox="1"/>
          <p:nvPr/>
        </p:nvSpPr>
        <p:spPr>
          <a:xfrm>
            <a:off x="512075" y="881325"/>
            <a:ext cx="7550400" cy="45252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People usually make assumptions about others based on characteristics such as a person’s gender, age, skin colour, religion, sexuality, where they come from, or whether they have a disability.</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Many times, assumptions about certain groups are based on things we have learned or heard from the media, family and friends.</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It is important to recognize that we may make assumptions about people, often based on learned stereotypes and prejudices, which are unconscious.</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It is difficult to know people just by looking at them or by associating them with a group. </a:t>
            </a:r>
            <a:endParaRPr b="0" i="0" sz="2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7"/>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33" name="Google Shape;333;p47"/>
          <p:cNvSpPr txBox="1"/>
          <p:nvPr/>
        </p:nvSpPr>
        <p:spPr>
          <a:xfrm>
            <a:off x="629250" y="1165738"/>
            <a:ext cx="7885500" cy="32478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highlight>
                  <a:schemeClr val="accent1"/>
                </a:highlight>
                <a:latin typeface="Oswald"/>
                <a:ea typeface="Oswald"/>
                <a:cs typeface="Oswald"/>
                <a:sym typeface="Oswald"/>
              </a:rPr>
              <a:t>Discrimination:</a:t>
            </a:r>
            <a:r>
              <a:rPr b="1" i="0" lang="en-GB" sz="1700" u="none" cap="none" strike="noStrike">
                <a:solidFill>
                  <a:srgbClr val="000000"/>
                </a:solidFill>
                <a:latin typeface="Oswald"/>
                <a:ea typeface="Oswald"/>
                <a:cs typeface="Oswald"/>
                <a:sym typeface="Oswald"/>
              </a:rPr>
              <a:t> </a:t>
            </a:r>
            <a:r>
              <a:rPr b="0" i="0" lang="en-GB" sz="1700" u="none" cap="none" strike="noStrike">
                <a:solidFill>
                  <a:srgbClr val="000000"/>
                </a:solidFill>
                <a:latin typeface="Oswald"/>
                <a:ea typeface="Oswald"/>
                <a:cs typeface="Oswald"/>
                <a:sym typeface="Oswald"/>
              </a:rPr>
              <a:t>Consciously or unconsciously treating someone unfairly or holding them to different standards on the basis of conscious or unconscious prejudiced beliefs and not on the basis of individual merit. It is the systematic denial of certain peoples’ or groups’ full human rights because of who they are or what they believe.</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highlight>
                  <a:schemeClr val="accent1"/>
                </a:highlight>
                <a:latin typeface="Oswald"/>
                <a:ea typeface="Oswald"/>
                <a:cs typeface="Oswald"/>
                <a:sym typeface="Oswald"/>
              </a:rPr>
              <a:t>Prejudice</a:t>
            </a:r>
            <a:r>
              <a:rPr b="0" i="0" lang="en-GB" sz="1700" u="none" cap="none" strike="noStrike">
                <a:solidFill>
                  <a:srgbClr val="000000"/>
                </a:solidFill>
                <a:latin typeface="Oswald"/>
                <a:ea typeface="Oswald"/>
                <a:cs typeface="Oswald"/>
                <a:sym typeface="Oswald"/>
              </a:rPr>
              <a:t>: Judging or having an idea about someone or a group of people before you actually know them. Prejudice is often directed toward people in a certain identity group (based on race, religion, sexuality, gender, etc.). It usually has a negative connotation.</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highlight>
                  <a:schemeClr val="accent1"/>
                </a:highlight>
                <a:latin typeface="Oswald"/>
                <a:ea typeface="Oswald"/>
                <a:cs typeface="Oswald"/>
                <a:sym typeface="Oswald"/>
              </a:rPr>
              <a:t>Stereotype</a:t>
            </a:r>
            <a:r>
              <a:rPr b="0" i="0" lang="en-GB" sz="1700" u="none" cap="none" strike="noStrike">
                <a:solidFill>
                  <a:srgbClr val="000000"/>
                </a:solidFill>
                <a:latin typeface="Oswald"/>
                <a:ea typeface="Oswald"/>
                <a:cs typeface="Oswald"/>
                <a:sym typeface="Oswald"/>
              </a:rPr>
              <a:t>: A fixed general image or set of characteristics that a lot of people believe represent a particular type of person or thing. If someone is stereotyped, people form a fixed general idea or image of them, so that it is assumed that they will behave in a particular way.</a:t>
            </a:r>
            <a:endParaRPr b="0" i="0" sz="2000" u="none" cap="none" strike="noStrike">
              <a:solidFill>
                <a:srgbClr val="000000"/>
              </a:solidFill>
              <a:latin typeface="Oswald"/>
              <a:ea typeface="Oswald"/>
              <a:cs typeface="Oswald"/>
              <a:sym typeface="Oswald"/>
            </a:endParaRPr>
          </a:p>
        </p:txBody>
      </p:sp>
      <p:sp>
        <p:nvSpPr>
          <p:cNvPr id="334" name="Google Shape;334;p47"/>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THREE TRUTHS </a:t>
            </a:r>
            <a:endParaRPr sz="1800"/>
          </a:p>
          <a:p>
            <a:pPr indent="0" lvl="0" marL="0" rtl="0" algn="l">
              <a:lnSpc>
                <a:spcPct val="90000"/>
              </a:lnSpc>
              <a:spcBef>
                <a:spcPts val="0"/>
              </a:spcBef>
              <a:spcAft>
                <a:spcPts val="0"/>
              </a:spcAft>
              <a:buSzPts val="1500"/>
              <a:buNone/>
            </a:pPr>
            <a:r>
              <a:rPr lang="en-GB" sz="1800"/>
              <a:t>AND A LIE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1500"/>
              <a:buFont typeface="Oswald"/>
              <a:buNone/>
            </a:pPr>
            <a:r>
              <a:t/>
            </a:r>
            <a:endParaRPr sz="11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8"/>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40" name="Google Shape;340;p48"/>
          <p:cNvSpPr txBox="1"/>
          <p:nvPr/>
        </p:nvSpPr>
        <p:spPr>
          <a:xfrm>
            <a:off x="630250" y="1266250"/>
            <a:ext cx="7298700" cy="1908600"/>
          </a:xfrm>
          <a:prstGeom prst="rect">
            <a:avLst/>
          </a:prstGeom>
          <a:noFill/>
          <a:ln>
            <a:noFill/>
          </a:ln>
        </p:spPr>
        <p:txBody>
          <a:bodyPr anchorCtr="0" anchor="t" bIns="91425" lIns="91425" spcFirstLastPara="1" rIns="91425" wrap="square" tIns="91425">
            <a:spAutoFit/>
          </a:bodyPr>
          <a:lstStyle/>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What assumptions are made about LGBTI people?</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What challenges and emotions do you think LGBTI people experience daily?</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
        <p:nvSpPr>
          <p:cNvPr id="341" name="Google Shape;341;p48"/>
          <p:cNvSpPr txBox="1"/>
          <p:nvPr>
            <p:ph type="title"/>
          </p:nvPr>
        </p:nvSpPr>
        <p:spPr>
          <a:xfrm>
            <a:off x="630241" y="324714"/>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THE RIGHTS OF </a:t>
            </a:r>
            <a:endParaRPr sz="1800"/>
          </a:p>
          <a:p>
            <a:pPr indent="0" lvl="0" marL="0" rtl="0" algn="l">
              <a:lnSpc>
                <a:spcPct val="90000"/>
              </a:lnSpc>
              <a:spcBef>
                <a:spcPts val="0"/>
              </a:spcBef>
              <a:spcAft>
                <a:spcPts val="0"/>
              </a:spcAft>
              <a:buSzPts val="1500"/>
              <a:buNone/>
            </a:pPr>
            <a:r>
              <a:rPr lang="en-GB" sz="1800"/>
              <a:t>LGBTI PEOPLE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THE RIGHTS OF </a:t>
            </a:r>
            <a:endParaRPr sz="1800"/>
          </a:p>
          <a:p>
            <a:pPr indent="0" lvl="0" marL="0" rtl="0" algn="l">
              <a:lnSpc>
                <a:spcPct val="90000"/>
              </a:lnSpc>
              <a:spcBef>
                <a:spcPts val="0"/>
              </a:spcBef>
              <a:spcAft>
                <a:spcPts val="0"/>
              </a:spcAft>
              <a:buSzPts val="1500"/>
              <a:buNone/>
            </a:pPr>
            <a:r>
              <a:rPr lang="en-GB" sz="1800"/>
              <a:t>LGBTI PEOPLE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47" name="Google Shape;347;p49"/>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48" name="Google Shape;348;p49"/>
          <p:cNvSpPr txBox="1"/>
          <p:nvPr/>
        </p:nvSpPr>
        <p:spPr>
          <a:xfrm>
            <a:off x="630250" y="873625"/>
            <a:ext cx="7298700" cy="400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Oswald"/>
                <a:ea typeface="Oswald"/>
                <a:cs typeface="Oswald"/>
                <a:sym typeface="Oswald"/>
              </a:rPr>
              <a:t>In many countries, being lesbian, gay, bisexual, transgender or intersex (LGBTI) means living with daily discrimination. This discrimination could be based on:</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Oswald"/>
              <a:ea typeface="Oswald"/>
              <a:cs typeface="Oswald"/>
              <a:sym typeface="Oswald"/>
            </a:endParaRPr>
          </a:p>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your </a:t>
            </a:r>
            <a:r>
              <a:rPr b="1" i="0" lang="en-GB" sz="2100" u="none" cap="none" strike="noStrike">
                <a:solidFill>
                  <a:srgbClr val="000000"/>
                </a:solidFill>
                <a:highlight>
                  <a:schemeClr val="accent1"/>
                </a:highlight>
                <a:latin typeface="Oswald"/>
                <a:ea typeface="Oswald"/>
                <a:cs typeface="Oswald"/>
                <a:sym typeface="Oswald"/>
              </a:rPr>
              <a:t>sexual orientation</a:t>
            </a:r>
            <a:r>
              <a:rPr b="0" i="0" lang="en-GB" sz="2100" u="none" cap="none" strike="noStrike">
                <a:solidFill>
                  <a:srgbClr val="000000"/>
                </a:solidFill>
                <a:latin typeface="Oswald"/>
                <a:ea typeface="Oswald"/>
                <a:cs typeface="Oswald"/>
                <a:sym typeface="Oswald"/>
              </a:rPr>
              <a:t> (who you’re attracted to);</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Oswald"/>
              <a:ea typeface="Oswald"/>
              <a:cs typeface="Oswald"/>
              <a:sym typeface="Oswald"/>
            </a:endParaRPr>
          </a:p>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your </a:t>
            </a:r>
            <a:r>
              <a:rPr b="1" i="0" lang="en-GB" sz="2100" u="none" cap="none" strike="noStrike">
                <a:solidFill>
                  <a:srgbClr val="000000"/>
                </a:solidFill>
                <a:highlight>
                  <a:schemeClr val="accent1"/>
                </a:highlight>
                <a:latin typeface="Oswald"/>
                <a:ea typeface="Oswald"/>
                <a:cs typeface="Oswald"/>
                <a:sym typeface="Oswald"/>
              </a:rPr>
              <a:t>gender identity</a:t>
            </a:r>
            <a:r>
              <a:rPr b="0" i="0" lang="en-GB" sz="2100" u="none" cap="none" strike="noStrike">
                <a:solidFill>
                  <a:srgbClr val="000000"/>
                </a:solidFill>
                <a:latin typeface="Oswald"/>
                <a:ea typeface="Oswald"/>
                <a:cs typeface="Oswald"/>
                <a:sym typeface="Oswald"/>
              </a:rPr>
              <a:t> (how you define yourself, irrespective of your biological sex);</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Oswald"/>
              <a:ea typeface="Oswald"/>
              <a:cs typeface="Oswald"/>
              <a:sym typeface="Oswald"/>
            </a:endParaRPr>
          </a:p>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your </a:t>
            </a:r>
            <a:r>
              <a:rPr b="1" i="0" lang="en-GB" sz="2100" u="none" cap="none" strike="noStrike">
                <a:solidFill>
                  <a:srgbClr val="000000"/>
                </a:solidFill>
                <a:highlight>
                  <a:schemeClr val="accent1"/>
                </a:highlight>
                <a:latin typeface="Oswald"/>
                <a:ea typeface="Oswald"/>
                <a:cs typeface="Oswald"/>
                <a:sym typeface="Oswald"/>
              </a:rPr>
              <a:t>gender expression</a:t>
            </a:r>
            <a:r>
              <a:rPr b="0" i="0" lang="en-GB" sz="2100" u="none" cap="none" strike="noStrike">
                <a:solidFill>
                  <a:srgbClr val="000000"/>
                </a:solidFill>
                <a:latin typeface="Oswald"/>
                <a:ea typeface="Oswald"/>
                <a:cs typeface="Oswald"/>
                <a:sym typeface="Oswald"/>
              </a:rPr>
              <a:t> (how you express your gender identity through your clothing, hair or make-up);</a:t>
            </a:r>
            <a:endParaRPr b="0" i="0" sz="21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Oswald"/>
              <a:ea typeface="Oswald"/>
              <a:cs typeface="Oswald"/>
              <a:sym typeface="Oswald"/>
            </a:endParaRPr>
          </a:p>
          <a:p>
            <a:pPr indent="-361950" lvl="0" marL="457200" marR="0" rtl="0" algn="l">
              <a:lnSpc>
                <a:spcPct val="100000"/>
              </a:lnSpc>
              <a:spcBef>
                <a:spcPts val="0"/>
              </a:spcBef>
              <a:spcAft>
                <a:spcPts val="0"/>
              </a:spcAft>
              <a:buClr>
                <a:srgbClr val="000000"/>
              </a:buClr>
              <a:buSzPts val="2100"/>
              <a:buFont typeface="Oswald"/>
              <a:buChar char="●"/>
            </a:pPr>
            <a:r>
              <a:rPr b="0" i="0" lang="en-GB" sz="2100" u="none" cap="none" strike="noStrike">
                <a:solidFill>
                  <a:srgbClr val="000000"/>
                </a:solidFill>
                <a:latin typeface="Oswald"/>
                <a:ea typeface="Oswald"/>
                <a:cs typeface="Oswald"/>
                <a:sym typeface="Oswald"/>
              </a:rPr>
              <a:t>your </a:t>
            </a:r>
            <a:r>
              <a:rPr b="1" i="0" lang="en-GB" sz="2100" u="none" cap="none" strike="noStrike">
                <a:solidFill>
                  <a:srgbClr val="000000"/>
                </a:solidFill>
                <a:highlight>
                  <a:schemeClr val="accent1"/>
                </a:highlight>
                <a:latin typeface="Oswald"/>
                <a:ea typeface="Oswald"/>
                <a:cs typeface="Oswald"/>
                <a:sym typeface="Oswald"/>
              </a:rPr>
              <a:t>sex characteristics </a:t>
            </a:r>
            <a:r>
              <a:rPr b="0" i="0" lang="en-GB" sz="2100" u="none" cap="none" strike="noStrike">
                <a:solidFill>
                  <a:srgbClr val="000000"/>
                </a:solidFill>
                <a:latin typeface="Oswald"/>
                <a:ea typeface="Oswald"/>
                <a:cs typeface="Oswald"/>
                <a:sym typeface="Oswald"/>
              </a:rPr>
              <a:t>(for example, your genitals, chromosomes, reproductive organs, or hormone levels).</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0"/>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THE RIGHTS OF</a:t>
            </a:r>
            <a:endParaRPr sz="1800"/>
          </a:p>
          <a:p>
            <a:pPr indent="0" lvl="0" marL="0" rtl="0" algn="l">
              <a:lnSpc>
                <a:spcPct val="90000"/>
              </a:lnSpc>
              <a:spcBef>
                <a:spcPts val="0"/>
              </a:spcBef>
              <a:spcAft>
                <a:spcPts val="0"/>
              </a:spcAft>
              <a:buSzPts val="1500"/>
              <a:buNone/>
            </a:pPr>
            <a:r>
              <a:rPr lang="en-GB" sz="1800"/>
              <a:t>LGBTI PEOPLE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54" name="Google Shape;354;p50"/>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pic>
        <p:nvPicPr>
          <p:cNvPr id="355" name="Google Shape;355;p50"/>
          <p:cNvPicPr preferRelativeResize="0"/>
          <p:nvPr/>
        </p:nvPicPr>
        <p:blipFill rotWithShape="1">
          <a:blip r:embed="rId3">
            <a:alphaModFix/>
          </a:blip>
          <a:srcRect b="0" l="0" r="0" t="0"/>
          <a:stretch/>
        </p:blipFill>
        <p:spPr>
          <a:xfrm>
            <a:off x="1240338" y="1045911"/>
            <a:ext cx="6663327" cy="3308876"/>
          </a:xfrm>
          <a:prstGeom prst="rect">
            <a:avLst/>
          </a:prstGeom>
          <a:noFill/>
          <a:ln>
            <a:noFill/>
          </a:ln>
        </p:spPr>
      </p:pic>
      <p:cxnSp>
        <p:nvCxnSpPr>
          <p:cNvPr id="356" name="Google Shape;356;p50"/>
          <p:cNvCxnSpPr/>
          <p:nvPr/>
        </p:nvCxnSpPr>
        <p:spPr>
          <a:xfrm rot="10800000">
            <a:off x="5585275" y="2267600"/>
            <a:ext cx="166800" cy="1629300"/>
          </a:xfrm>
          <a:prstGeom prst="straightConnector1">
            <a:avLst/>
          </a:prstGeom>
          <a:noFill/>
          <a:ln cap="flat" cmpd="sng" w="19050">
            <a:solidFill>
              <a:schemeClr val="dk2"/>
            </a:solidFill>
            <a:prstDash val="solid"/>
            <a:round/>
            <a:headEnd len="sm" w="sm" type="none"/>
            <a:tailEnd len="med" w="med" type="triangle"/>
          </a:ln>
        </p:spPr>
      </p:cxnSp>
      <p:cxnSp>
        <p:nvCxnSpPr>
          <p:cNvPr id="357" name="Google Shape;357;p50"/>
          <p:cNvCxnSpPr/>
          <p:nvPr/>
        </p:nvCxnSpPr>
        <p:spPr>
          <a:xfrm flipH="1" rot="10800000">
            <a:off x="2365625" y="2925275"/>
            <a:ext cx="2139900" cy="1030500"/>
          </a:xfrm>
          <a:prstGeom prst="straightConnector1">
            <a:avLst/>
          </a:prstGeom>
          <a:noFill/>
          <a:ln cap="flat" cmpd="sng" w="19050">
            <a:solidFill>
              <a:schemeClr val="dk2"/>
            </a:solidFill>
            <a:prstDash val="solid"/>
            <a:round/>
            <a:headEnd len="sm" w="sm" type="none"/>
            <a:tailEnd len="med" w="med" type="triangle"/>
          </a:ln>
        </p:spPr>
      </p:cxnSp>
      <p:cxnSp>
        <p:nvCxnSpPr>
          <p:cNvPr id="358" name="Google Shape;358;p50"/>
          <p:cNvCxnSpPr>
            <a:stCxn id="359" idx="1"/>
          </p:cNvCxnSpPr>
          <p:nvPr/>
        </p:nvCxnSpPr>
        <p:spPr>
          <a:xfrm rot="10800000">
            <a:off x="4809750" y="1678525"/>
            <a:ext cx="2346000" cy="228300"/>
          </a:xfrm>
          <a:prstGeom prst="straightConnector1">
            <a:avLst/>
          </a:prstGeom>
          <a:noFill/>
          <a:ln cap="flat" cmpd="sng" w="19050">
            <a:solidFill>
              <a:schemeClr val="dk2"/>
            </a:solidFill>
            <a:prstDash val="solid"/>
            <a:round/>
            <a:headEnd len="sm" w="sm" type="none"/>
            <a:tailEnd len="med" w="med" type="triangle"/>
          </a:ln>
        </p:spPr>
      </p:cxnSp>
      <p:sp>
        <p:nvSpPr>
          <p:cNvPr id="359" name="Google Shape;359;p50"/>
          <p:cNvSpPr txBox="1"/>
          <p:nvPr/>
        </p:nvSpPr>
        <p:spPr>
          <a:xfrm>
            <a:off x="7155750" y="1168075"/>
            <a:ext cx="14919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A state-sponsored campaign in the Russian region of Chechnya led to the targeting of gay men</a:t>
            </a:r>
            <a:endParaRPr b="0" i="0" sz="1400" u="none" cap="none" strike="noStrike">
              <a:solidFill>
                <a:srgbClr val="000000"/>
              </a:solidFill>
              <a:latin typeface="Oswald"/>
              <a:ea typeface="Oswald"/>
              <a:cs typeface="Oswald"/>
              <a:sym typeface="Oswald"/>
            </a:endParaRPr>
          </a:p>
        </p:txBody>
      </p:sp>
      <p:sp>
        <p:nvSpPr>
          <p:cNvPr id="360" name="Google Shape;360;p50"/>
          <p:cNvSpPr txBox="1"/>
          <p:nvPr/>
        </p:nvSpPr>
        <p:spPr>
          <a:xfrm>
            <a:off x="4230625" y="3849025"/>
            <a:ext cx="4152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In Bangladesh, LGBTI activists have been killed, with the police and government taking little interest in delivering justice to the families of victims</a:t>
            </a:r>
            <a:endParaRPr b="0" i="0" sz="1400" u="none" cap="none" strike="noStrike">
              <a:solidFill>
                <a:srgbClr val="000000"/>
              </a:solidFill>
              <a:latin typeface="Oswald"/>
              <a:ea typeface="Oswald"/>
              <a:cs typeface="Oswald"/>
              <a:sym typeface="Oswald"/>
            </a:endParaRPr>
          </a:p>
        </p:txBody>
      </p:sp>
      <p:sp>
        <p:nvSpPr>
          <p:cNvPr id="361" name="Google Shape;361;p50"/>
          <p:cNvSpPr txBox="1"/>
          <p:nvPr/>
        </p:nvSpPr>
        <p:spPr>
          <a:xfrm>
            <a:off x="536400" y="3288300"/>
            <a:ext cx="2035500" cy="147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Oswald"/>
                <a:ea typeface="Oswald"/>
                <a:cs typeface="Oswald"/>
                <a:sym typeface="Oswald"/>
              </a:rPr>
              <a:t>In many parts of sub-Saharan Africa, people continue to live in fear, hiding their LGBTI identities to avoid being attacked or even murdered</a:t>
            </a:r>
            <a:endParaRPr b="0" i="0" sz="1400" u="none" cap="none" strike="noStrike">
              <a:solidFill>
                <a:srgbClr val="000000"/>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ph type="title"/>
          </p:nvPr>
        </p:nvSpPr>
        <p:spPr>
          <a:xfrm>
            <a:off x="629841" y="339189"/>
            <a:ext cx="3097500" cy="474300"/>
          </a:xfrm>
          <a:prstGeom prst="rect">
            <a:avLst/>
          </a:prstGeom>
          <a:noFill/>
          <a:ln>
            <a:noFill/>
          </a:ln>
        </p:spPr>
        <p:txBody>
          <a:bodyPr anchorCtr="0" anchor="t" bIns="0" lIns="68575" spcFirstLastPara="1" rIns="68575" wrap="square" tIns="0">
            <a:noAutofit/>
          </a:bodyPr>
          <a:lstStyle/>
          <a:p>
            <a:pPr indent="0" lvl="0" marL="0" rtl="0" algn="l">
              <a:lnSpc>
                <a:spcPct val="90000"/>
              </a:lnSpc>
              <a:spcBef>
                <a:spcPts val="0"/>
              </a:spcBef>
              <a:spcAft>
                <a:spcPts val="0"/>
              </a:spcAft>
              <a:buSzPts val="1500"/>
              <a:buNone/>
            </a:pPr>
            <a:r>
              <a:rPr lang="en-GB" sz="1800"/>
              <a:t>THE RIGHTS OF </a:t>
            </a:r>
            <a:endParaRPr sz="1800"/>
          </a:p>
          <a:p>
            <a:pPr indent="0" lvl="0" marL="0" rtl="0" algn="l">
              <a:lnSpc>
                <a:spcPct val="90000"/>
              </a:lnSpc>
              <a:spcBef>
                <a:spcPts val="0"/>
              </a:spcBef>
              <a:spcAft>
                <a:spcPts val="0"/>
              </a:spcAft>
              <a:buSzPts val="1500"/>
              <a:buNone/>
            </a:pPr>
            <a:r>
              <a:rPr lang="en-GB" sz="1800"/>
              <a:t>LGBTI PEOPLE</a:t>
            </a:r>
            <a:endParaRPr sz="1800"/>
          </a:p>
          <a:p>
            <a:pPr indent="0" lvl="0" marL="0" rtl="0" algn="l">
              <a:lnSpc>
                <a:spcPct val="90000"/>
              </a:lnSpc>
              <a:spcBef>
                <a:spcPts val="0"/>
              </a:spcBef>
              <a:spcAft>
                <a:spcPts val="0"/>
              </a:spcAft>
              <a:buSzPts val="1500"/>
              <a:buNone/>
            </a:pPr>
            <a:r>
              <a:t/>
            </a:r>
            <a:endParaRPr sz="1800"/>
          </a:p>
          <a:p>
            <a:pPr indent="0" lvl="0" marL="0" rtl="0" algn="l">
              <a:lnSpc>
                <a:spcPct val="90000"/>
              </a:lnSpc>
              <a:spcBef>
                <a:spcPts val="0"/>
              </a:spcBef>
              <a:spcAft>
                <a:spcPts val="0"/>
              </a:spcAft>
              <a:buClr>
                <a:srgbClr val="000000"/>
              </a:buClr>
              <a:buSzPts val="2800"/>
              <a:buFont typeface="Oswald"/>
              <a:buNone/>
            </a:pPr>
            <a:r>
              <a:rPr lang="en-GB" sz="1800"/>
              <a:t>	</a:t>
            </a:r>
            <a:endParaRPr sz="1800"/>
          </a:p>
          <a:p>
            <a:pPr indent="0" lvl="0" marL="0" rtl="0" algn="l">
              <a:lnSpc>
                <a:spcPct val="90000"/>
              </a:lnSpc>
              <a:spcBef>
                <a:spcPts val="0"/>
              </a:spcBef>
              <a:spcAft>
                <a:spcPts val="0"/>
              </a:spcAft>
              <a:buClr>
                <a:srgbClr val="000000"/>
              </a:buClr>
              <a:buSzPts val="1500"/>
              <a:buFont typeface="Oswald"/>
              <a:buNone/>
            </a:pPr>
            <a:r>
              <a:t/>
            </a:r>
            <a:endParaRPr sz="1100"/>
          </a:p>
        </p:txBody>
      </p:sp>
      <p:sp>
        <p:nvSpPr>
          <p:cNvPr id="367" name="Google Shape;367;p51"/>
          <p:cNvSpPr txBox="1"/>
          <p:nvPr/>
        </p:nvSpPr>
        <p:spPr>
          <a:xfrm>
            <a:off x="8062332" y="4897511"/>
            <a:ext cx="453000" cy="1044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GB" sz="800" u="none" cap="none" strike="noStrike">
                <a:solidFill>
                  <a:srgbClr val="000000"/>
                </a:solidFill>
                <a:latin typeface="Oswald"/>
                <a:ea typeface="Oswald"/>
                <a:cs typeface="Oswald"/>
                <a:sym typeface="Oswald"/>
              </a:rPr>
              <a:t>‹#›</a:t>
            </a:fld>
            <a:endParaRPr b="1" i="0" sz="800" u="none" cap="none" strike="noStrike">
              <a:solidFill>
                <a:srgbClr val="000000"/>
              </a:solidFill>
              <a:latin typeface="Oswald"/>
              <a:ea typeface="Oswald"/>
              <a:cs typeface="Oswald"/>
              <a:sym typeface="Oswald"/>
            </a:endParaRPr>
          </a:p>
        </p:txBody>
      </p:sp>
      <p:sp>
        <p:nvSpPr>
          <p:cNvPr id="368" name="Google Shape;368;p51"/>
          <p:cNvSpPr txBox="1"/>
          <p:nvPr/>
        </p:nvSpPr>
        <p:spPr>
          <a:xfrm>
            <a:off x="630250" y="1107200"/>
            <a:ext cx="7298700" cy="38019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Today, at least 43 countries recognize homophobic crimes as a type of hate crime. And as of December 2019, 27 countries have made same-sex marriage legal.</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Pride events can takes many forms –and are a moment for LGBTI people and activists, their family members, friends, and allies to show that they are out and proud to be who they are.</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Oswald"/>
              <a:ea typeface="Oswald"/>
              <a:cs typeface="Oswald"/>
              <a:sym typeface="Oswald"/>
            </a:endParaRPr>
          </a:p>
          <a:p>
            <a:pPr indent="-355600" lvl="0" marL="457200" marR="0" rtl="0" algn="l">
              <a:lnSpc>
                <a:spcPct val="100000"/>
              </a:lnSpc>
              <a:spcBef>
                <a:spcPts val="0"/>
              </a:spcBef>
              <a:spcAft>
                <a:spcPts val="0"/>
              </a:spcAft>
              <a:buClr>
                <a:srgbClr val="000000"/>
              </a:buClr>
              <a:buSzPts val="2000"/>
              <a:buFont typeface="Oswald"/>
              <a:buChar char="●"/>
            </a:pPr>
            <a:r>
              <a:rPr b="0" i="0" lang="en-GB" sz="2000" u="none" cap="none" strike="noStrike">
                <a:solidFill>
                  <a:srgbClr val="000000"/>
                </a:solidFill>
                <a:latin typeface="Oswald"/>
                <a:ea typeface="Oswald"/>
                <a:cs typeface="Oswald"/>
                <a:sym typeface="Oswald"/>
              </a:rPr>
              <a:t>However, Pride festivals are banned in several countries, including Russia, Saudi Arabia, Uganda and most recently Turkey. </a:t>
            </a:r>
            <a:endParaRPr b="0" i="0" sz="2000" u="none" cap="none" strike="noStrike">
              <a:solidFill>
                <a:srgbClr val="000000"/>
              </a:solidFill>
              <a:latin typeface="Oswald"/>
              <a:ea typeface="Oswald"/>
              <a:cs typeface="Oswald"/>
              <a:sym typeface="Oswald"/>
            </a:endParaRPr>
          </a:p>
          <a:p>
            <a:pPr indent="0" lvl="0" marL="45720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W4R Colours">
      <a:dk1>
        <a:srgbClr val="424242"/>
      </a:dk1>
      <a:lt1>
        <a:srgbClr val="FFFFFF"/>
      </a:lt1>
      <a:dk2>
        <a:srgbClr val="666666"/>
      </a:dk2>
      <a:lt2>
        <a:srgbClr val="CCCCCC"/>
      </a:lt2>
      <a:accent1>
        <a:srgbClr val="FFFF00"/>
      </a:accent1>
      <a:accent2>
        <a:srgbClr val="F18E28"/>
      </a:accent2>
      <a:accent3>
        <a:srgbClr val="C7DAAD"/>
      </a:accent3>
      <a:accent4>
        <a:srgbClr val="BBD5EE"/>
      </a:accent4>
      <a:accent5>
        <a:srgbClr val="AA89BE"/>
      </a:accent5>
      <a:accent6>
        <a:srgbClr val="EC6F6B"/>
      </a:accent6>
      <a:hlink>
        <a:srgbClr val="2950A1"/>
      </a:hlink>
      <a:folHlink>
        <a:srgbClr val="704C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