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1"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Oswald-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12" Type="http://schemas.openxmlformats.org/officeDocument/2006/relationships/slide" Target="slides/slide5.xml"/><Relationship Id="rId34" Type="http://schemas.openxmlformats.org/officeDocument/2006/relationships/font" Target="fonts/Oswald-bold.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kba.amnesty.org/en/chapters/west-bank-gaza/"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cef.org/media/56661/file" TargetMode="External"/><Relationship Id="rId3" Type="http://schemas.openxmlformats.org/officeDocument/2006/relationships/hyperlink" Target="https://www.amnesty.org.uk/files/udhr_simplified_0.pdf?VersionId=uY_YJpmR8joOdo98.3qTC.TGuKfOO_kx"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mnesty.org/w4r-video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nesty.org/en/get-involved/write-for-right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f25ac69f8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f25ac69f8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The powerpoint presentation needs be used together with the HRE activity of the same name (</a:t>
            </a:r>
            <a:r>
              <a:rPr lang="en-GB">
                <a:solidFill>
                  <a:srgbClr val="424242"/>
                </a:solidFill>
              </a:rPr>
              <a:t>Index POL 32/4580/2021 available at amnesty.org</a:t>
            </a:r>
            <a:r>
              <a:rPr lang="en-GB">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rgbClr val="424242"/>
              </a:buClr>
              <a:buSzPts val="1100"/>
              <a:buFont typeface="Arial"/>
              <a:buNone/>
            </a:pPr>
            <a:r>
              <a:rPr lang="en-GB">
                <a:solidFill>
                  <a:schemeClr val="dk1"/>
                </a:solidFill>
              </a:rPr>
              <a:t>Inform p</a:t>
            </a:r>
            <a:r>
              <a:rPr lang="en-GB" sz="1200">
                <a:solidFill>
                  <a:srgbClr val="424242"/>
                </a:solidFill>
                <a:latin typeface="Calibri"/>
                <a:ea typeface="Calibri"/>
                <a:cs typeface="Calibri"/>
                <a:sym typeface="Calibri"/>
              </a:rPr>
              <a:t>articipants that </a:t>
            </a:r>
            <a:r>
              <a:rPr lang="en-GB">
                <a:solidFill>
                  <a:schemeClr val="dk1"/>
                </a:solidFill>
              </a:rPr>
              <a:t>this activity will introduce children’s rights and their importance to daily life through the story of Janna Jihad, a 15-year-old girl from Palestine. As part of the activity, participants are encouraged to write a letter of support on behalf of Janna and show solidarity with her.</a:t>
            </a:r>
            <a:endParaRPr sz="1200">
              <a:solidFill>
                <a:srgbClr val="424242"/>
              </a:solidFill>
              <a:latin typeface="Calibri"/>
              <a:ea typeface="Calibri"/>
              <a:cs typeface="Calibri"/>
              <a:sym typeface="Calibri"/>
            </a:endParaRPr>
          </a:p>
          <a:p>
            <a:pPr indent="0" lvl="0" marL="0" rtl="0" algn="l">
              <a:spcBef>
                <a:spcPts val="0"/>
              </a:spcBef>
              <a:spcAft>
                <a:spcPts val="0"/>
              </a:spcAft>
              <a:buClr>
                <a:srgbClr val="424242"/>
              </a:buClr>
              <a:buSzPts val="1100"/>
              <a:buFont typeface="Arial"/>
              <a:buNone/>
            </a:pPr>
            <a:r>
              <a:t/>
            </a:r>
            <a:endParaRPr sz="1200">
              <a:solidFill>
                <a:srgbClr val="424242"/>
              </a:solidFill>
              <a:latin typeface="Calibri"/>
              <a:ea typeface="Calibri"/>
              <a:cs typeface="Calibri"/>
              <a:sym typeface="Calibri"/>
            </a:endParaRPr>
          </a:p>
          <a:p>
            <a:pPr indent="0" lvl="0" marL="0" rtl="0" algn="l">
              <a:spcBef>
                <a:spcPts val="0"/>
              </a:spcBef>
              <a:spcAft>
                <a:spcPts val="0"/>
              </a:spcAft>
              <a:buClr>
                <a:srgbClr val="424242"/>
              </a:buClr>
              <a:buSzPts val="1100"/>
              <a:buFont typeface="Arial"/>
              <a:buNone/>
            </a:pPr>
            <a:r>
              <a:rPr lang="en-GB">
                <a:solidFill>
                  <a:srgbClr val="424242"/>
                </a:solidFill>
              </a:rPr>
              <a:t>This story talks about the difficult situations faced by a child in occupied Palestinian territories. It may affect participants in different ways. Check in with participants at different points  to see how they are feeling.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eea77518ed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Read the quote on the slide.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75" name="Google Shape;475;geea77518ed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eea77518ed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The next three slides explain the situation in the OPT. Read out full text: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t>Following a six-day armed conflict in June 1967, Israel took control of the Palestinian territories of the West Bank and Gaza Strip. Since then, Israel has constructed hundreds of illegal settlements (colonies) where hundreds of thousands of Israeli settlers live and work, on occupied Palestinian land in the West Bank, including East Jerusalem. Israel dismantled all its settlements in Gaza in 2005, but those in the West Bbank remain, and are one of the main driving forces behind the mass human rights violations resulting from Israel’s more than 50-year-long occupation.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Indeed, discrimination on grounds of nationality, ethnicity and religion is the dominant feature of Israel’s settlement policy. The settlements are for Jews only.</a:t>
            </a:r>
            <a:endParaRPr/>
          </a:p>
          <a:p>
            <a:pPr indent="0" lvl="0" marL="0" rtl="0" algn="l">
              <a:lnSpc>
                <a:spcPct val="115000"/>
              </a:lnSpc>
              <a:spcBef>
                <a:spcPts val="0"/>
              </a:spcBef>
              <a:spcAft>
                <a:spcPts val="0"/>
              </a:spcAft>
              <a:buClr>
                <a:schemeClr val="dk1"/>
              </a:buClr>
              <a:buSzPts val="1100"/>
              <a:buFont typeface="Arial"/>
              <a:buNone/>
            </a:pPr>
            <a:r>
              <a:rPr lang="en-GB"/>
              <a:t>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SzPts val="1100"/>
              <a:buNone/>
            </a:pPr>
            <a:r>
              <a:t/>
            </a:r>
            <a:endParaRPr/>
          </a:p>
        </p:txBody>
      </p:sp>
      <p:sp>
        <p:nvSpPr>
          <p:cNvPr id="482" name="Google Shape;482;geea77518ed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eea77518ed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Full text: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Janna’s home village of Nabi Saleh, near Ramallah, has been a focus of demonstrations and activism against Israel’s military occupation and land grabbing. The village’s lands, including a water source, have been taken over by the neighbouring Israeli settlement of Halamish. Israeli forces have repeatedly used excessive force in response to protests and during search and arrest raids in Nabi Saleh.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Since 2009, the Israeli authorities’ actions have caused the deaths of four people in the village – Mustafa Tamimi, Rushdie Tamimi, Izz al-Din Tamimi and Saba’ Obaid. Hundreds of others have been injured, including children.</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The Israeli authorities also frequently declare the area to be a closed military zone, particularly during demonstrations. This includes closing the roads into and out of the village, requiring residents and visitors to enter and leave through military checkpoints, where many complain that they are harassed by Israeli soldiers. The army frequently arrests local political activists and human rights defenders, and conducts night raids in the village, sometimes arresting children accused mostly of throwing stones at Israeli soldiers. </a:t>
            </a:r>
            <a:endParaRPr sz="1200">
              <a:solidFill>
                <a:schemeClr val="dk1"/>
              </a:solidFill>
              <a:latin typeface="Calibri"/>
              <a:ea typeface="Calibri"/>
              <a:cs typeface="Calibri"/>
              <a:sym typeface="Calibri"/>
            </a:endParaRPr>
          </a:p>
        </p:txBody>
      </p:sp>
      <p:sp>
        <p:nvSpPr>
          <p:cNvPr id="489" name="Google Shape;489;geea77518ed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eea77518ed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Full text: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The impact of the army’s actions in Nabi Saleh appears to amount to a collective punishment, whereby the whole population is penalized, including those who play no active part in the struggle against Israeli military rule. This is banned under international law, and can amount to a war crime.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Israel has ratified the Convention on the Rights of the Child and has a special committee in parliament to make sure that it is being implemented. However, Israel does not extend its protections to Palestinian children. While Israeli children, including settlers living illegally in the Occupied Palestinian Territories, are subject to Israeli civil law, Palestinian children in these areas, including Janna, are subject to military law. This results in discrimination against all Palestinian children.</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i="1" lang="en-GB" sz="1200">
                <a:solidFill>
                  <a:srgbClr val="424242"/>
                </a:solidFill>
                <a:latin typeface="Calibri"/>
                <a:ea typeface="Calibri"/>
                <a:cs typeface="Calibri"/>
                <a:sym typeface="Calibri"/>
              </a:rPr>
              <a:t>Optional: To learn more about children in the Occupied Palestinian Territories, you can find their stories in Chapter 1: Seventy+ Years of Suffocation at: </a:t>
            </a:r>
            <a:r>
              <a:rPr i="1" lang="en-GB" sz="1200" u="sng">
                <a:solidFill>
                  <a:srgbClr val="0563C1"/>
                </a:solidFill>
                <a:latin typeface="Calibri"/>
                <a:ea typeface="Calibri"/>
                <a:cs typeface="Calibri"/>
                <a:sym typeface="Calibri"/>
                <a:hlinkClick r:id="rId2">
                  <a:extLst>
                    <a:ext uri="{A12FA001-AC4F-418D-AE19-62706E023703}">
                      <ahyp:hlinkClr val="tx"/>
                    </a:ext>
                  </a:extLst>
                </a:hlinkClick>
              </a:rPr>
              <a:t>https://nakba.amnesty.org/en/chapters/west-bank-gaza/</a:t>
            </a:r>
            <a:r>
              <a:rPr i="1" lang="en-GB" sz="1200">
                <a:solidFill>
                  <a:srgbClr val="424242"/>
                </a:solidFill>
                <a:latin typeface="Calibri"/>
                <a:ea typeface="Calibri"/>
                <a:cs typeface="Calibri"/>
                <a:sym typeface="Calibri"/>
              </a:rPr>
              <a:t> (available in English).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496" name="Google Shape;496;geea77518ed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ed5f89298a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Check in with participants. Now that they have learned the context of life in the OPT, they can focus on the story of an individual child, Janna. Her story is on this and the following slide.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03" name="Google Shape;503;ged5f89298a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eea77518ed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10" name="Google Shape;510;geea77518ed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ea46dfdf02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t>For these questions you could create a wordcloud at a website like mentimeter.com </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t/>
            </a:r>
            <a:endParaRPr/>
          </a:p>
        </p:txBody>
      </p:sp>
      <p:sp>
        <p:nvSpPr>
          <p:cNvPr id="517" name="Google Shape;517;gea46dfdf02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eea77518ed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t>Explain to participants that we will be exploring which rights violations Janna and the children from her village are experiencing.</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GB"/>
              <a:t>Split the participants into two groups. Send one the link to the list of children’s rights: </a:t>
            </a:r>
            <a:r>
              <a:rPr lang="en-GB" u="sng">
                <a:solidFill>
                  <a:schemeClr val="hlink"/>
                </a:solidFill>
                <a:hlinkClick r:id="rId2"/>
              </a:rPr>
              <a:t>https://www.unicef.org/media/56661/file</a:t>
            </a:r>
            <a:r>
              <a:rPr lang="en-GB"/>
              <a:t>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Send the other the simplified version of the Universal Declaration of Human Rights </a:t>
            </a:r>
            <a:r>
              <a:rPr lang="en-GB" u="sng">
                <a:solidFill>
                  <a:schemeClr val="hlink"/>
                </a:solidFill>
                <a:hlinkClick r:id="rId3"/>
              </a:rPr>
              <a:t>https://www.amnesty.org.uk/files/udhr_simplified_0.pdf?VersionId=uY_YJpmR8joOdo98.3qTC.TGuKfOO_kx</a:t>
            </a:r>
            <a:r>
              <a:rPr lang="en-GB"/>
              <a:t>   </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t/>
            </a:r>
            <a:endParaRPr/>
          </a:p>
        </p:txBody>
      </p:sp>
      <p:sp>
        <p:nvSpPr>
          <p:cNvPr id="524" name="Google Shape;524;geea77518ed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ecaf383c30_0_5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Now get the two groups to write which rights they think have been violated. Participants can drag and write on the sticky notes (they are stacked on top of each other. If you cannot use sticky notes, participants can contribute orally.</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After they are done, you can question why/how they think these particular rights have been violated in the case of Janna and other children like her in the OPT.</a:t>
            </a:r>
            <a:endParaRPr>
              <a:solidFill>
                <a:schemeClr val="dk1"/>
              </a:solidFill>
            </a:endParaRPr>
          </a:p>
        </p:txBody>
      </p:sp>
      <p:sp>
        <p:nvSpPr>
          <p:cNvPr id="531" name="Google Shape;531;gecaf383c30_0_5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f24da556a4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Now get the two groups to write which rights they think have been violated. Participants can drag and write on the sticky notes (they are stacked on top of each other. If you cannot use sticky notes, participants can contribute orally.</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After they are done, you can question why/how they think these particular rights have been violated in the case of Janna and other children like her in the OPT.</a:t>
            </a:r>
            <a:endParaRPr>
              <a:solidFill>
                <a:schemeClr val="dk1"/>
              </a:solidFill>
            </a:endParaRPr>
          </a:p>
        </p:txBody>
      </p:sp>
      <p:sp>
        <p:nvSpPr>
          <p:cNvPr id="548" name="Google Shape;548;gf24da556a4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ed5f89298a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Open the discussion by asking participants whether they have ever heard about human rights and what human rights they may know. They can write the rights down on the sticky notes or in the chat.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Now introduce human rights and the Universal Declaration of Human Rights (UDHR). You can use the information on page 4 of the toolkit.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289" name="Google Shape;289;ged5f89298a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eea77518ed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t>Now that participants have identified the ways in which children in the OPT are having their rights violated, get them to react by asking them the questions on the slide. You could create a wordcloud to answer the two first questions using a service like Mentimeter.</a:t>
            </a:r>
            <a:endParaRPr/>
          </a:p>
          <a:p>
            <a:pPr indent="0" lvl="0" marL="0" rtl="0" algn="l">
              <a:lnSpc>
                <a:spcPct val="115000"/>
              </a:lnSpc>
              <a:spcBef>
                <a:spcPts val="0"/>
              </a:spcBef>
              <a:spcAft>
                <a:spcPts val="0"/>
              </a:spcAft>
              <a:buSzPts val="1100"/>
              <a:buNone/>
            </a:pPr>
            <a:r>
              <a:t/>
            </a:r>
            <a:endParaRPr/>
          </a:p>
        </p:txBody>
      </p:sp>
      <p:sp>
        <p:nvSpPr>
          <p:cNvPr id="564" name="Google Shape;564;geea77518ed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Introduce the</a:t>
            </a:r>
            <a:r>
              <a:rPr b="0" i="0" lang="en-GB" sz="1100" u="none" cap="none" strike="noStrike">
                <a:solidFill>
                  <a:srgbClr val="000000"/>
                </a:solidFill>
                <a:latin typeface="Arial"/>
                <a:ea typeface="Arial"/>
                <a:cs typeface="Arial"/>
                <a:sym typeface="Arial"/>
              </a:rPr>
              <a:t> participants </a:t>
            </a:r>
            <a:r>
              <a:rPr lang="en-GB"/>
              <a:t>to</a:t>
            </a:r>
            <a:r>
              <a:rPr b="0" i="0" lang="en-GB" sz="1100" u="none" cap="none" strike="noStrike">
                <a:solidFill>
                  <a:srgbClr val="000000"/>
                </a:solidFill>
                <a:latin typeface="Arial"/>
                <a:ea typeface="Arial"/>
                <a:cs typeface="Arial"/>
                <a:sym typeface="Arial"/>
              </a:rPr>
              <a:t> the Write </a:t>
            </a:r>
            <a:r>
              <a:rPr lang="en-GB"/>
              <a:t>for</a:t>
            </a:r>
            <a:r>
              <a:rPr b="0" i="0" lang="en-GB" sz="1100" u="none" cap="none" strike="noStrike">
                <a:solidFill>
                  <a:srgbClr val="000000"/>
                </a:solidFill>
                <a:latin typeface="Arial"/>
                <a:ea typeface="Arial"/>
                <a:cs typeface="Arial"/>
                <a:sym typeface="Arial"/>
              </a:rPr>
              <a:t> Rights Campaign that Amnesty runs each year using the slide. </a:t>
            </a:r>
            <a:r>
              <a:rPr lang="en-GB">
                <a:solidFill>
                  <a:schemeClr val="dk1"/>
                </a:solidFill>
              </a:rPr>
              <a:t>Explain that Amnesty is encouraging people to write letters to the authorities and show solidarity for Janna.</a:t>
            </a:r>
            <a:endParaRPr>
              <a:solidFill>
                <a:schemeClr val="dk1"/>
              </a:solidFill>
            </a:endParaRPr>
          </a:p>
          <a:p>
            <a:pPr indent="0" lvl="0" marL="158750" rtl="0" algn="l">
              <a:lnSpc>
                <a:spcPct val="100000"/>
              </a:lnSpc>
              <a:spcBef>
                <a:spcPts val="0"/>
              </a:spcBef>
              <a:spcAft>
                <a:spcPts val="0"/>
              </a:spcAft>
              <a:buSzPts val="1100"/>
              <a:buNone/>
            </a:pPr>
            <a:r>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rPr lang="en-GB">
                <a:solidFill>
                  <a:schemeClr val="dk1"/>
                </a:solidFill>
              </a:rPr>
              <a:t>You could give examples from last year’s campaign (see toolkit) demonstrating how successful writing letters and taking other actions can be.</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rtl="0" algn="l">
              <a:lnSpc>
                <a:spcPct val="100000"/>
              </a:lnSpc>
              <a:spcBef>
                <a:spcPts val="0"/>
              </a:spcBef>
              <a:spcAft>
                <a:spcPts val="0"/>
              </a:spcAft>
              <a:buSzPts val="1100"/>
              <a:buNone/>
            </a:pPr>
            <a:r>
              <a:t/>
            </a:r>
            <a:endParaRPr>
              <a:solidFill>
                <a:schemeClr val="dk1"/>
              </a:solidFill>
            </a:endParaRPr>
          </a:p>
          <a:p>
            <a:pPr indent="0" lvl="0" marL="158750" rtl="0" algn="l">
              <a:lnSpc>
                <a:spcPct val="100000"/>
              </a:lnSpc>
              <a:spcBef>
                <a:spcPts val="0"/>
              </a:spcBef>
              <a:spcAft>
                <a:spcPts val="0"/>
              </a:spcAft>
              <a:buSzPts val="1100"/>
              <a:buNone/>
            </a:pPr>
            <a:r>
              <a:t/>
            </a:r>
            <a:endParaRPr/>
          </a:p>
        </p:txBody>
      </p:sp>
      <p:sp>
        <p:nvSpPr>
          <p:cNvPr id="571" name="Google Shape;57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Clr>
                <a:schemeClr val="dk1"/>
              </a:buClr>
              <a:buSzPts val="1100"/>
              <a:buFont typeface="Arial"/>
              <a:buNone/>
            </a:pPr>
            <a:r>
              <a:rPr lang="en-GB"/>
              <a:t>Explain how to write for rights using the slide. You could also show participants the video which can be found here: </a:t>
            </a:r>
            <a:r>
              <a:rPr lang="en-GB" u="sng">
                <a:solidFill>
                  <a:schemeClr val="hlink"/>
                </a:solidFill>
                <a:hlinkClick r:id="rId2"/>
              </a:rPr>
              <a:t>www.amnesty.org/w4r-videos</a:t>
            </a:r>
            <a:r>
              <a:rPr lang="en-GB"/>
              <a:t>  </a:t>
            </a:r>
            <a:endParaRPr/>
          </a:p>
          <a:p>
            <a:pPr indent="0" lvl="0" marL="158750" rtl="0" algn="l">
              <a:lnSpc>
                <a:spcPct val="100000"/>
              </a:lnSpc>
              <a:spcBef>
                <a:spcPts val="0"/>
              </a:spcBef>
              <a:spcAft>
                <a:spcPts val="0"/>
              </a:spcAft>
              <a:buClr>
                <a:schemeClr val="dk1"/>
              </a:buClr>
              <a:buSzPts val="1100"/>
              <a:buFont typeface="Arial"/>
              <a:buNone/>
            </a:pPr>
            <a:r>
              <a:t/>
            </a:r>
            <a:endParaRPr/>
          </a:p>
          <a:p>
            <a:pPr indent="0" lvl="0" marL="158750" rtl="0" algn="l">
              <a:lnSpc>
                <a:spcPct val="100000"/>
              </a:lnSpc>
              <a:spcBef>
                <a:spcPts val="0"/>
              </a:spcBef>
              <a:spcAft>
                <a:spcPts val="0"/>
              </a:spcAft>
              <a:buSzPts val="1100"/>
              <a:buNone/>
            </a:pPr>
            <a:r>
              <a:t/>
            </a:r>
            <a:endParaRPr/>
          </a:p>
        </p:txBody>
      </p:sp>
      <p:sp>
        <p:nvSpPr>
          <p:cNvPr id="584" name="Google Shape;58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Participants can also take action online: share the link  </a:t>
            </a:r>
            <a:r>
              <a:rPr lang="en-GB" u="sng">
                <a:solidFill>
                  <a:schemeClr val="hlink"/>
                </a:solidFill>
                <a:hlinkClick r:id="rId2"/>
              </a:rPr>
              <a:t>https://www.amnesty.org/en/get-involved/write-for-rights/</a:t>
            </a:r>
            <a:r>
              <a:rPr lang="en-GB">
                <a:solidFill>
                  <a:schemeClr val="dk1"/>
                </a:solidFill>
              </a:rPr>
              <a:t>   in the chat.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Tip: You could play some music for the group while they complete this activity </a:t>
            </a:r>
            <a:endParaRPr>
              <a:solidFill>
                <a:srgbClr val="424242"/>
              </a:solidFill>
            </a:endParaRPr>
          </a:p>
        </p:txBody>
      </p:sp>
      <p:sp>
        <p:nvSpPr>
          <p:cNvPr id="591" name="Google Shape;59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GB">
                <a:solidFill>
                  <a:schemeClr val="dk1"/>
                </a:solidFill>
              </a:rPr>
              <a:t>You could have people hold their messages of solidarity and take a screenshot of the screen for a joint solidarity photo. Share on social media with #W4R20.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rgbClr val="424242"/>
              </a:solidFill>
            </a:endParaRPr>
          </a:p>
          <a:p>
            <a:pPr indent="0" lvl="0" marL="0" marR="0" rtl="0" algn="l">
              <a:lnSpc>
                <a:spcPct val="115000"/>
              </a:lnSpc>
              <a:spcBef>
                <a:spcPts val="0"/>
              </a:spcBef>
              <a:spcAft>
                <a:spcPts val="0"/>
              </a:spcAft>
              <a:buClr>
                <a:srgbClr val="000000"/>
              </a:buClr>
              <a:buSzPts val="1100"/>
              <a:buFont typeface="Arial"/>
              <a:buNone/>
            </a:pPr>
            <a:r>
              <a:t/>
            </a:r>
            <a:endParaRPr>
              <a:solidFill>
                <a:srgbClr val="424242"/>
              </a:solidFill>
            </a:endParaRPr>
          </a:p>
          <a:p>
            <a:pPr indent="0" lvl="0" marL="0" marR="0" rtl="0" algn="l">
              <a:lnSpc>
                <a:spcPct val="115000"/>
              </a:lnSpc>
              <a:spcBef>
                <a:spcPts val="0"/>
              </a:spcBef>
              <a:spcAft>
                <a:spcPts val="0"/>
              </a:spcAft>
              <a:buClr>
                <a:srgbClr val="000000"/>
              </a:buClr>
              <a:buSzPts val="1100"/>
              <a:buFont typeface="Arial"/>
              <a:buNone/>
            </a:pPr>
            <a:r>
              <a:t/>
            </a:r>
            <a:endParaRPr>
              <a:solidFill>
                <a:srgbClr val="424242"/>
              </a:solidFill>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Please note that all letters to Zhang will be opened and may be read by prison authorities. It is advised NOT to mention Amnesty International in these letters to increase the likelihood of them actually being delivered to Zhang Zhan. </a:t>
            </a:r>
            <a:endParaRPr sz="12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a:solidFill>
                <a:srgbClr val="424242"/>
              </a:solidFill>
            </a:endParaRPr>
          </a:p>
          <a:p>
            <a:pPr indent="0" lvl="0" marL="0" rtl="0" algn="l">
              <a:lnSpc>
                <a:spcPct val="115000"/>
              </a:lnSpc>
              <a:spcBef>
                <a:spcPts val="0"/>
              </a:spcBef>
              <a:spcAft>
                <a:spcPts val="0"/>
              </a:spcAft>
              <a:buSzPts val="1100"/>
              <a:buNone/>
            </a:pPr>
            <a:r>
              <a:t/>
            </a:r>
            <a:endParaRPr>
              <a:solidFill>
                <a:srgbClr val="424242"/>
              </a:solidFill>
            </a:endParaRPr>
          </a:p>
        </p:txBody>
      </p:sp>
      <p:sp>
        <p:nvSpPr>
          <p:cNvPr id="601" name="Google Shape;60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eec4cac53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geec4cac53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If you want to set a homework/self-learning assignment you can instruct participants to look at the interactive photo exhibition on children in the OPT or take the course on children’s rights on the Amnesty Academy.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ed07c7ffa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Explain that the Universal Declaration of Human Rights (UDHR) exists to protect the human rights of everyone, including children. However, there are also specific rights just for children. These rights and protections are guaranteed under the UN Convention on the Rights of the Child.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424242"/>
              </a:buClr>
              <a:buSzPts val="1100"/>
              <a:buFont typeface="Arial"/>
              <a:buNone/>
            </a:pPr>
            <a:r>
              <a:rPr lang="en-GB" sz="1200">
                <a:solidFill>
                  <a:srgbClr val="424242"/>
                </a:solidFill>
                <a:latin typeface="Calibri"/>
                <a:ea typeface="Calibri"/>
                <a:cs typeface="Calibri"/>
                <a:sym typeface="Calibri"/>
              </a:rPr>
              <a:t>Explain that children’s rights are human rights especially designed for children and young people from birth to the age of 18. They exist to look after you, to help you flourish, and so that your voice can be heard. Children’s rights are positive. They aspire to the very best for all children and young people, everywhere. On the slide are 8 selected rights from the UN Convention on the Rights of the Child.</a:t>
            </a:r>
            <a:endParaRPr sz="1200">
              <a:solidFill>
                <a:srgbClr val="42424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2424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rgbClr val="424242"/>
                </a:solidFill>
                <a:latin typeface="Calibri"/>
                <a:ea typeface="Calibri"/>
                <a:cs typeface="Calibri"/>
                <a:sym typeface="Calibri"/>
              </a:rPr>
              <a:t>Explain that they will be exploring how children’s rights are a part of the daily lives of young people. You will read out 8 different actions on the following slides. Participants must match them with the corresponding rights.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303" name="Google Shape;303;ged07c7ffa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01f6c05aa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 Participants must match them with the rights by moving the stars. Alternatively, you could design a poll on a website like Mentimeter. Note there can be more than one possible solution for some of the rights</a:t>
            </a:r>
            <a:endParaRPr b="1" sz="1200">
              <a:solidFill>
                <a:schemeClr val="dk1"/>
              </a:solidFill>
              <a:latin typeface="Calibri"/>
              <a:ea typeface="Calibri"/>
              <a:cs typeface="Calibri"/>
              <a:sym typeface="Calibri"/>
            </a:endParaRPr>
          </a:p>
        </p:txBody>
      </p:sp>
      <p:sp>
        <p:nvSpPr>
          <p:cNvPr id="317" name="Google Shape;317;gf01f6c05aa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f01f6c05aa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Participants must match them with the rights by moving the stars. Alternatively, you could design a poll on a website like Mentimeter. Note there can be more than one possible solution for some of the rights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353" name="Google Shape;353;gf01f6c05aa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f01f6c05aa_0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Participants must match them with the rights by moving the stars. Alternatively, you could design a poll on a website like Mentimeter. Note there can be more than one possible solution for some of the rights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389" name="Google Shape;389;gf01f6c05aa_0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f01f6c05aa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Participants must match them with the rights by moving the stars. Alternatively, you could design a poll on a website like Mentimeter. Note there can be more than one possible solution for some of the rights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425" name="Google Shape;425;gf01f6c05aa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f5fadfe3f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Now pick one of the rights on the previous slide and discuss with the participants what would happen if this right was removed by using the questions on the slide.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t>It is important to explain that the basic principles of human rights also apply to children’s rights. Your rights are about being treated fairly and treating others fairly, and having the ability to make choices about your own life. These rights are universal – they belong to all of us; everybody in the world. They are inalienable – they cannot be taken away from us. And they are indivisible and interdependent – they are all of equal importance and are interrelated.</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Explain that governments have a responsibility to protect, fulfil and respect children’s rights. However, not all children in the world have their rights respected, and this activity explores the situation of children in the Occupied Palestinian Territories (OPT) through the story Janna, a girl who has been telling the world about the lives of Palestinian children.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rgbClr val="000000"/>
              </a:buClr>
              <a:buSzPts val="1100"/>
              <a:buFont typeface="Arial"/>
              <a:buNone/>
            </a:pPr>
            <a:r>
              <a:t/>
            </a:r>
            <a:endParaRPr/>
          </a:p>
        </p:txBody>
      </p:sp>
      <p:sp>
        <p:nvSpPr>
          <p:cNvPr id="461" name="Google Shape;461;gf5fadfe3f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ed5f89298a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Now pick one of the rights on the previous slide and discuss with the participants what would happen if this right was removed by using the questions on the slide.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t>It is important to explain that the basic principles of human rights also apply to children’s rights. Your rights are about being treated fairly and treating others fairly, and having the ability to make choices about your own life. These rights are universal – they belong to all of us; everybody in the world. They are inalienable – they cannot be taken away from us. And they are indivisible and interdependent – they are all of equal importance and are interrelated.</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Explain that governments have a responsibility to protect, fulfil and respect children’s rights. However, not all children in the world have their rights respected, and this activity explores the situation of children in the Occupied Palestinian Territories (OPT) through the story Janna, a girl who has been telling the world about the lives of Palestinian children.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rgbClr val="000000"/>
              </a:buClr>
              <a:buSzPts val="1100"/>
              <a:buFont typeface="Arial"/>
              <a:buNone/>
            </a:pPr>
            <a:r>
              <a:t/>
            </a:r>
            <a:endParaRPr/>
          </a:p>
        </p:txBody>
      </p:sp>
      <p:sp>
        <p:nvSpPr>
          <p:cNvPr id="468" name="Google Shape;468;ged5f89298a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sp>
        <p:nvSpPr>
          <p:cNvPr id="14" name="Google Shape;14;p2"/>
          <p:cNvSpPr/>
          <p:nvPr>
            <p:ph idx="2" type="pic"/>
          </p:nvPr>
        </p:nvSpPr>
        <p:spPr>
          <a:xfrm>
            <a:off x="0" y="0"/>
            <a:ext cx="9144000" cy="51435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1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11"/>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99" name="Google Shape;99;p1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1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12"/>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p12"/>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 name="Google Shape;104;p1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1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3"/>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13"/>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109" name="Google Shape;109;p1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1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 name="Shape 111"/>
        <p:cNvGrpSpPr/>
        <p:nvPr/>
      </p:nvGrpSpPr>
      <p:grpSpPr>
        <a:xfrm>
          <a:off x="0" y="0"/>
          <a:ext cx="0" cy="0"/>
          <a:chOff x="0" y="0"/>
          <a:chExt cx="0" cy="0"/>
        </a:xfrm>
      </p:grpSpPr>
      <p:sp>
        <p:nvSpPr>
          <p:cNvPr id="112" name="Google Shape;112;p14"/>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14"/>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p14"/>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15" name="Google Shape;115;p14"/>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6" name="Google Shape;116;p1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7" name="Shape 117"/>
        <p:cNvGrpSpPr/>
        <p:nvPr/>
      </p:nvGrpSpPr>
      <p:grpSpPr>
        <a:xfrm>
          <a:off x="0" y="0"/>
          <a:ext cx="0" cy="0"/>
          <a:chOff x="0" y="0"/>
          <a:chExt cx="0" cy="0"/>
        </a:xfrm>
      </p:grpSpPr>
      <p:sp>
        <p:nvSpPr>
          <p:cNvPr id="118" name="Google Shape;118;p15"/>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9" name="Google Shape;119;p15"/>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 name="Google Shape;120;p15"/>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21" name="Google Shape;121;p15"/>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2" name="Google Shape;122;p1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30" name="Shape 130"/>
        <p:cNvGrpSpPr/>
        <p:nvPr/>
      </p:nvGrpSpPr>
      <p:grpSpPr>
        <a:xfrm>
          <a:off x="0" y="0"/>
          <a:ext cx="0" cy="0"/>
          <a:chOff x="0" y="0"/>
          <a:chExt cx="0" cy="0"/>
        </a:xfrm>
      </p:grpSpPr>
      <p:sp>
        <p:nvSpPr>
          <p:cNvPr id="131" name="Google Shape;131;p17"/>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32" name="Google Shape;132;p1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33" name="Google Shape;133;p17"/>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 name="Google Shape;134;p17"/>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 name="Google Shape;135;p1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6" name="Google Shape;136;p1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1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38" name="Google Shape;138;p17"/>
          <p:cNvCxnSpPr/>
          <p:nvPr/>
        </p:nvCxnSpPr>
        <p:spPr>
          <a:xfrm>
            <a:off x="628649" y="878059"/>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9" name="Shape 139"/>
        <p:cNvGrpSpPr/>
        <p:nvPr/>
      </p:nvGrpSpPr>
      <p:grpSpPr>
        <a:xfrm>
          <a:off x="0" y="0"/>
          <a:ext cx="0" cy="0"/>
          <a:chOff x="0" y="0"/>
          <a:chExt cx="0" cy="0"/>
        </a:xfrm>
      </p:grpSpPr>
      <p:sp>
        <p:nvSpPr>
          <p:cNvPr id="140" name="Google Shape;140;p18"/>
          <p:cNvSpPr/>
          <p:nvPr>
            <p:ph idx="2" type="pic"/>
          </p:nvPr>
        </p:nvSpPr>
        <p:spPr>
          <a:xfrm>
            <a:off x="0" y="0"/>
            <a:ext cx="9144000" cy="51435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1" name="Shape 141"/>
        <p:cNvGrpSpPr/>
        <p:nvPr/>
      </p:nvGrpSpPr>
      <p:grpSpPr>
        <a:xfrm>
          <a:off x="0" y="0"/>
          <a:ext cx="0" cy="0"/>
          <a:chOff x="0" y="0"/>
          <a:chExt cx="0" cy="0"/>
        </a:xfrm>
      </p:grpSpPr>
      <p:sp>
        <p:nvSpPr>
          <p:cNvPr id="142" name="Google Shape;142;p19"/>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3" name="Google Shape;143;p19"/>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4" name="Google Shape;144;p19"/>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45" name="Google Shape;145;p1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46" name="Google Shape;146;p1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7" name="Google Shape;147;p1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48" name="Google Shape;148;p19"/>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9" name="Shape 149"/>
        <p:cNvGrpSpPr/>
        <p:nvPr/>
      </p:nvGrpSpPr>
      <p:grpSpPr>
        <a:xfrm>
          <a:off x="0" y="0"/>
          <a:ext cx="0" cy="0"/>
          <a:chOff x="0" y="0"/>
          <a:chExt cx="0" cy="0"/>
        </a:xfrm>
      </p:grpSpPr>
      <p:sp>
        <p:nvSpPr>
          <p:cNvPr id="150" name="Google Shape;150;p20"/>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51" name="Google Shape;151;p20"/>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52" name="Google Shape;152;p20"/>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20"/>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54" name="Google Shape;154;p20"/>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155" name="Google Shape;155;p20"/>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6" name="Google Shape;156;p2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7" name="Google Shape;157;p2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58" name="Google Shape;158;p20"/>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9" name="Shape 159"/>
        <p:cNvGrpSpPr/>
        <p:nvPr/>
      </p:nvGrpSpPr>
      <p:grpSpPr>
        <a:xfrm>
          <a:off x="0" y="0"/>
          <a:ext cx="0" cy="0"/>
          <a:chOff x="0" y="0"/>
          <a:chExt cx="0" cy="0"/>
        </a:xfrm>
      </p:grpSpPr>
      <p:sp>
        <p:nvSpPr>
          <p:cNvPr id="160" name="Google Shape;160;p21"/>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1" name="Google Shape;161;p21"/>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2" name="Google Shape;162;p21"/>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3" name="Google Shape;163;p21"/>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4" name="Google Shape;164;p21"/>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65" name="Google Shape;165;p21"/>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66" name="Google Shape;166;p21"/>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67" name="Google Shape;167;p2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p2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5" name="Shape 15"/>
        <p:cNvGrpSpPr/>
        <p:nvPr/>
      </p:nvGrpSpPr>
      <p:grpSpPr>
        <a:xfrm>
          <a:off x="0" y="0"/>
          <a:ext cx="0" cy="0"/>
          <a:chOff x="0" y="0"/>
          <a:chExt cx="0" cy="0"/>
        </a:xfrm>
      </p:grpSpPr>
      <p:sp>
        <p:nvSpPr>
          <p:cNvPr id="16" name="Google Shape;16;p3"/>
          <p:cNvSpPr txBox="1"/>
          <p:nvPr>
            <p:ph type="title"/>
          </p:nvPr>
        </p:nvSpPr>
        <p:spPr>
          <a:xfrm>
            <a:off x="629841" y="316564"/>
            <a:ext cx="3097500" cy="4743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7" name="Google Shape;17;p3"/>
          <p:cNvCxnSpPr/>
          <p:nvPr/>
        </p:nvCxnSpPr>
        <p:spPr>
          <a:xfrm>
            <a:off x="628650" y="276225"/>
            <a:ext cx="6988500" cy="0"/>
          </a:xfrm>
          <a:prstGeom prst="straightConnector1">
            <a:avLst/>
          </a:prstGeom>
          <a:noFill/>
          <a:ln cap="flat" cmpd="sng" w="12700">
            <a:solidFill>
              <a:schemeClr val="dk1"/>
            </a:solidFill>
            <a:prstDash val="solid"/>
            <a:miter lim="800000"/>
            <a:headEnd len="sm" w="sm" type="none"/>
            <a:tailEnd len="sm" w="sm" type="none"/>
          </a:ln>
        </p:spPr>
      </p:cxnSp>
      <p:sp>
        <p:nvSpPr>
          <p:cNvPr id="18" name="Google Shape;18;p3"/>
          <p:cNvSpPr txBox="1"/>
          <p:nvPr>
            <p:ph idx="1" type="body"/>
          </p:nvPr>
        </p:nvSpPr>
        <p:spPr>
          <a:xfrm>
            <a:off x="628649" y="1545431"/>
            <a:ext cx="3780000" cy="3044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 name="Google Shape;19;p3"/>
          <p:cNvSpPr txBox="1"/>
          <p:nvPr>
            <p:ph idx="2" type="body"/>
          </p:nvPr>
        </p:nvSpPr>
        <p:spPr>
          <a:xfrm>
            <a:off x="4735350" y="1545431"/>
            <a:ext cx="3780000" cy="3044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Google Shape;20;p3"/>
          <p:cNvSpPr txBox="1"/>
          <p:nvPr>
            <p:ph idx="3" type="body"/>
          </p:nvPr>
        </p:nvSpPr>
        <p:spPr>
          <a:xfrm>
            <a:off x="876232" y="4842416"/>
            <a:ext cx="1047900" cy="1593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3"/>
          <p:cNvSpPr txBox="1"/>
          <p:nvPr>
            <p:ph idx="11" type="ftr"/>
          </p:nvPr>
        </p:nvSpPr>
        <p:spPr>
          <a:xfrm>
            <a:off x="3906984" y="3609616"/>
            <a:ext cx="2768400" cy="1593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3"/>
          <p:cNvSpPr txBox="1"/>
          <p:nvPr>
            <p:ph idx="12" type="sldNum"/>
          </p:nvPr>
        </p:nvSpPr>
        <p:spPr>
          <a:xfrm>
            <a:off x="8062332" y="4897510"/>
            <a:ext cx="453000" cy="1044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23" name="Google Shape;23;p3"/>
          <p:cNvCxnSpPr/>
          <p:nvPr/>
        </p:nvCxnSpPr>
        <p:spPr>
          <a:xfrm>
            <a:off x="628649" y="878059"/>
            <a:ext cx="3778800"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69" name="Shape 169"/>
        <p:cNvGrpSpPr/>
        <p:nvPr/>
      </p:nvGrpSpPr>
      <p:grpSpPr>
        <a:xfrm>
          <a:off x="0" y="0"/>
          <a:ext cx="0" cy="0"/>
          <a:chOff x="0" y="0"/>
          <a:chExt cx="0" cy="0"/>
        </a:xfrm>
      </p:grpSpPr>
      <p:sp>
        <p:nvSpPr>
          <p:cNvPr id="170" name="Google Shape;170;p22"/>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1" name="Google Shape;171;p22"/>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72" name="Google Shape;172;p22"/>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173" name="Google Shape;173;p22"/>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74" name="Google Shape;174;p22"/>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75" name="Google Shape;175;p22"/>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76" name="Google Shape;176;p22"/>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sp>
        <p:nvSpPr>
          <p:cNvPr id="177" name="Google Shape;177;p22"/>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2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9" name="Google Shape;179;p2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0" name="Shape 180"/>
        <p:cNvGrpSpPr/>
        <p:nvPr/>
      </p:nvGrpSpPr>
      <p:grpSpPr>
        <a:xfrm>
          <a:off x="0" y="0"/>
          <a:ext cx="0" cy="0"/>
          <a:chOff x="0" y="0"/>
          <a:chExt cx="0" cy="0"/>
        </a:xfrm>
      </p:grpSpPr>
      <p:sp>
        <p:nvSpPr>
          <p:cNvPr id="181" name="Google Shape;181;p23"/>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82" name="Google Shape;182;p23"/>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83" name="Google Shape;183;p23"/>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84" name="Google Shape;184;p23"/>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185" name="Google Shape;185;p23"/>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186" name="Google Shape;186;p23"/>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7" name="Google Shape;187;p23"/>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8" name="Google Shape;188;p23"/>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9" name="Google Shape;189;p2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0" name="Google Shape;190;p2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91" name="Shape 191"/>
        <p:cNvGrpSpPr/>
        <p:nvPr/>
      </p:nvGrpSpPr>
      <p:grpSpPr>
        <a:xfrm>
          <a:off x="0" y="0"/>
          <a:ext cx="0" cy="0"/>
          <a:chOff x="0" y="0"/>
          <a:chExt cx="0" cy="0"/>
        </a:xfrm>
      </p:grpSpPr>
      <p:sp>
        <p:nvSpPr>
          <p:cNvPr id="192" name="Google Shape;192;p24"/>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3" name="Google Shape;193;p24"/>
          <p:cNvSpPr/>
          <p:nvPr>
            <p:ph idx="2" type="pic"/>
          </p:nvPr>
        </p:nvSpPr>
        <p:spPr>
          <a:xfrm>
            <a:off x="3887391" y="1545431"/>
            <a:ext cx="4629150" cy="2850356"/>
          </a:xfrm>
          <a:prstGeom prst="rect">
            <a:avLst/>
          </a:prstGeom>
          <a:noFill/>
          <a:ln>
            <a:noFill/>
          </a:ln>
        </p:spPr>
      </p:sp>
      <p:sp>
        <p:nvSpPr>
          <p:cNvPr id="194" name="Google Shape;194;p24"/>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95" name="Google Shape;195;p24"/>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96" name="Google Shape;196;p2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97" name="Google Shape;197;p24"/>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98" name="Google Shape;198;p24"/>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sp>
        <p:nvSpPr>
          <p:cNvPr id="199" name="Google Shape;199;p24"/>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0" name="Google Shape;200;p2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1" name="Google Shape;201;p2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sp>
        <p:nvSpPr>
          <p:cNvPr id="203" name="Google Shape;203;p25"/>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04" name="Google Shape;204;p2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205" name="Google Shape;205;p25"/>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06" name="Google Shape;206;p2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7" name="Google Shape;207;p2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8" name="Shape 208"/>
        <p:cNvGrpSpPr/>
        <p:nvPr/>
      </p:nvGrpSpPr>
      <p:grpSpPr>
        <a:xfrm>
          <a:off x="0" y="0"/>
          <a:ext cx="0" cy="0"/>
          <a:chOff x="0" y="0"/>
          <a:chExt cx="0" cy="0"/>
        </a:xfrm>
      </p:grpSpPr>
      <p:sp>
        <p:nvSpPr>
          <p:cNvPr id="209" name="Google Shape;209;p2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0" name="Google Shape;210;p2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11" name="Google Shape;211;p2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2" name="Google Shape;212;p2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3" name="Shape 213"/>
        <p:cNvGrpSpPr/>
        <p:nvPr/>
      </p:nvGrpSpPr>
      <p:grpSpPr>
        <a:xfrm>
          <a:off x="0" y="0"/>
          <a:ext cx="0" cy="0"/>
          <a:chOff x="0" y="0"/>
          <a:chExt cx="0" cy="0"/>
        </a:xfrm>
      </p:grpSpPr>
      <p:sp>
        <p:nvSpPr>
          <p:cNvPr id="214" name="Google Shape;214;p27"/>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5" name="Google Shape;215;p27"/>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6" name="Google Shape;216;p2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7" name="Google Shape;217;p2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8" name="Shape 218"/>
        <p:cNvGrpSpPr/>
        <p:nvPr/>
      </p:nvGrpSpPr>
      <p:grpSpPr>
        <a:xfrm>
          <a:off x="0" y="0"/>
          <a:ext cx="0" cy="0"/>
          <a:chOff x="0" y="0"/>
          <a:chExt cx="0" cy="0"/>
        </a:xfrm>
      </p:grpSpPr>
      <p:sp>
        <p:nvSpPr>
          <p:cNvPr id="219" name="Google Shape;219;p28"/>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0" name="Google Shape;220;p28"/>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221" name="Google Shape;221;p2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2" name="Google Shape;222;p2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3" name="Shape 223"/>
        <p:cNvGrpSpPr/>
        <p:nvPr/>
      </p:nvGrpSpPr>
      <p:grpSpPr>
        <a:xfrm>
          <a:off x="0" y="0"/>
          <a:ext cx="0" cy="0"/>
          <a:chOff x="0" y="0"/>
          <a:chExt cx="0" cy="0"/>
        </a:xfrm>
      </p:grpSpPr>
      <p:sp>
        <p:nvSpPr>
          <p:cNvPr id="224" name="Google Shape;224;p29"/>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5" name="Google Shape;225;p29"/>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6" name="Google Shape;226;p29"/>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27" name="Google Shape;227;p29"/>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8" name="Google Shape;228;p2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9" name="Shape 229"/>
        <p:cNvGrpSpPr/>
        <p:nvPr/>
      </p:nvGrpSpPr>
      <p:grpSpPr>
        <a:xfrm>
          <a:off x="0" y="0"/>
          <a:ext cx="0" cy="0"/>
          <a:chOff x="0" y="0"/>
          <a:chExt cx="0" cy="0"/>
        </a:xfrm>
      </p:grpSpPr>
      <p:sp>
        <p:nvSpPr>
          <p:cNvPr id="230" name="Google Shape;230;p30"/>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1" name="Google Shape;231;p30"/>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2" name="Google Shape;232;p30"/>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33" name="Google Shape;233;p30"/>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4" name="Google Shape;234;p3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0" name="Shape 240"/>
        <p:cNvGrpSpPr/>
        <p:nvPr/>
      </p:nvGrpSpPr>
      <p:grpSpPr>
        <a:xfrm>
          <a:off x="0" y="0"/>
          <a:ext cx="0" cy="0"/>
          <a:chOff x="0" y="0"/>
          <a:chExt cx="0" cy="0"/>
        </a:xfrm>
      </p:grpSpPr>
      <p:sp>
        <p:nvSpPr>
          <p:cNvPr id="241" name="Google Shape;241;p3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2" name="Google Shape;242;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3" name="Google Shape;243;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4"/>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4"/>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 name="Google Shape;27;p4"/>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28" name="Google Shape;28;p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9" name="Google Shape;29;p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 name="Google Shape;30;p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31" name="Google Shape;31;p4"/>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4" name="Shape 244"/>
        <p:cNvGrpSpPr/>
        <p:nvPr/>
      </p:nvGrpSpPr>
      <p:grpSpPr>
        <a:xfrm>
          <a:off x="0" y="0"/>
          <a:ext cx="0" cy="0"/>
          <a:chOff x="0" y="0"/>
          <a:chExt cx="0" cy="0"/>
        </a:xfrm>
      </p:grpSpPr>
      <p:sp>
        <p:nvSpPr>
          <p:cNvPr id="245" name="Google Shape;245;p3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46" name="Google Shape;24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7" name="Shape 247"/>
        <p:cNvGrpSpPr/>
        <p:nvPr/>
      </p:nvGrpSpPr>
      <p:grpSpPr>
        <a:xfrm>
          <a:off x="0" y="0"/>
          <a:ext cx="0" cy="0"/>
          <a:chOff x="0" y="0"/>
          <a:chExt cx="0" cy="0"/>
        </a:xfrm>
      </p:grpSpPr>
      <p:sp>
        <p:nvSpPr>
          <p:cNvPr id="248" name="Google Shape;248;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9" name="Google Shape;24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50" name="Google Shape;25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1" name="Shape 251"/>
        <p:cNvGrpSpPr/>
        <p:nvPr/>
      </p:nvGrpSpPr>
      <p:grpSpPr>
        <a:xfrm>
          <a:off x="0" y="0"/>
          <a:ext cx="0" cy="0"/>
          <a:chOff x="0" y="0"/>
          <a:chExt cx="0" cy="0"/>
        </a:xfrm>
      </p:grpSpPr>
      <p:sp>
        <p:nvSpPr>
          <p:cNvPr id="252" name="Google Shape;252;p3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Google Shape;253;p3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4" name="Google Shape;254;p3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5" name="Google Shape;25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6" name="Shape 256"/>
        <p:cNvGrpSpPr/>
        <p:nvPr/>
      </p:nvGrpSpPr>
      <p:grpSpPr>
        <a:xfrm>
          <a:off x="0" y="0"/>
          <a:ext cx="0" cy="0"/>
          <a:chOff x="0" y="0"/>
          <a:chExt cx="0" cy="0"/>
        </a:xfrm>
      </p:grpSpPr>
      <p:sp>
        <p:nvSpPr>
          <p:cNvPr id="257" name="Google Shape;257;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8" name="Google Shape;258;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9" name="Shape 259"/>
        <p:cNvGrpSpPr/>
        <p:nvPr/>
      </p:nvGrpSpPr>
      <p:grpSpPr>
        <a:xfrm>
          <a:off x="0" y="0"/>
          <a:ext cx="0" cy="0"/>
          <a:chOff x="0" y="0"/>
          <a:chExt cx="0" cy="0"/>
        </a:xfrm>
      </p:grpSpPr>
      <p:sp>
        <p:nvSpPr>
          <p:cNvPr id="260" name="Google Shape;260;p3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1" name="Google Shape;261;p3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2" name="Google Shape;26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3" name="Shape 263"/>
        <p:cNvGrpSpPr/>
        <p:nvPr/>
      </p:nvGrpSpPr>
      <p:grpSpPr>
        <a:xfrm>
          <a:off x="0" y="0"/>
          <a:ext cx="0" cy="0"/>
          <a:chOff x="0" y="0"/>
          <a:chExt cx="0" cy="0"/>
        </a:xfrm>
      </p:grpSpPr>
      <p:sp>
        <p:nvSpPr>
          <p:cNvPr id="264" name="Google Shape;264;p3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5" name="Google Shape;26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6" name="Shape 266"/>
        <p:cNvGrpSpPr/>
        <p:nvPr/>
      </p:nvGrpSpPr>
      <p:grpSpPr>
        <a:xfrm>
          <a:off x="0" y="0"/>
          <a:ext cx="0" cy="0"/>
          <a:chOff x="0" y="0"/>
          <a:chExt cx="0" cy="0"/>
        </a:xfrm>
      </p:grpSpPr>
      <p:sp>
        <p:nvSpPr>
          <p:cNvPr id="267" name="Google Shape;267;p3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69" name="Google Shape;269;p3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0" name="Google Shape;270;p3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71" name="Google Shape;271;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2" name="Shape 272"/>
        <p:cNvGrpSpPr/>
        <p:nvPr/>
      </p:nvGrpSpPr>
      <p:grpSpPr>
        <a:xfrm>
          <a:off x="0" y="0"/>
          <a:ext cx="0" cy="0"/>
          <a:chOff x="0" y="0"/>
          <a:chExt cx="0" cy="0"/>
        </a:xfrm>
      </p:grpSpPr>
      <p:sp>
        <p:nvSpPr>
          <p:cNvPr id="273" name="Google Shape;273;p4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74" name="Google Shape;274;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5" name="Shape 275"/>
        <p:cNvGrpSpPr/>
        <p:nvPr/>
      </p:nvGrpSpPr>
      <p:grpSpPr>
        <a:xfrm>
          <a:off x="0" y="0"/>
          <a:ext cx="0" cy="0"/>
          <a:chOff x="0" y="0"/>
          <a:chExt cx="0" cy="0"/>
        </a:xfrm>
      </p:grpSpPr>
      <p:sp>
        <p:nvSpPr>
          <p:cNvPr id="276" name="Google Shape;276;p4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7" name="Google Shape;277;p4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78" name="Google Shape;278;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9" name="Shape 279"/>
        <p:cNvGrpSpPr/>
        <p:nvPr/>
      </p:nvGrpSpPr>
      <p:grpSpPr>
        <a:xfrm>
          <a:off x="0" y="0"/>
          <a:ext cx="0" cy="0"/>
          <a:chOff x="0" y="0"/>
          <a:chExt cx="0" cy="0"/>
        </a:xfrm>
      </p:grpSpPr>
      <p:sp>
        <p:nvSpPr>
          <p:cNvPr id="280" name="Google Shape;280;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2" name="Shape 32"/>
        <p:cNvGrpSpPr/>
        <p:nvPr/>
      </p:nvGrpSpPr>
      <p:grpSpPr>
        <a:xfrm>
          <a:off x="0" y="0"/>
          <a:ext cx="0" cy="0"/>
          <a:chOff x="0" y="0"/>
          <a:chExt cx="0" cy="0"/>
        </a:xfrm>
      </p:grpSpPr>
      <p:sp>
        <p:nvSpPr>
          <p:cNvPr id="33" name="Google Shape;33;p5"/>
          <p:cNvSpPr txBox="1"/>
          <p:nvPr>
            <p:ph type="title"/>
          </p:nvPr>
        </p:nvSpPr>
        <p:spPr>
          <a:xfrm>
            <a:off x="628650" y="57273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34" name="Google Shape;34;p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35" name="Google Shape;35;p5"/>
          <p:cNvSpPr txBox="1"/>
          <p:nvPr/>
        </p:nvSpPr>
        <p:spPr>
          <a:xfrm>
            <a:off x="629841" y="276225"/>
            <a:ext cx="1402346" cy="253916"/>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36" name="Google Shape;36;p5"/>
          <p:cNvCxnSpPr/>
          <p:nvPr/>
        </p:nvCxnSpPr>
        <p:spPr>
          <a:xfrm>
            <a:off x="629841" y="491203"/>
            <a:ext cx="3778808" cy="0"/>
          </a:xfrm>
          <a:prstGeom prst="straightConnector1">
            <a:avLst/>
          </a:prstGeom>
          <a:noFill/>
          <a:ln cap="flat" cmpd="sng" w="12700">
            <a:solidFill>
              <a:schemeClr val="dk1"/>
            </a:solidFill>
            <a:prstDash val="solid"/>
            <a:miter lim="800000"/>
            <a:headEnd len="sm" w="sm" type="none"/>
            <a:tailEnd len="sm" w="sm" type="none"/>
          </a:ln>
        </p:spPr>
      </p:cxnSp>
      <p:sp>
        <p:nvSpPr>
          <p:cNvPr id="37" name="Google Shape;37;p5"/>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5"/>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39" name="Google Shape;39;p5"/>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40" name="Google Shape;40;p5"/>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43" name="Google Shape;43;p5"/>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6"/>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6"/>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7" name="Google Shape;47;p6"/>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 name="Google Shape;48;p6"/>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9" name="Google Shape;49;p6"/>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50" name="Google Shape;50;p6"/>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51" name="Google Shape;51;p6"/>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52" name="Google Shape;52;p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4" name="Shape 54"/>
        <p:cNvGrpSpPr/>
        <p:nvPr/>
      </p:nvGrpSpPr>
      <p:grpSpPr>
        <a:xfrm>
          <a:off x="0" y="0"/>
          <a:ext cx="0" cy="0"/>
          <a:chOff x="0" y="0"/>
          <a:chExt cx="0" cy="0"/>
        </a:xfrm>
      </p:grpSpPr>
      <p:sp>
        <p:nvSpPr>
          <p:cNvPr id="55" name="Google Shape;55;p7"/>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7"/>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7" name="Google Shape;57;p7"/>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58" name="Google Shape;58;p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59" name="Google Shape;59;p7"/>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60" name="Google Shape;60;p7"/>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61" name="Google Shape;61;p7"/>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pic>
        <p:nvPicPr>
          <p:cNvPr id="62" name="Google Shape;62;p7"/>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63" name="Google Shape;63;p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 name="Google Shape;64;p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5" name="Google Shape;65;p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6" name="Shape 66"/>
        <p:cNvGrpSpPr/>
        <p:nvPr/>
      </p:nvGrpSpPr>
      <p:grpSpPr>
        <a:xfrm>
          <a:off x="0" y="0"/>
          <a:ext cx="0" cy="0"/>
          <a:chOff x="0" y="0"/>
          <a:chExt cx="0" cy="0"/>
        </a:xfrm>
      </p:grpSpPr>
      <p:sp>
        <p:nvSpPr>
          <p:cNvPr id="67" name="Google Shape;67;p8"/>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68" name="Google Shape;68;p8"/>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69" name="Google Shape;69;p8"/>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70" name="Google Shape;70;p8"/>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71" name="Google Shape;71;p8"/>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72" name="Google Shape;72;p8"/>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 name="Google Shape;73;p8"/>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8"/>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75" name="Google Shape;75;p8"/>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76" name="Google Shape;76;p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8" name="Shape 78"/>
        <p:cNvGrpSpPr/>
        <p:nvPr/>
      </p:nvGrpSpPr>
      <p:grpSpPr>
        <a:xfrm>
          <a:off x="0" y="0"/>
          <a:ext cx="0" cy="0"/>
          <a:chOff x="0" y="0"/>
          <a:chExt cx="0" cy="0"/>
        </a:xfrm>
      </p:grpSpPr>
      <p:sp>
        <p:nvSpPr>
          <p:cNvPr id="79" name="Google Shape;79;p9"/>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9"/>
          <p:cNvSpPr/>
          <p:nvPr>
            <p:ph idx="2" type="pic"/>
          </p:nvPr>
        </p:nvSpPr>
        <p:spPr>
          <a:xfrm>
            <a:off x="3887391" y="1545431"/>
            <a:ext cx="4629150" cy="2850356"/>
          </a:xfrm>
          <a:prstGeom prst="rect">
            <a:avLst/>
          </a:prstGeom>
          <a:noFill/>
          <a:ln>
            <a:noFill/>
          </a:ln>
        </p:spPr>
      </p:sp>
      <p:sp>
        <p:nvSpPr>
          <p:cNvPr id="81" name="Google Shape;81;p9"/>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82" name="Google Shape;82;p9"/>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83" name="Google Shape;83;p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84" name="Google Shape;84;p9"/>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85" name="Google Shape;85;p9"/>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pic>
        <p:nvPicPr>
          <p:cNvPr id="86" name="Google Shape;86;p9"/>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87" name="Google Shape;87;p9"/>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 name="Google Shape;88;p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0"/>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92" name="Google Shape;92;p10"/>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93" name="Google Shape;93;p10"/>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94" name="Google Shape;94;p1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1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1.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theme" Target="../theme/theme3.xml"/><Relationship Id="rId12" Type="http://schemas.openxmlformats.org/officeDocument/2006/relationships/slideLayout" Target="../slideLayouts/slideLayout39.xml"/><Relationship Id="rId1" Type="http://schemas.openxmlformats.org/officeDocument/2006/relationships/image" Target="../media/image4.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 name="Google Shape;7;p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8" name="Google Shape;8;p1"/>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9" name="Google Shape;9;p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0" name="Google Shape;10;p1"/>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2" name="Google Shape;12;p1"/>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EXPOSING ISRAELI VIOLENCE</a:t>
            </a:r>
            <a:endParaRPr b="1" i="0" sz="800" u="none" cap="none" strike="noStrike">
              <a:solidFill>
                <a:srgbClr val="FF0000"/>
              </a:solidFill>
              <a:latin typeface="Oswald"/>
              <a:ea typeface="Oswald"/>
              <a:cs typeface="Oswald"/>
              <a:sym typeface="Oswa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16"/>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5" name="Google Shape;125;p1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26" name="Google Shape;126;p16"/>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127" name="Google Shape;127;p16"/>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28" name="Google Shape;128;p16"/>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9" name="Google Shape;129;p16"/>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35" name="Shape 235"/>
        <p:cNvGrpSpPr/>
        <p:nvPr/>
      </p:nvGrpSpPr>
      <p:grpSpPr>
        <a:xfrm>
          <a:off x="0" y="0"/>
          <a:ext cx="0" cy="0"/>
          <a:chOff x="0" y="0"/>
          <a:chExt cx="0" cy="0"/>
        </a:xfrm>
      </p:grpSpPr>
      <p:sp>
        <p:nvSpPr>
          <p:cNvPr id="236" name="Google Shape;23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37" name="Google Shape;23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238" name="Google Shape;23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239" name="Google Shape;239;p3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unicef.org/media/56661/file" TargetMode="External"/><Relationship Id="rId4" Type="http://schemas.openxmlformats.org/officeDocument/2006/relationships/hyperlink" Target="https://www.amnesty.org.uk/files/udhr_simplified_0.pdf?VersionId=uY_YJpmR8joOdo98.3qTC.TGuKfOO_k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hyperlink" Target="http://www.amnesty.org/writeforright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hyperlink" Target="http://www.facebook.com/Janna.Jiha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hyperlink" Target="https://nakba.amnesty.org/en/chapters/west-bank-gaza/" TargetMode="External"/><Relationship Id="rId4" Type="http://schemas.openxmlformats.org/officeDocument/2006/relationships/hyperlink" Target="https://academy.amnesty.org/learn/course/external/view/elearning/221/an-introduction-to-child-righ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sp>
        <p:nvSpPr>
          <p:cNvPr id="285" name="Google Shape;285;p43"/>
          <p:cNvSpPr txBox="1"/>
          <p:nvPr/>
        </p:nvSpPr>
        <p:spPr>
          <a:xfrm>
            <a:off x="5244625" y="3135450"/>
            <a:ext cx="3203700" cy="636900"/>
          </a:xfrm>
          <a:prstGeom prst="rect">
            <a:avLst/>
          </a:prstGeom>
          <a:solidFill>
            <a:srgbClr val="0B5394"/>
          </a:solidFill>
          <a:ln>
            <a:noFill/>
          </a:ln>
        </p:spPr>
        <p:txBody>
          <a:bodyPr anchorCtr="0" anchor="t" bIns="72000" lIns="144000" spcFirstLastPara="1" rIns="0" wrap="square" tIns="144000">
            <a:spAutoFit/>
          </a:bodyPr>
          <a:lstStyle/>
          <a:p>
            <a:pPr indent="0" lvl="0" marL="0" marR="0" rtl="0" algn="l">
              <a:lnSpc>
                <a:spcPct val="80000"/>
              </a:lnSpc>
              <a:spcBef>
                <a:spcPts val="0"/>
              </a:spcBef>
              <a:spcAft>
                <a:spcPts val="0"/>
              </a:spcAft>
              <a:buClr>
                <a:schemeClr val="dk1"/>
              </a:buClr>
              <a:buSzPts val="1100"/>
              <a:buFont typeface="Arial"/>
              <a:buNone/>
            </a:pPr>
            <a:r>
              <a:rPr lang="en-GB" sz="1700">
                <a:solidFill>
                  <a:srgbClr val="FFFFFF"/>
                </a:solidFill>
                <a:latin typeface="Oswald"/>
                <a:ea typeface="Oswald"/>
                <a:cs typeface="Oswald"/>
                <a:sym typeface="Oswald"/>
              </a:rPr>
              <a:t>JANNA JIHAD</a:t>
            </a:r>
            <a:endParaRPr sz="1700">
              <a:solidFill>
                <a:srgbClr val="FFFFFF"/>
              </a:solidFill>
              <a:latin typeface="Oswald"/>
              <a:ea typeface="Oswald"/>
              <a:cs typeface="Oswald"/>
              <a:sym typeface="Oswald"/>
            </a:endParaRPr>
          </a:p>
          <a:p>
            <a:pPr indent="0" lvl="0" marL="0" marR="0" rtl="0" algn="l">
              <a:lnSpc>
                <a:spcPct val="80000"/>
              </a:lnSpc>
              <a:spcBef>
                <a:spcPts val="0"/>
              </a:spcBef>
              <a:spcAft>
                <a:spcPts val="0"/>
              </a:spcAft>
              <a:buClr>
                <a:schemeClr val="dk1"/>
              </a:buClr>
              <a:buSzPts val="1100"/>
              <a:buFont typeface="Arial"/>
              <a:buNone/>
            </a:pPr>
            <a:r>
              <a:rPr lang="en-GB" sz="1700">
                <a:solidFill>
                  <a:srgbClr val="FFFFFF"/>
                </a:solidFill>
                <a:latin typeface="Oswald"/>
                <a:ea typeface="Oswald"/>
                <a:cs typeface="Oswald"/>
                <a:sym typeface="Oswald"/>
              </a:rPr>
              <a:t>OCCUPIED PALESTINIAN TERRITORIES</a:t>
            </a:r>
            <a:endParaRPr sz="1700">
              <a:solidFill>
                <a:srgbClr val="FFFFFF"/>
              </a:solidFill>
              <a:latin typeface="Oswald"/>
              <a:ea typeface="Oswald"/>
              <a:cs typeface="Oswald"/>
              <a:sym typeface="Oswald"/>
            </a:endParaRPr>
          </a:p>
        </p:txBody>
      </p:sp>
      <p:sp>
        <p:nvSpPr>
          <p:cNvPr id="286" name="Google Shape;286;p43"/>
          <p:cNvSpPr txBox="1"/>
          <p:nvPr/>
        </p:nvSpPr>
        <p:spPr>
          <a:xfrm>
            <a:off x="4675000" y="3772350"/>
            <a:ext cx="4021500" cy="945300"/>
          </a:xfrm>
          <a:prstGeom prst="rect">
            <a:avLst/>
          </a:prstGeom>
          <a:solidFill>
            <a:srgbClr val="980000"/>
          </a:solidFill>
          <a:ln>
            <a:noFill/>
          </a:ln>
        </p:spPr>
        <p:txBody>
          <a:bodyPr anchorCtr="0" anchor="t" bIns="36000" lIns="144000" spcFirstLastPara="1" rIns="72000" wrap="square" tIns="144000">
            <a:spAutoFit/>
          </a:bodyPr>
          <a:lstStyle/>
          <a:p>
            <a:pPr indent="0" lvl="0" marL="0" marR="0" rtl="0" algn="l">
              <a:lnSpc>
                <a:spcPct val="80000"/>
              </a:lnSpc>
              <a:spcBef>
                <a:spcPts val="0"/>
              </a:spcBef>
              <a:spcAft>
                <a:spcPts val="0"/>
              </a:spcAft>
              <a:buClr>
                <a:srgbClr val="000000"/>
              </a:buClr>
              <a:buSzPts val="1400"/>
              <a:buFont typeface="Arial"/>
              <a:buNone/>
            </a:pPr>
            <a:r>
              <a:rPr lang="en-GB" sz="3100">
                <a:solidFill>
                  <a:schemeClr val="lt1"/>
                </a:solidFill>
                <a:latin typeface="Oswald"/>
                <a:ea typeface="Oswald"/>
                <a:cs typeface="Oswald"/>
                <a:sym typeface="Oswald"/>
              </a:rPr>
              <a:t>HARASSED FOR EXPOSING ISRAELI </a:t>
            </a:r>
            <a:r>
              <a:rPr lang="en-GB" sz="3100">
                <a:solidFill>
                  <a:srgbClr val="FFFF00"/>
                </a:solidFill>
                <a:latin typeface="Oswald"/>
                <a:ea typeface="Oswald"/>
                <a:cs typeface="Oswald"/>
                <a:sym typeface="Oswald"/>
              </a:rPr>
              <a:t>VIOLENCE</a:t>
            </a:r>
            <a:endParaRPr sz="3100">
              <a:solidFill>
                <a:srgbClr val="FFFF00"/>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2"/>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78" name="Google Shape;478;p5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79" name="Google Shape;479;p52"/>
          <p:cNvSpPr txBox="1"/>
          <p:nvPr/>
        </p:nvSpPr>
        <p:spPr>
          <a:xfrm>
            <a:off x="816175" y="1462850"/>
            <a:ext cx="7367100" cy="4103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en-GB" sz="2300" u="none" cap="none" strike="noStrike">
                <a:solidFill>
                  <a:srgbClr val="000000"/>
                </a:solidFill>
                <a:latin typeface="Oswald"/>
                <a:ea typeface="Oswald"/>
                <a:cs typeface="Oswald"/>
                <a:sym typeface="Oswald"/>
              </a:rPr>
              <a:t>“I started journalism at the age of seven when realizing that our reality as children living under Israel’s [military] occupation was not known. A lot of people don’t know that our rights are violated every day; that our childhood is violated every day under Israel’s [military] occupation.”</a:t>
            </a:r>
            <a:endParaRPr b="1" i="0" sz="2300" u="none" cap="none" strike="noStrike">
              <a:solidFill>
                <a:srgbClr val="000000"/>
              </a:solidFill>
              <a:latin typeface="Oswald"/>
              <a:ea typeface="Oswald"/>
              <a:cs typeface="Oswald"/>
              <a:sym typeface="Oswald"/>
            </a:endParaRPr>
          </a:p>
          <a:p>
            <a:pPr indent="0" lvl="0" marL="0" marR="0" rtl="0" algn="r">
              <a:lnSpc>
                <a:spcPct val="115000"/>
              </a:lnSpc>
              <a:spcBef>
                <a:spcPts val="0"/>
              </a:spcBef>
              <a:spcAft>
                <a:spcPts val="0"/>
              </a:spcAft>
              <a:buClr>
                <a:srgbClr val="000000"/>
              </a:buClr>
              <a:buSzPts val="2300"/>
              <a:buFont typeface="Arial"/>
              <a:buNone/>
            </a:pPr>
            <a:r>
              <a:rPr b="0" i="0" lang="en-GB" sz="2300" u="none" cap="none" strike="noStrike">
                <a:solidFill>
                  <a:srgbClr val="000000"/>
                </a:solidFill>
                <a:latin typeface="Oswald"/>
                <a:ea typeface="Oswald"/>
                <a:cs typeface="Oswald"/>
                <a:sym typeface="Oswald"/>
              </a:rPr>
              <a:t>-Janna</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3"/>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OCCUPIED PALESTINIAN</a:t>
            </a:r>
            <a:br>
              <a:rPr lang="en-GB" sz="1800"/>
            </a:br>
            <a:r>
              <a:rPr lang="en-GB" sz="1800"/>
              <a:t>TERRITORIES</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85" name="Google Shape;485;p5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86" name="Google Shape;486;p53"/>
          <p:cNvSpPr txBox="1"/>
          <p:nvPr/>
        </p:nvSpPr>
        <p:spPr>
          <a:xfrm>
            <a:off x="629850" y="1010350"/>
            <a:ext cx="7714200" cy="350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In June 1967, Israel took control of the Palestinian territories of the West Bank and Gaza Strip. Since then, Israel has constructed hundreds of illegal settlements (colonies) where hundreds of thousands of Israeli settlers live and work.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The settlements on the  West Bank are one of the main driving forces behind the mass human rights violations resulting from Israel’s more than 50-year-long occupation.</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Discrimination on grounds of nationality, ethnicity and religion is the dominant feature of Israel’s settlement policy. The settlements are for Jews only.</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 </a:t>
            </a:r>
            <a:endParaRPr b="0" i="0" sz="1900" u="none" cap="none" strike="noStrike">
              <a:solidFill>
                <a:srgbClr val="000000"/>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OCCUPIED PALESTINIAN</a:t>
            </a:r>
            <a:br>
              <a:rPr lang="en-GB" sz="1800"/>
            </a:br>
            <a:r>
              <a:rPr lang="en-GB" sz="1800"/>
              <a:t>TERRITORIES</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92" name="Google Shape;492;p5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93" name="Google Shape;493;p54"/>
          <p:cNvSpPr txBox="1"/>
          <p:nvPr/>
        </p:nvSpPr>
        <p:spPr>
          <a:xfrm>
            <a:off x="629850" y="1010350"/>
            <a:ext cx="8044800" cy="375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Janna’s home village has been a focus of demonstrations and activism against Israel’s military occupation and land grabbing. The village’s lands, including a water source, have been taken over by the neighbouring Israeli settlement.</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Israeli forces have repeatedly used excessive force in response to protests and during search and arrest raids. Since 2009, the Israeli authorities’ actions have caused the deaths of four people and hundreds have been injured.</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The Israeli authorities also frequently declare the area to be a closed military zone, particularly during demonstrations. This includes setting up military checkpoints, where many complain that they are harassed by Israeli soldiers. The army frequently arrests local political activists and human rights defenders, sometimes arresting children accused mostly of throwing stones at Israeli soldiers. </a:t>
            </a:r>
            <a:endParaRPr b="0" i="0" sz="1900" u="none" cap="none" strike="noStrike">
              <a:solidFill>
                <a:srgbClr val="000000"/>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5"/>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OCCUPIED PALESTINIAN</a:t>
            </a:r>
            <a:br>
              <a:rPr lang="en-GB" sz="1800"/>
            </a:br>
            <a:r>
              <a:rPr lang="en-GB" sz="1800"/>
              <a:t>TERRITORIES</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99" name="Google Shape;499;p5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00" name="Google Shape;500;p55"/>
          <p:cNvSpPr txBox="1"/>
          <p:nvPr/>
        </p:nvSpPr>
        <p:spPr>
          <a:xfrm>
            <a:off x="629850" y="1010350"/>
            <a:ext cx="7616100" cy="384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The impact of the Isreali army’s actions in appears to amount to a collective punishment. This is banned under international law, and can amount to a war crime.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Israel has ratified the Convention on the Rights of the Child and has a special committee in parliament to make sure that it is being implemented. However, Israel does not extend its protections to Palestinian children.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Palestinian children in the occupied territories, including Janna, are subject to military law. This results in discrimination against all Palestinian children.</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6"/>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JANNA’S </a:t>
            </a:r>
            <a:endParaRPr sz="1800"/>
          </a:p>
          <a:p>
            <a:pPr indent="0" lvl="0" marL="0" rtl="0" algn="l">
              <a:lnSpc>
                <a:spcPct val="90000"/>
              </a:lnSpc>
              <a:spcBef>
                <a:spcPts val="0"/>
              </a:spcBef>
              <a:spcAft>
                <a:spcPts val="0"/>
              </a:spcAft>
              <a:buClr>
                <a:srgbClr val="000000"/>
              </a:buClr>
              <a:buSzPts val="2800"/>
              <a:buFont typeface="Oswald"/>
              <a:buNone/>
            </a:pPr>
            <a:r>
              <a:rPr lang="en-GB" sz="1800"/>
              <a:t>STORY</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06" name="Google Shape;506;p5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07" name="Google Shape;507;p56"/>
          <p:cNvSpPr txBox="1"/>
          <p:nvPr/>
        </p:nvSpPr>
        <p:spPr>
          <a:xfrm>
            <a:off x="538000" y="878350"/>
            <a:ext cx="8034600" cy="3829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00000"/>
                </a:solidFill>
                <a:latin typeface="Oswald"/>
                <a:ea typeface="Oswald"/>
                <a:cs typeface="Oswald"/>
                <a:sym typeface="Oswald"/>
              </a:rPr>
              <a:t>Janna Jihad just wants a normal childhood. “Like any other child… I want to be able to play soccer </a:t>
            </a:r>
            <a:endParaRPr b="0" i="0" sz="16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00000"/>
                </a:solidFill>
                <a:latin typeface="Oswald"/>
                <a:ea typeface="Oswald"/>
                <a:cs typeface="Oswald"/>
                <a:sym typeface="Oswald"/>
              </a:rPr>
              <a:t>with my friends without having tear gas canisters rain on us,” she says. But 15-year-old Janna lives in the Israeli-occupied West Bank, where life is anything but normal. Palestinian children and their communities, including in Janna’s village of Nabi Saleh, are denied their rights and face discrimination on a daily basis.</a:t>
            </a:r>
            <a:endParaRPr b="0" i="0" sz="16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00000"/>
                </a:solidFill>
                <a:latin typeface="Oswald"/>
                <a:ea typeface="Oswald"/>
                <a:cs typeface="Oswald"/>
                <a:sym typeface="Oswald"/>
              </a:rPr>
              <a:t> </a:t>
            </a:r>
            <a:endParaRPr b="0" i="0" sz="16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00000"/>
                </a:solidFill>
                <a:latin typeface="Oswald"/>
                <a:ea typeface="Oswald"/>
                <a:cs typeface="Oswald"/>
                <a:sym typeface="Oswald"/>
              </a:rPr>
              <a:t>The Israeli army arrests children from Janna’s village regularly, often when raiding their homes in the middle of the night while families are asleep. The children struggle to access their rights to education and freedom of movement. Barriers and checkpoints mean that children’s journeys to school can take hours instead of a few minutes. People find it hard to travel to work and earn a living to support their families. For anyone who is sick, it can be nearly impossible to get to hospital. </a:t>
            </a:r>
            <a:endParaRPr b="0" i="0" sz="16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00000"/>
                </a:solidFill>
                <a:latin typeface="Oswald"/>
                <a:ea typeface="Oswald"/>
                <a:cs typeface="Oswald"/>
                <a:sym typeface="Oswald"/>
              </a:rPr>
              <a:t>In 2009, when Janna was three, her community used their right to peaceful protest and began weekly demonstrations against Israel’s military occupation of their land. They were met with violence. When Janna was seven, the Israeli military killed her uncle. </a:t>
            </a:r>
            <a:endParaRPr b="0" i="0" sz="1600" u="none" cap="none" strike="noStrike">
              <a:solidFill>
                <a:srgbClr val="000000"/>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7"/>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JANNA’S </a:t>
            </a:r>
            <a:endParaRPr sz="1800"/>
          </a:p>
          <a:p>
            <a:pPr indent="0" lvl="0" marL="0" rtl="0" algn="l">
              <a:lnSpc>
                <a:spcPct val="90000"/>
              </a:lnSpc>
              <a:spcBef>
                <a:spcPts val="0"/>
              </a:spcBef>
              <a:spcAft>
                <a:spcPts val="0"/>
              </a:spcAft>
              <a:buClr>
                <a:srgbClr val="000000"/>
              </a:buClr>
              <a:buSzPts val="2800"/>
              <a:buFont typeface="Oswald"/>
              <a:buNone/>
            </a:pPr>
            <a:r>
              <a:rPr lang="en-GB" sz="1800"/>
              <a:t>STORY</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13" name="Google Shape;513;p5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14" name="Google Shape;514;p57"/>
          <p:cNvSpPr txBox="1"/>
          <p:nvPr/>
        </p:nvSpPr>
        <p:spPr>
          <a:xfrm>
            <a:off x="553650" y="1010350"/>
            <a:ext cx="7953000" cy="3829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00000"/>
                </a:solidFill>
                <a:latin typeface="Oswald"/>
                <a:ea typeface="Oswald"/>
                <a:cs typeface="Oswald"/>
                <a:sym typeface="Oswald"/>
              </a:rPr>
              <a:t>Janna used her mother’s phone to record and expose to the world the racist brutality her community experiences at the hands of Israeli forces. At 13, Janna was recognized as one of the youngest journalists in the world, documenting the Israeli army’s oppressive and often deadly treatment of Palestinians.  </a:t>
            </a:r>
            <a:endParaRPr b="0" i="0" sz="16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00000"/>
                </a:solidFill>
                <a:latin typeface="Oswald"/>
                <a:ea typeface="Oswald"/>
                <a:cs typeface="Oswald"/>
                <a:sym typeface="Oswald"/>
              </a:rPr>
              <a:t> </a:t>
            </a:r>
            <a:endParaRPr b="0" i="0" sz="16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00000"/>
                </a:solidFill>
                <a:latin typeface="Oswald"/>
                <a:ea typeface="Oswald"/>
                <a:cs typeface="Oswald"/>
                <a:sym typeface="Oswald"/>
              </a:rPr>
              <a:t>This treatment includes night raids, demolishing homes and schools, and crushing communities who stand up for their rights. Palestinian children are particularly affected. Many have been killed and injured by Israeli forces. Israel has signed up to the Convention on the Rights of the Child, yet has failed to extend those protections to Palestinian children in the Occupied Palestinian Territories. By contrast, Israeli children are protected – even those living in illegal settlements near Janna’s village.  </a:t>
            </a:r>
            <a:endParaRPr b="0" i="0" sz="16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00000"/>
                </a:solidFill>
                <a:latin typeface="Oswald"/>
                <a:ea typeface="Oswald"/>
                <a:cs typeface="Oswald"/>
                <a:sym typeface="Oswald"/>
              </a:rPr>
              <a:t> </a:t>
            </a:r>
            <a:endParaRPr b="0" i="0" sz="16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00000"/>
                </a:solidFill>
                <a:latin typeface="Oswald"/>
                <a:ea typeface="Oswald"/>
                <a:cs typeface="Oswald"/>
                <a:sym typeface="Oswald"/>
              </a:rPr>
              <a:t>Today, Janna’s principled journalism has marked her out for harassment and death threats. She won’t give up. “I want to know what freedom means in my homeland, what justice and peace and equality means without facing systematic racism,” she says. </a:t>
            </a:r>
            <a:r>
              <a:rPr b="1" i="0" lang="en-GB" sz="1600" u="none" cap="none" strike="noStrike">
                <a:solidFill>
                  <a:srgbClr val="000000"/>
                </a:solidFill>
                <a:latin typeface="Oswald"/>
                <a:ea typeface="Oswald"/>
                <a:cs typeface="Oswald"/>
                <a:sym typeface="Oswald"/>
              </a:rPr>
              <a:t>Let’s help her get there.  </a:t>
            </a:r>
            <a:endParaRPr b="1" i="0" sz="1600" u="none" cap="none" strike="noStrike">
              <a:solidFill>
                <a:srgbClr val="000000"/>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8"/>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JANNA’S STORY</a:t>
            </a:r>
            <a:endParaRPr sz="1800"/>
          </a:p>
          <a:p>
            <a:pPr indent="0" lvl="0" marL="0" rtl="0" algn="l">
              <a:lnSpc>
                <a:spcPct val="90000"/>
              </a:lnSpc>
              <a:spcBef>
                <a:spcPts val="0"/>
              </a:spcBef>
              <a:spcAft>
                <a:spcPts val="0"/>
              </a:spcAft>
              <a:buClr>
                <a:srgbClr val="000000"/>
              </a:buClr>
              <a:buSzPts val="2800"/>
              <a:buFont typeface="Oswald"/>
              <a:buNone/>
            </a:pPr>
            <a:r>
              <a:rPr lang="en-GB" sz="1800"/>
              <a:t>-REACTION</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20" name="Google Shape;520;p5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21" name="Google Shape;521;p58"/>
          <p:cNvSpPr txBox="1"/>
          <p:nvPr/>
        </p:nvSpPr>
        <p:spPr>
          <a:xfrm>
            <a:off x="629850" y="1198475"/>
            <a:ext cx="7714200" cy="38757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368300" lvl="0" marL="457200" marR="0" rtl="0" algn="l">
              <a:lnSpc>
                <a:spcPct val="115000"/>
              </a:lnSpc>
              <a:spcBef>
                <a:spcPts val="0"/>
              </a:spcBef>
              <a:spcAft>
                <a:spcPts val="0"/>
              </a:spcAft>
              <a:buClr>
                <a:srgbClr val="000000"/>
              </a:buClr>
              <a:buSzPts val="2200"/>
              <a:buFont typeface="Oswald"/>
              <a:buChar char="●"/>
            </a:pPr>
            <a:r>
              <a:rPr b="0" i="0" lang="en-GB" sz="2200" u="none" cap="none" strike="noStrike">
                <a:solidFill>
                  <a:srgbClr val="000000"/>
                </a:solidFill>
                <a:latin typeface="Oswald"/>
                <a:ea typeface="Oswald"/>
                <a:cs typeface="Oswald"/>
                <a:sym typeface="Oswald"/>
              </a:rPr>
              <a:t>What surprises you about Janna’s story?</a:t>
            </a:r>
            <a:endParaRPr b="0" i="0" sz="22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Oswald"/>
              <a:ea typeface="Oswald"/>
              <a:cs typeface="Oswald"/>
              <a:sym typeface="Oswald"/>
            </a:endParaRPr>
          </a:p>
          <a:p>
            <a:pPr indent="-368300" lvl="0" marL="457200" marR="0" rtl="0" algn="l">
              <a:lnSpc>
                <a:spcPct val="115000"/>
              </a:lnSpc>
              <a:spcBef>
                <a:spcPts val="0"/>
              </a:spcBef>
              <a:spcAft>
                <a:spcPts val="0"/>
              </a:spcAft>
              <a:buClr>
                <a:srgbClr val="000000"/>
              </a:buClr>
              <a:buSzPts val="2200"/>
              <a:buFont typeface="Oswald"/>
              <a:buChar char="●"/>
            </a:pPr>
            <a:r>
              <a:rPr b="0" i="0" lang="en-GB" sz="2200" u="none" cap="none" strike="noStrike">
                <a:solidFill>
                  <a:srgbClr val="000000"/>
                </a:solidFill>
                <a:latin typeface="Oswald"/>
                <a:ea typeface="Oswald"/>
                <a:cs typeface="Oswald"/>
                <a:sym typeface="Oswald"/>
              </a:rPr>
              <a:t>How do you think the children in the OPT feel? </a:t>
            </a:r>
            <a:endParaRPr b="0" i="0" sz="22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Oswald"/>
              <a:ea typeface="Oswald"/>
              <a:cs typeface="Oswald"/>
              <a:sym typeface="Oswald"/>
            </a:endParaRPr>
          </a:p>
          <a:p>
            <a:pPr indent="-368300" lvl="0" marL="457200" marR="0" rtl="0" algn="l">
              <a:lnSpc>
                <a:spcPct val="115000"/>
              </a:lnSpc>
              <a:spcBef>
                <a:spcPts val="0"/>
              </a:spcBef>
              <a:spcAft>
                <a:spcPts val="0"/>
              </a:spcAft>
              <a:buClr>
                <a:srgbClr val="000000"/>
              </a:buClr>
              <a:buSzPts val="2200"/>
              <a:buFont typeface="Oswald"/>
              <a:buChar char="●"/>
            </a:pPr>
            <a:r>
              <a:rPr b="0" i="0" lang="en-GB" sz="2200" u="none" cap="none" strike="noStrike">
                <a:solidFill>
                  <a:srgbClr val="000000"/>
                </a:solidFill>
                <a:latin typeface="Oswald"/>
                <a:ea typeface="Oswald"/>
                <a:cs typeface="Oswald"/>
                <a:sym typeface="Oswald"/>
              </a:rPr>
              <a:t>How do you feel? </a:t>
            </a:r>
            <a:endParaRPr b="0" i="0" sz="22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9"/>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WHICH HUMAN RIGHTS </a:t>
            </a:r>
            <a:br>
              <a:rPr lang="en-GB" sz="1800"/>
            </a:br>
            <a:r>
              <a:rPr lang="en-GB" sz="1800"/>
              <a:t>ARE VIOLATED</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27" name="Google Shape;527;p5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28" name="Google Shape;528;p59"/>
          <p:cNvSpPr txBox="1"/>
          <p:nvPr/>
        </p:nvSpPr>
        <p:spPr>
          <a:xfrm>
            <a:off x="629850" y="987900"/>
            <a:ext cx="7714200" cy="3167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t/>
            </a:r>
            <a:endParaRPr b="1" i="0" sz="900" u="none" cap="none" strike="noStrike">
              <a:solidFill>
                <a:srgbClr val="000000"/>
              </a:solidFill>
              <a:highlight>
                <a:schemeClr val="accent1"/>
              </a:highlight>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rPr b="1" i="0" lang="en-GB" sz="2100" u="none" cap="none" strike="noStrike">
                <a:solidFill>
                  <a:srgbClr val="000000"/>
                </a:solidFill>
                <a:highlight>
                  <a:schemeClr val="accent1"/>
                </a:highlight>
                <a:latin typeface="Oswald"/>
                <a:ea typeface="Oswald"/>
                <a:cs typeface="Oswald"/>
                <a:sym typeface="Oswald"/>
              </a:rPr>
              <a:t>Which rights violations are Janna and the children from her village experiencing?</a:t>
            </a:r>
            <a:endParaRPr b="1" i="0" sz="2100" u="none" cap="none" strike="noStrike">
              <a:solidFill>
                <a:srgbClr val="000000"/>
              </a:solidFill>
              <a:highlight>
                <a:schemeClr val="accent1"/>
              </a:highlight>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Use the following resources:</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rPr b="0" i="0" lang="en-GB" sz="1900" u="sng" cap="none" strike="noStrike">
                <a:solidFill>
                  <a:schemeClr val="hlink"/>
                </a:solidFill>
                <a:latin typeface="Oswald"/>
                <a:ea typeface="Oswald"/>
                <a:cs typeface="Oswald"/>
                <a:sym typeface="Oswald"/>
                <a:hlinkClick r:id="rId3"/>
              </a:rPr>
              <a:t>THE UN DECLARATION ON THE RIGHTS OF THE CHILD</a:t>
            </a:r>
            <a:r>
              <a:rPr b="0" i="0" lang="en-GB" sz="1900" u="none" cap="none" strike="noStrike">
                <a:solidFill>
                  <a:srgbClr val="000000"/>
                </a:solidFill>
                <a:latin typeface="Oswald"/>
                <a:ea typeface="Oswald"/>
                <a:cs typeface="Oswald"/>
                <a:sym typeface="Oswald"/>
              </a:rPr>
              <a:t>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rPr b="0" i="0" lang="en-GB" sz="1900" u="sng" cap="none" strike="noStrike">
                <a:solidFill>
                  <a:schemeClr val="hlink"/>
                </a:solidFill>
                <a:latin typeface="Oswald"/>
                <a:ea typeface="Oswald"/>
                <a:cs typeface="Oswald"/>
                <a:sym typeface="Oswald"/>
                <a:hlinkClick r:id="rId4"/>
              </a:rPr>
              <a:t>THE UNIVERSAL DECLARATION OF HUMAN RIGHTS 1948</a:t>
            </a:r>
            <a:r>
              <a:rPr b="0" i="0" lang="en-GB" sz="1900" u="none" cap="none" strike="noStrike">
                <a:solidFill>
                  <a:srgbClr val="000000"/>
                </a:solidFill>
                <a:latin typeface="Oswald"/>
                <a:ea typeface="Oswald"/>
                <a:cs typeface="Oswald"/>
                <a:sym typeface="Oswald"/>
              </a:rPr>
              <a:t> </a:t>
            </a:r>
            <a:endParaRPr b="0" i="0" sz="1700" u="none" cap="none" strike="noStrike">
              <a:solidFill>
                <a:srgbClr val="000000"/>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0"/>
          <p:cNvSpPr txBox="1"/>
          <p:nvPr/>
        </p:nvSpPr>
        <p:spPr>
          <a:xfrm>
            <a:off x="630250" y="1087450"/>
            <a:ext cx="7883400" cy="3632700"/>
          </a:xfrm>
          <a:prstGeom prst="rect">
            <a:avLst/>
          </a:prstGeom>
          <a:noFill/>
          <a:ln cap="flat" cmpd="sng" w="952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highlight>
                  <a:schemeClr val="accent1"/>
                </a:highlight>
                <a:latin typeface="Oswald"/>
                <a:ea typeface="Oswald"/>
                <a:cs typeface="Oswald"/>
                <a:sym typeface="Oswald"/>
              </a:rPr>
              <a:t>Human rights </a:t>
            </a:r>
            <a:endParaRPr b="1" i="0" sz="1600" u="none" cap="none" strike="noStrike">
              <a:solidFill>
                <a:srgbClr val="000000"/>
              </a:solidFill>
              <a:highlight>
                <a:schemeClr val="accent1"/>
              </a:highlight>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p:txBody>
      </p:sp>
      <p:sp>
        <p:nvSpPr>
          <p:cNvPr id="534" name="Google Shape;534;p60"/>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WHICH HUMAN RIGHTS </a:t>
            </a:r>
            <a:br>
              <a:rPr lang="en-GB" sz="1800"/>
            </a:br>
            <a:r>
              <a:rPr lang="en-GB" sz="1800"/>
              <a:t>ARE VIOLATED</a:t>
            </a:r>
            <a:endParaRPr sz="1800"/>
          </a:p>
          <a:p>
            <a:pPr indent="0" lvl="0" marL="0" rtl="0" algn="l">
              <a:lnSpc>
                <a:spcPct val="90000"/>
              </a:lnSpc>
              <a:spcBef>
                <a:spcPts val="0"/>
              </a:spcBef>
              <a:spcAft>
                <a:spcPts val="0"/>
              </a:spcAft>
              <a:buClr>
                <a:srgbClr val="000000"/>
              </a:buClr>
              <a:buSzPts val="1500"/>
              <a:buFont typeface="Oswald"/>
              <a:buNone/>
            </a:pPr>
            <a:r>
              <a:t/>
            </a:r>
            <a:endParaRPr sz="1100"/>
          </a:p>
          <a:p>
            <a:pPr indent="0" lvl="0" marL="0" rtl="0" algn="l">
              <a:lnSpc>
                <a:spcPct val="90000"/>
              </a:lnSpc>
              <a:spcBef>
                <a:spcPts val="0"/>
              </a:spcBef>
              <a:spcAft>
                <a:spcPts val="0"/>
              </a:spcAft>
              <a:buClr>
                <a:srgbClr val="000000"/>
              </a:buClr>
              <a:buSzPts val="1500"/>
              <a:buFont typeface="Oswald"/>
              <a:buNone/>
            </a:pPr>
            <a:r>
              <a:t/>
            </a:r>
            <a:endParaRPr sz="1800"/>
          </a:p>
        </p:txBody>
      </p:sp>
      <p:sp>
        <p:nvSpPr>
          <p:cNvPr id="535" name="Google Shape;535;p6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36" name="Google Shape;536;p60"/>
          <p:cNvSpPr/>
          <p:nvPr/>
        </p:nvSpPr>
        <p:spPr>
          <a:xfrm>
            <a:off x="824700" y="2078850"/>
            <a:ext cx="1012200" cy="9858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7" name="Google Shape;537;p60"/>
          <p:cNvSpPr/>
          <p:nvPr/>
        </p:nvSpPr>
        <p:spPr>
          <a:xfrm>
            <a:off x="977100" y="2231250"/>
            <a:ext cx="1012200" cy="9858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8" name="Google Shape;538;p60"/>
          <p:cNvSpPr/>
          <p:nvPr/>
        </p:nvSpPr>
        <p:spPr>
          <a:xfrm>
            <a:off x="1129500" y="2383650"/>
            <a:ext cx="1012200" cy="9858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9" name="Google Shape;539;p60"/>
          <p:cNvSpPr/>
          <p:nvPr/>
        </p:nvSpPr>
        <p:spPr>
          <a:xfrm>
            <a:off x="1281900" y="2536050"/>
            <a:ext cx="1012200" cy="9858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0" name="Google Shape;540;p60"/>
          <p:cNvSpPr/>
          <p:nvPr/>
        </p:nvSpPr>
        <p:spPr>
          <a:xfrm>
            <a:off x="1434300" y="2688450"/>
            <a:ext cx="1012200" cy="9858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1" name="Google Shape;541;p60"/>
          <p:cNvSpPr/>
          <p:nvPr/>
        </p:nvSpPr>
        <p:spPr>
          <a:xfrm>
            <a:off x="1586700" y="2840850"/>
            <a:ext cx="1012200" cy="9858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2" name="Google Shape;542;p60"/>
          <p:cNvSpPr/>
          <p:nvPr/>
        </p:nvSpPr>
        <p:spPr>
          <a:xfrm>
            <a:off x="1739100" y="2993250"/>
            <a:ext cx="1012200" cy="9858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3" name="Google Shape;543;p60"/>
          <p:cNvSpPr/>
          <p:nvPr/>
        </p:nvSpPr>
        <p:spPr>
          <a:xfrm>
            <a:off x="1891500" y="3145650"/>
            <a:ext cx="1012200" cy="9858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4" name="Google Shape;544;p60"/>
          <p:cNvSpPr/>
          <p:nvPr/>
        </p:nvSpPr>
        <p:spPr>
          <a:xfrm>
            <a:off x="2043900" y="3298050"/>
            <a:ext cx="1012200" cy="9858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5" name="Google Shape;545;p60"/>
          <p:cNvSpPr/>
          <p:nvPr/>
        </p:nvSpPr>
        <p:spPr>
          <a:xfrm>
            <a:off x="2196300" y="3450450"/>
            <a:ext cx="1012200" cy="9858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1"/>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WHICH HUMAN RIGHTS </a:t>
            </a:r>
            <a:br>
              <a:rPr lang="en-GB" sz="1800"/>
            </a:br>
            <a:r>
              <a:rPr lang="en-GB" sz="1800"/>
              <a:t>ARE VIOLATED</a:t>
            </a:r>
            <a:endParaRPr sz="1800"/>
          </a:p>
          <a:p>
            <a:pPr indent="0" lvl="0" marL="0" rtl="0" algn="l">
              <a:lnSpc>
                <a:spcPct val="90000"/>
              </a:lnSpc>
              <a:spcBef>
                <a:spcPts val="0"/>
              </a:spcBef>
              <a:spcAft>
                <a:spcPts val="0"/>
              </a:spcAft>
              <a:buClr>
                <a:srgbClr val="000000"/>
              </a:buClr>
              <a:buSzPts val="1500"/>
              <a:buFont typeface="Oswald"/>
              <a:buNone/>
            </a:pPr>
            <a:r>
              <a:t/>
            </a:r>
            <a:endParaRPr sz="1100"/>
          </a:p>
          <a:p>
            <a:pPr indent="0" lvl="0" marL="0" rtl="0" algn="l">
              <a:lnSpc>
                <a:spcPct val="90000"/>
              </a:lnSpc>
              <a:spcBef>
                <a:spcPts val="0"/>
              </a:spcBef>
              <a:spcAft>
                <a:spcPts val="0"/>
              </a:spcAft>
              <a:buClr>
                <a:srgbClr val="000000"/>
              </a:buClr>
              <a:buSzPts val="1500"/>
              <a:buFont typeface="Oswald"/>
              <a:buNone/>
            </a:pPr>
            <a:r>
              <a:t/>
            </a:r>
            <a:endParaRPr sz="1800"/>
          </a:p>
        </p:txBody>
      </p:sp>
      <p:sp>
        <p:nvSpPr>
          <p:cNvPr id="551" name="Google Shape;551;p6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52" name="Google Shape;552;p61"/>
          <p:cNvSpPr txBox="1"/>
          <p:nvPr/>
        </p:nvSpPr>
        <p:spPr>
          <a:xfrm>
            <a:off x="632300" y="1087450"/>
            <a:ext cx="7732500" cy="36327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highlight>
                  <a:schemeClr val="accent1"/>
                </a:highlight>
                <a:latin typeface="Oswald"/>
                <a:ea typeface="Oswald"/>
                <a:cs typeface="Oswald"/>
                <a:sym typeface="Oswald"/>
              </a:rPr>
              <a:t>Children’s rights</a:t>
            </a:r>
            <a:endParaRPr b="1" i="0" sz="1600" u="none" cap="none" strike="noStrike">
              <a:solidFill>
                <a:srgbClr val="000000"/>
              </a:solidFill>
              <a:highlight>
                <a:schemeClr val="accent1"/>
              </a:highlight>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p:txBody>
      </p:sp>
      <p:sp>
        <p:nvSpPr>
          <p:cNvPr id="553" name="Google Shape;553;p61"/>
          <p:cNvSpPr/>
          <p:nvPr/>
        </p:nvSpPr>
        <p:spPr>
          <a:xfrm>
            <a:off x="796025" y="2207450"/>
            <a:ext cx="1012200" cy="9858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4" name="Google Shape;554;p61"/>
          <p:cNvSpPr/>
          <p:nvPr/>
        </p:nvSpPr>
        <p:spPr>
          <a:xfrm>
            <a:off x="948425" y="2359850"/>
            <a:ext cx="1012200" cy="9858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5" name="Google Shape;555;p61"/>
          <p:cNvSpPr/>
          <p:nvPr/>
        </p:nvSpPr>
        <p:spPr>
          <a:xfrm>
            <a:off x="1100825" y="2512250"/>
            <a:ext cx="1012200" cy="9858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6" name="Google Shape;556;p61"/>
          <p:cNvSpPr/>
          <p:nvPr/>
        </p:nvSpPr>
        <p:spPr>
          <a:xfrm>
            <a:off x="1253225" y="2664650"/>
            <a:ext cx="1012200" cy="9858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7" name="Google Shape;557;p61"/>
          <p:cNvSpPr/>
          <p:nvPr/>
        </p:nvSpPr>
        <p:spPr>
          <a:xfrm>
            <a:off x="1405625" y="2817050"/>
            <a:ext cx="1012200" cy="9858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8" name="Google Shape;558;p61"/>
          <p:cNvSpPr/>
          <p:nvPr/>
        </p:nvSpPr>
        <p:spPr>
          <a:xfrm>
            <a:off x="1558025" y="2969450"/>
            <a:ext cx="1012200" cy="9858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9" name="Google Shape;559;p61"/>
          <p:cNvSpPr/>
          <p:nvPr/>
        </p:nvSpPr>
        <p:spPr>
          <a:xfrm>
            <a:off x="1710425" y="3121850"/>
            <a:ext cx="1012200" cy="9858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0" name="Google Shape;560;p61"/>
          <p:cNvSpPr/>
          <p:nvPr/>
        </p:nvSpPr>
        <p:spPr>
          <a:xfrm>
            <a:off x="1862825" y="3274250"/>
            <a:ext cx="1012200" cy="9858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1" name="Google Shape;561;p61"/>
          <p:cNvSpPr/>
          <p:nvPr/>
        </p:nvSpPr>
        <p:spPr>
          <a:xfrm>
            <a:off x="2015225" y="3426650"/>
            <a:ext cx="1012200" cy="9858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292" name="Google Shape;292;p4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293" name="Google Shape;293;p44"/>
          <p:cNvSpPr txBox="1"/>
          <p:nvPr/>
        </p:nvSpPr>
        <p:spPr>
          <a:xfrm>
            <a:off x="845625" y="1160700"/>
            <a:ext cx="6996300" cy="20679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15000"/>
              </a:lnSpc>
              <a:spcBef>
                <a:spcPts val="0"/>
              </a:spcBef>
              <a:spcAft>
                <a:spcPts val="0"/>
              </a:spcAft>
              <a:buClr>
                <a:srgbClr val="000000"/>
              </a:buClr>
              <a:buSzPts val="2300"/>
              <a:buFont typeface="Oswald"/>
              <a:buChar char="●"/>
            </a:pPr>
            <a:r>
              <a:rPr b="0" i="0" lang="en-GB" sz="2300" u="none" cap="none" strike="noStrike">
                <a:solidFill>
                  <a:srgbClr val="000000"/>
                </a:solidFill>
                <a:latin typeface="Oswald"/>
                <a:ea typeface="Oswald"/>
                <a:cs typeface="Oswald"/>
                <a:sym typeface="Oswald"/>
              </a:rPr>
              <a:t>Can you name any human rights?</a:t>
            </a:r>
            <a:endParaRPr b="0" i="0" sz="23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294" name="Google Shape;294;p44"/>
          <p:cNvSpPr/>
          <p:nvPr/>
        </p:nvSpPr>
        <p:spPr>
          <a:xfrm>
            <a:off x="6047400" y="1767975"/>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4"/>
          <p:cNvSpPr/>
          <p:nvPr/>
        </p:nvSpPr>
        <p:spPr>
          <a:xfrm>
            <a:off x="6240707" y="1951512"/>
            <a:ext cx="1229400" cy="1179300"/>
          </a:xfrm>
          <a:prstGeom prst="foldedCorner">
            <a:avLst>
              <a:gd fmla="val 16667" name="adj"/>
            </a:avLst>
          </a:prstGeom>
          <a:solidFill>
            <a:srgbClr val="F18E2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4"/>
          <p:cNvSpPr/>
          <p:nvPr/>
        </p:nvSpPr>
        <p:spPr>
          <a:xfrm>
            <a:off x="6434015" y="2135049"/>
            <a:ext cx="1229400" cy="1179300"/>
          </a:xfrm>
          <a:prstGeom prst="foldedCorner">
            <a:avLst>
              <a:gd fmla="val 16667" name="adj"/>
            </a:avLst>
          </a:prstGeom>
          <a:solidFill>
            <a:srgbClr val="AA89B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4"/>
          <p:cNvSpPr/>
          <p:nvPr/>
        </p:nvSpPr>
        <p:spPr>
          <a:xfrm>
            <a:off x="6627322" y="2318585"/>
            <a:ext cx="1229400" cy="1179300"/>
          </a:xfrm>
          <a:prstGeom prst="foldedCorner">
            <a:avLst>
              <a:gd fmla="val 16667" name="adj"/>
            </a:avLst>
          </a:prstGeom>
          <a:solidFill>
            <a:srgbClr val="BBD5E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4"/>
          <p:cNvSpPr/>
          <p:nvPr/>
        </p:nvSpPr>
        <p:spPr>
          <a:xfrm>
            <a:off x="6820630" y="2502122"/>
            <a:ext cx="1229400" cy="1179300"/>
          </a:xfrm>
          <a:prstGeom prst="foldedCorner">
            <a:avLst>
              <a:gd fmla="val 16667" name="adj"/>
            </a:avLst>
          </a:prstGeom>
          <a:solidFill>
            <a:srgbClr val="C7DAAD"/>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4"/>
          <p:cNvSpPr/>
          <p:nvPr/>
        </p:nvSpPr>
        <p:spPr>
          <a:xfrm>
            <a:off x="7013937" y="2685659"/>
            <a:ext cx="1229400" cy="1179300"/>
          </a:xfrm>
          <a:prstGeom prst="foldedCorner">
            <a:avLst>
              <a:gd fmla="val 16667" name="adj"/>
            </a:avLst>
          </a:prstGeom>
          <a:solidFill>
            <a:srgbClr val="EC6F6B"/>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4"/>
          <p:cNvSpPr/>
          <p:nvPr/>
        </p:nvSpPr>
        <p:spPr>
          <a:xfrm>
            <a:off x="7187775" y="2858250"/>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62"/>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JANNA’S STORY</a:t>
            </a:r>
            <a:endParaRPr sz="1800"/>
          </a:p>
          <a:p>
            <a:pPr indent="0" lvl="0" marL="0" rtl="0" algn="l">
              <a:lnSpc>
                <a:spcPct val="90000"/>
              </a:lnSpc>
              <a:spcBef>
                <a:spcPts val="0"/>
              </a:spcBef>
              <a:spcAft>
                <a:spcPts val="0"/>
              </a:spcAft>
              <a:buClr>
                <a:srgbClr val="000000"/>
              </a:buClr>
              <a:buSzPts val="2800"/>
              <a:buFont typeface="Oswald"/>
              <a:buNone/>
            </a:pPr>
            <a:r>
              <a:rPr lang="en-GB" sz="1800"/>
              <a:t>-REACTION</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67" name="Google Shape;567;p6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68" name="Google Shape;568;p62"/>
          <p:cNvSpPr txBox="1"/>
          <p:nvPr/>
        </p:nvSpPr>
        <p:spPr>
          <a:xfrm>
            <a:off x="629850" y="857950"/>
            <a:ext cx="7714200" cy="38535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How do you think the Palestinian children feel, knowing that they are being discriminated against by not having their rights met?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How do you feel about this discrimination?</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What did you learn from Janna’s story about how you can defend your own rights?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6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74" name="Google Shape;574;p63"/>
          <p:cNvSpPr txBox="1"/>
          <p:nvPr/>
        </p:nvSpPr>
        <p:spPr>
          <a:xfrm>
            <a:off x="631870" y="190730"/>
            <a:ext cx="3236700" cy="8337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HOW DOES WRITE</a:t>
            </a:r>
            <a:br>
              <a:rPr b="1" i="0" lang="en-GB" sz="2400" u="none" cap="none" strike="noStrike">
                <a:solidFill>
                  <a:srgbClr val="000000"/>
                </a:solidFill>
                <a:latin typeface="Oswald"/>
                <a:ea typeface="Oswald"/>
                <a:cs typeface="Oswald"/>
                <a:sym typeface="Oswald"/>
              </a:rPr>
            </a:br>
            <a:r>
              <a:rPr b="1" i="0" lang="en-GB" sz="2400" u="none" cap="none" strike="noStrike">
                <a:solidFill>
                  <a:srgbClr val="000000"/>
                </a:solidFill>
                <a:latin typeface="Oswald"/>
                <a:ea typeface="Oswald"/>
                <a:cs typeface="Oswald"/>
                <a:sym typeface="Oswald"/>
              </a:rPr>
              <a:t>FOR RIGHTS WORK?</a:t>
            </a:r>
            <a:endParaRPr b="1" i="0" sz="2400" u="none" cap="none" strike="noStrike">
              <a:solidFill>
                <a:srgbClr val="000000"/>
              </a:solidFill>
              <a:latin typeface="Oswald"/>
              <a:ea typeface="Oswald"/>
              <a:cs typeface="Oswald"/>
              <a:sym typeface="Oswald"/>
            </a:endParaRPr>
          </a:p>
        </p:txBody>
      </p:sp>
      <p:sp>
        <p:nvSpPr>
          <p:cNvPr id="575" name="Google Shape;575;p63"/>
          <p:cNvSpPr txBox="1"/>
          <p:nvPr/>
        </p:nvSpPr>
        <p:spPr>
          <a:xfrm>
            <a:off x="4214800" y="1312075"/>
            <a:ext cx="4299300" cy="31029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In country after country, people’s freedom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to speak out against injustice, to live on their ancestral lands, to not be discriminated against –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is under threat. </a:t>
            </a:r>
            <a:br>
              <a:rPr b="0" i="0" lang="en-GB" sz="1800" u="none" cap="none" strike="noStrike">
                <a:solidFill>
                  <a:srgbClr val="000000"/>
                </a:solidFill>
                <a:latin typeface="Oswald"/>
                <a:ea typeface="Oswald"/>
                <a:cs typeface="Oswald"/>
                <a:sym typeface="Oswald"/>
              </a:rPr>
            </a:b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Our letters, words and actions will put pressure on authorities to take immediate ​ action, so that those who abuse will be brought to justice. And those unjustly imprisoned will taste freedom ​once again. </a:t>
            </a:r>
            <a:endParaRPr b="0" i="0" sz="1800" u="none" cap="none" strike="noStrike">
              <a:solidFill>
                <a:srgbClr val="000000"/>
              </a:solidFill>
              <a:latin typeface="Oswald"/>
              <a:ea typeface="Oswald"/>
              <a:cs typeface="Oswald"/>
              <a:sym typeface="Oswald"/>
            </a:endParaRPr>
          </a:p>
        </p:txBody>
      </p:sp>
      <p:sp>
        <p:nvSpPr>
          <p:cNvPr id="576" name="Google Shape;576;p63"/>
          <p:cNvSpPr txBox="1"/>
          <p:nvPr/>
        </p:nvSpPr>
        <p:spPr>
          <a:xfrm>
            <a:off x="4211241" y="190500"/>
            <a:ext cx="3243300" cy="8334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WHY DO WE NEED </a:t>
            </a:r>
            <a:endParaRPr b="1" i="0" sz="2400" u="none" cap="none" strike="noStrike">
              <a:solidFill>
                <a:srgbClr val="000000"/>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TO TAKE ACTION?</a:t>
            </a:r>
            <a:endParaRPr b="1" i="0" sz="2400" u="none" cap="none" strike="noStrike">
              <a:solidFill>
                <a:srgbClr val="000000"/>
              </a:solidFill>
              <a:latin typeface="Oswald"/>
              <a:ea typeface="Oswald"/>
              <a:cs typeface="Oswald"/>
              <a:sym typeface="Oswald"/>
            </a:endParaRPr>
          </a:p>
        </p:txBody>
      </p:sp>
      <p:cxnSp>
        <p:nvCxnSpPr>
          <p:cNvPr id="577" name="Google Shape;577;p63"/>
          <p:cNvCxnSpPr/>
          <p:nvPr/>
        </p:nvCxnSpPr>
        <p:spPr>
          <a:xfrm>
            <a:off x="4091450" y="421050"/>
            <a:ext cx="0" cy="3908400"/>
          </a:xfrm>
          <a:prstGeom prst="straightConnector1">
            <a:avLst/>
          </a:prstGeom>
          <a:noFill/>
          <a:ln cap="flat" cmpd="sng" w="9525">
            <a:solidFill>
              <a:schemeClr val="dk2"/>
            </a:solidFill>
            <a:prstDash val="solid"/>
            <a:round/>
            <a:headEnd len="sm" w="sm" type="none"/>
            <a:tailEnd len="sm" w="sm" type="none"/>
          </a:ln>
        </p:spPr>
      </p:cxnSp>
      <p:sp>
        <p:nvSpPr>
          <p:cNvPr id="578" name="Google Shape;578;p63"/>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pic>
        <p:nvPicPr>
          <p:cNvPr id="579" name="Google Shape;579;p63"/>
          <p:cNvPicPr preferRelativeResize="0"/>
          <p:nvPr/>
        </p:nvPicPr>
        <p:blipFill rotWithShape="1">
          <a:blip r:embed="rId3">
            <a:alphaModFix/>
          </a:blip>
          <a:srcRect b="0" l="99" r="109" t="0"/>
          <a:stretch/>
        </p:blipFill>
        <p:spPr>
          <a:xfrm>
            <a:off x="450010" y="1236800"/>
            <a:ext cx="2540183" cy="2423700"/>
          </a:xfrm>
          <a:prstGeom prst="rect">
            <a:avLst/>
          </a:prstGeom>
          <a:noFill/>
          <a:ln>
            <a:noFill/>
          </a:ln>
        </p:spPr>
      </p:pic>
      <p:sp>
        <p:nvSpPr>
          <p:cNvPr id="580" name="Google Shape;580;p63"/>
          <p:cNvSpPr txBox="1"/>
          <p:nvPr/>
        </p:nvSpPr>
        <p:spPr>
          <a:xfrm>
            <a:off x="1057974" y="1358926"/>
            <a:ext cx="1206000" cy="2423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People in more than 170 countries and territories take part in all kinds of events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Writing millions of letters, emails, tweets and petitions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Supporting people who’ve been harassed, threatened and unjustly jailed</a:t>
            </a:r>
            <a:endParaRPr b="0" i="0" sz="1000" u="none" cap="none" strike="noStrike">
              <a:solidFill>
                <a:srgbClr val="000000"/>
              </a:solidFill>
              <a:latin typeface="Arial"/>
              <a:ea typeface="Arial"/>
              <a:cs typeface="Arial"/>
              <a:sym typeface="Arial"/>
            </a:endParaRPr>
          </a:p>
        </p:txBody>
      </p:sp>
      <p:sp>
        <p:nvSpPr>
          <p:cNvPr id="581" name="Google Shape;581;p63"/>
          <p:cNvSpPr txBox="1"/>
          <p:nvPr/>
        </p:nvSpPr>
        <p:spPr>
          <a:xfrm>
            <a:off x="2863501" y="1358926"/>
            <a:ext cx="1165800" cy="3116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Putting pressure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on governments, leaders and decision-makers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Showing love and support for the people and their families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And making change happen – releasing activists, securing justice for those whose rights have been wronged and protecting people who stand up for change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5" name="Shape 585"/>
        <p:cNvGrpSpPr/>
        <p:nvPr/>
      </p:nvGrpSpPr>
      <p:grpSpPr>
        <a:xfrm>
          <a:off x="0" y="0"/>
          <a:ext cx="0" cy="0"/>
          <a:chOff x="0" y="0"/>
          <a:chExt cx="0" cy="0"/>
        </a:xfrm>
      </p:grpSpPr>
      <p:sp>
        <p:nvSpPr>
          <p:cNvPr id="586" name="Google Shape;586;p6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87" name="Google Shape;587;p64"/>
          <p:cNvSpPr txBox="1"/>
          <p:nvPr/>
        </p:nvSpPr>
        <p:spPr>
          <a:xfrm>
            <a:off x="755575" y="1284175"/>
            <a:ext cx="4044300" cy="33711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1. LISTEN TO THE STORIES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2. WRITE YOUR LETTERS TO: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The government we are trying to persuade to help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the person or people featured in each case</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The person or people we want to help, or someone they are close to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3. TAG YOUR LETTERS SO AMNESTY </a:t>
            </a:r>
            <a:br>
              <a:rPr b="1" i="0" lang="en-GB" sz="1300" u="none" cap="none" strike="noStrike">
                <a:solidFill>
                  <a:srgbClr val="424242"/>
                </a:solidFill>
                <a:latin typeface="Oswald"/>
                <a:ea typeface="Oswald"/>
                <a:cs typeface="Oswald"/>
                <a:sym typeface="Oswald"/>
              </a:rPr>
            </a:br>
            <a:r>
              <a:rPr b="1" i="0" lang="en-GB" sz="1300" u="none" cap="none" strike="noStrike">
                <a:solidFill>
                  <a:srgbClr val="424242"/>
                </a:solidFill>
                <a:latin typeface="Oswald"/>
                <a:ea typeface="Oswald"/>
                <a:cs typeface="Oswald"/>
                <a:sym typeface="Oswald"/>
              </a:rPr>
              <a:t>CAN FIND ​THEM ON SOCIAL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Take a photo of your letter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Post in on your social media channels, tagging it with the unique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event hashtag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Make sure the posts are public so we can find it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4. AMNESTY WILL DELIVER YOUR LETTERS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Amnesty will then collect all actions and give them to the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governments, the people we’re trying to help, or their families</a:t>
            </a:r>
            <a:endParaRPr b="0" i="0" sz="1100" u="none" cap="none" strike="noStrike">
              <a:solidFill>
                <a:srgbClr val="424242"/>
              </a:solidFill>
              <a:latin typeface="Oswald"/>
              <a:ea typeface="Oswald"/>
              <a:cs typeface="Oswald"/>
              <a:sym typeface="Oswald"/>
            </a:endParaRPr>
          </a:p>
        </p:txBody>
      </p:sp>
      <p:sp>
        <p:nvSpPr>
          <p:cNvPr id="588" name="Google Shape;588;p64"/>
          <p:cNvSpPr txBox="1"/>
          <p:nvPr>
            <p:ph type="title"/>
          </p:nvPr>
        </p:nvSpPr>
        <p:spPr>
          <a:xfrm>
            <a:off x="628649" y="337772"/>
            <a:ext cx="6220500" cy="69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2800"/>
              <a:buFont typeface="Oswald"/>
              <a:buNone/>
            </a:pPr>
            <a:r>
              <a:rPr lang="en-GB" sz="2400"/>
              <a:t>HOW TO WRITE </a:t>
            </a:r>
            <a:endParaRPr sz="2400"/>
          </a:p>
          <a:p>
            <a:pPr indent="0" lvl="0" marL="0" rtl="0" algn="l">
              <a:lnSpc>
                <a:spcPct val="90000"/>
              </a:lnSpc>
              <a:spcBef>
                <a:spcPts val="0"/>
              </a:spcBef>
              <a:spcAft>
                <a:spcPts val="0"/>
              </a:spcAft>
              <a:buClr>
                <a:srgbClr val="000000"/>
              </a:buClr>
              <a:buSzPts val="2800"/>
              <a:buFont typeface="Oswald"/>
              <a:buNone/>
            </a:pPr>
            <a:r>
              <a:rPr lang="en-GB" sz="2400"/>
              <a:t>FOR RIGHTS</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65"/>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WRITE A LETTER,</a:t>
            </a:r>
            <a:endParaRPr sz="1800">
              <a:latin typeface="Oswald"/>
              <a:ea typeface="Oswald"/>
              <a:cs typeface="Oswald"/>
              <a:sym typeface="Oswald"/>
            </a:endParaRPr>
          </a:p>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CHANGE A LIFE</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94" name="Google Shape;594;p6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95" name="Google Shape;595;p65"/>
          <p:cNvSpPr txBox="1"/>
          <p:nvPr/>
        </p:nvSpPr>
        <p:spPr>
          <a:xfrm>
            <a:off x="704850" y="961950"/>
            <a:ext cx="3288900" cy="36279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You can write to the Israel’s authorities at the following address: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Chair, Committee for the Rights of the Child,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The Knesset,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Committee for the Rights of the Child,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Kiryat Ben Gurion,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Jerusalem,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Israel 9195016.</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Salutation: Dear Knesset Member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Email: v_yeled@knesset.gov.il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596" name="Google Shape;596;p65"/>
          <p:cNvSpPr txBox="1"/>
          <p:nvPr/>
        </p:nvSpPr>
        <p:spPr>
          <a:xfrm>
            <a:off x="4735350" y="1010850"/>
            <a:ext cx="35412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Use the following guidelines to </a:t>
            </a:r>
            <a:br>
              <a:rPr b="0" i="0" lang="en-GB" sz="2000" u="none" cap="none" strike="noStrike">
                <a:solidFill>
                  <a:srgbClr val="000000"/>
                </a:solidFill>
                <a:latin typeface="Oswald"/>
                <a:ea typeface="Oswald"/>
                <a:cs typeface="Oswald"/>
                <a:sym typeface="Oswald"/>
              </a:rPr>
            </a:br>
            <a:r>
              <a:rPr b="0" i="0" lang="en-GB" sz="2000" u="none" cap="none" strike="noStrike">
                <a:solidFill>
                  <a:srgbClr val="000000"/>
                </a:solidFill>
                <a:latin typeface="Oswald"/>
                <a:ea typeface="Oswald"/>
                <a:cs typeface="Oswald"/>
                <a:sym typeface="Oswald"/>
              </a:rPr>
              <a:t>write a more personal letter: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5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Tell them what shocks you about the case of Janna Jihad.</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Tell them why you think it is important that governments respect children’s rights.</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Tell them to </a:t>
            </a:r>
            <a:r>
              <a:rPr b="1" i="0" lang="en-GB" sz="1300" u="none" cap="none" strike="noStrike">
                <a:solidFill>
                  <a:srgbClr val="000000"/>
                </a:solidFill>
                <a:latin typeface="Oswald"/>
                <a:ea typeface="Oswald"/>
                <a:cs typeface="Oswald"/>
                <a:sym typeface="Oswald"/>
              </a:rPr>
              <a:t>end discrimination against Janna and</a:t>
            </a:r>
            <a:r>
              <a:rPr b="0" i="0" lang="en-GB" sz="1300" u="none" cap="none" strike="noStrike">
                <a:solidFill>
                  <a:srgbClr val="000000"/>
                </a:solidFill>
                <a:latin typeface="Oswald"/>
                <a:ea typeface="Oswald"/>
                <a:cs typeface="Oswald"/>
                <a:sym typeface="Oswald"/>
              </a:rPr>
              <a:t> </a:t>
            </a:r>
            <a:r>
              <a:rPr b="1" i="0" lang="en-GB" sz="1300" u="none" cap="none" strike="noStrike">
                <a:solidFill>
                  <a:srgbClr val="000000"/>
                </a:solidFill>
                <a:latin typeface="Oswald"/>
                <a:ea typeface="Oswald"/>
                <a:cs typeface="Oswald"/>
                <a:sym typeface="Oswald"/>
              </a:rPr>
              <a:t>extend protection provided by the Convention on the Rights of the Child to Palestinian children like Janna in the Occupied Palestinian Territories.</a:t>
            </a:r>
            <a:endParaRPr b="1"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600"/>
              <a:buFont typeface="Arial"/>
              <a:buNone/>
            </a:pPr>
            <a:r>
              <a:t/>
            </a:r>
            <a:endParaRPr b="1" i="0" sz="6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You can use the template letters in the letter writing toolkit which you can download on the Write for Rights web page at </a:t>
            </a:r>
            <a:r>
              <a:rPr b="0" i="0" lang="en-GB" sz="1200" u="sng" cap="none" strike="noStrike">
                <a:solidFill>
                  <a:schemeClr val="hlink"/>
                </a:solidFill>
                <a:latin typeface="Oswald"/>
                <a:ea typeface="Oswald"/>
                <a:cs typeface="Oswald"/>
                <a:sym typeface="Oswald"/>
                <a:hlinkClick r:id="rId3"/>
              </a:rPr>
              <a:t>www.amnesty.org/writeforrights</a:t>
            </a:r>
            <a:r>
              <a:rPr b="0" i="0" lang="en-GB" sz="1200" u="none" cap="none" strike="noStrike">
                <a:solidFill>
                  <a:srgbClr val="000000"/>
                </a:solidFill>
                <a:latin typeface="Oswald"/>
                <a:ea typeface="Oswald"/>
                <a:cs typeface="Oswald"/>
                <a:sym typeface="Oswald"/>
              </a:rPr>
              <a:t>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90000"/>
              </a:lnSpc>
              <a:spcBef>
                <a:spcPts val="165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cxnSp>
        <p:nvCxnSpPr>
          <p:cNvPr id="597" name="Google Shape;597;p65"/>
          <p:cNvCxnSpPr/>
          <p:nvPr/>
        </p:nvCxnSpPr>
        <p:spPr>
          <a:xfrm>
            <a:off x="4572000" y="1180125"/>
            <a:ext cx="0" cy="3411900"/>
          </a:xfrm>
          <a:prstGeom prst="straightConnector1">
            <a:avLst/>
          </a:prstGeom>
          <a:noFill/>
          <a:ln cap="flat" cmpd="sng" w="9525">
            <a:solidFill>
              <a:srgbClr val="424242"/>
            </a:solidFill>
            <a:prstDash val="solid"/>
            <a:miter lim="800000"/>
            <a:headEnd len="sm" w="sm" type="none"/>
            <a:tailEnd len="sm" w="sm" type="none"/>
          </a:ln>
        </p:spPr>
      </p:cxnSp>
      <p:sp>
        <p:nvSpPr>
          <p:cNvPr id="598" name="Google Shape;598;p65"/>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EXPOSING ISREALI VIOLENCE</a:t>
            </a:r>
            <a:endParaRPr b="1" i="0" sz="800" u="none" cap="none" strike="noStrike">
              <a:solidFill>
                <a:srgbClr val="666666"/>
              </a:solidFill>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6"/>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SHOW </a:t>
            </a:r>
            <a:endParaRPr sz="1800"/>
          </a:p>
          <a:p>
            <a:pPr indent="0" lvl="0" marL="0" rtl="0" algn="l">
              <a:lnSpc>
                <a:spcPct val="90000"/>
              </a:lnSpc>
              <a:spcBef>
                <a:spcPts val="0"/>
              </a:spcBef>
              <a:spcAft>
                <a:spcPts val="0"/>
              </a:spcAft>
              <a:buClr>
                <a:srgbClr val="000000"/>
              </a:buClr>
              <a:buSzPts val="2800"/>
              <a:buFont typeface="Oswald"/>
              <a:buNone/>
            </a:pPr>
            <a:r>
              <a:rPr lang="en-GB" sz="1800"/>
              <a:t>SOLIDARITY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604" name="Google Shape;604;p6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605" name="Google Shape;605;p66"/>
          <p:cNvSpPr txBox="1"/>
          <p:nvPr/>
        </p:nvSpPr>
        <p:spPr>
          <a:xfrm>
            <a:off x="628650" y="1087050"/>
            <a:ext cx="3780000" cy="35028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750"/>
              </a:spcBef>
              <a:spcAft>
                <a:spcPts val="0"/>
              </a:spcAft>
              <a:buClr>
                <a:srgbClr val="000000"/>
              </a:buClr>
              <a:buSzPts val="14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800" u="none" cap="none" strike="noStrike">
              <a:solidFill>
                <a:srgbClr val="000000"/>
              </a:solidFill>
              <a:highlight>
                <a:schemeClr val="accent1"/>
              </a:highlight>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rPr b="0" i="0" lang="en-GB" sz="1800" u="none" cap="none" strike="noStrike">
                <a:solidFill>
                  <a:srgbClr val="000000"/>
                </a:solidFill>
                <a:highlight>
                  <a:schemeClr val="accent1"/>
                </a:highlight>
                <a:latin typeface="Oswald"/>
                <a:ea typeface="Oswald"/>
                <a:cs typeface="Oswald"/>
                <a:sym typeface="Oswald"/>
              </a:rPr>
              <a:t>You can also show solidarity with Janna directly! </a:t>
            </a:r>
            <a:endParaRPr b="0" i="0" sz="1800" u="none" cap="none" strike="noStrike">
              <a:solidFill>
                <a:srgbClr val="000000"/>
              </a:solidFill>
              <a:highlight>
                <a:schemeClr val="accent1"/>
              </a:highlight>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rPr b="0" i="0" lang="en-GB" sz="1800" u="none" cap="none" strike="noStrike">
                <a:solidFill>
                  <a:srgbClr val="000000"/>
                </a:solidFill>
                <a:latin typeface="Oswald"/>
                <a:ea typeface="Oswald"/>
                <a:cs typeface="Oswald"/>
                <a:sym typeface="Oswald"/>
              </a:rPr>
              <a:t>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800"/>
              <a:buFont typeface="Arial"/>
              <a:buNone/>
            </a:pPr>
            <a:r>
              <a:rPr b="1" i="0" lang="en-GB" sz="1800" u="none" cap="none" strike="noStrike">
                <a:solidFill>
                  <a:srgbClr val="000000"/>
                </a:solidFill>
                <a:latin typeface="Oswald"/>
                <a:ea typeface="Oswald"/>
                <a:cs typeface="Oswald"/>
                <a:sym typeface="Oswald"/>
              </a:rPr>
              <a:t>Take a photo of your drawing or message and post the photo to Janna’s Facebook page, then send the physical copy to the postal address. </a:t>
            </a:r>
            <a:endParaRPr b="1"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t/>
            </a:r>
            <a:endParaRPr b="0" i="0" sz="1400" u="none" cap="none" strike="noStrike">
              <a:solidFill>
                <a:srgbClr val="000000"/>
              </a:solidFill>
              <a:latin typeface="Oswald"/>
              <a:ea typeface="Oswald"/>
              <a:cs typeface="Oswald"/>
              <a:sym typeface="Oswald"/>
            </a:endParaRPr>
          </a:p>
        </p:txBody>
      </p:sp>
      <p:cxnSp>
        <p:nvCxnSpPr>
          <p:cNvPr id="606" name="Google Shape;606;p66"/>
          <p:cNvCxnSpPr/>
          <p:nvPr/>
        </p:nvCxnSpPr>
        <p:spPr>
          <a:xfrm>
            <a:off x="4572000" y="1168400"/>
            <a:ext cx="0" cy="3347400"/>
          </a:xfrm>
          <a:prstGeom prst="straightConnector1">
            <a:avLst/>
          </a:prstGeom>
          <a:noFill/>
          <a:ln cap="flat" cmpd="sng" w="9525">
            <a:solidFill>
              <a:srgbClr val="424242"/>
            </a:solidFill>
            <a:prstDash val="solid"/>
            <a:miter lim="800000"/>
            <a:headEnd len="sm" w="sm" type="none"/>
            <a:tailEnd len="sm" w="sm" type="none"/>
          </a:ln>
        </p:spPr>
      </p:cxnSp>
      <p:sp>
        <p:nvSpPr>
          <p:cNvPr id="607" name="Google Shape;607;p6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66"/>
          <p:cNvSpPr txBox="1"/>
          <p:nvPr/>
        </p:nvSpPr>
        <p:spPr>
          <a:xfrm>
            <a:off x="4816925" y="1087450"/>
            <a:ext cx="3000000" cy="3102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Amnesty International,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6 Ibn Jubair Street,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Shiekh Jarrah,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PO BOX 42626,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Jerusalem,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Israel.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Facebook: </a:t>
            </a:r>
            <a:r>
              <a:rPr b="0" i="0" lang="en-GB" sz="1800" u="sng" cap="none" strike="noStrike">
                <a:solidFill>
                  <a:schemeClr val="hlink"/>
                </a:solidFill>
                <a:latin typeface="Oswald"/>
                <a:ea typeface="Oswald"/>
                <a:cs typeface="Oswald"/>
                <a:sym typeface="Oswald"/>
                <a:hlinkClick r:id="rId3"/>
              </a:rPr>
              <a:t>www.facebook.com/Janna.Jihad</a:t>
            </a:r>
            <a:r>
              <a:rPr b="0" i="0" lang="en-GB" sz="1800" u="none" cap="none" strike="noStrike">
                <a:solidFill>
                  <a:srgbClr val="000000"/>
                </a:solidFill>
                <a:latin typeface="Oswald"/>
                <a:ea typeface="Oswald"/>
                <a:cs typeface="Oswald"/>
                <a:sym typeface="Oswald"/>
              </a:rPr>
              <a:t>  </a:t>
            </a:r>
            <a:endParaRPr b="0" i="0" sz="1800" u="none" cap="none" strike="noStrike">
              <a:solidFill>
                <a:srgbClr val="000000"/>
              </a:solidFill>
              <a:latin typeface="Oswald"/>
              <a:ea typeface="Oswald"/>
              <a:cs typeface="Oswald"/>
              <a:sym typeface="Oswald"/>
            </a:endParaRPr>
          </a:p>
        </p:txBody>
      </p:sp>
      <p:sp>
        <p:nvSpPr>
          <p:cNvPr id="609" name="Google Shape;609;p66"/>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EXPOSING ISREALI VIOLENCE</a:t>
            </a:r>
            <a:endParaRPr b="1" i="0" sz="800" u="none" cap="none" strike="noStrike">
              <a:solidFill>
                <a:srgbClr val="666666"/>
              </a:solidFill>
              <a:latin typeface="Oswald"/>
              <a:ea typeface="Oswald"/>
              <a:cs typeface="Oswald"/>
              <a:sym typeface="Oswa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67"/>
          <p:cNvSpPr txBox="1"/>
          <p:nvPr>
            <p:ph idx="2" type="body"/>
          </p:nvPr>
        </p:nvSpPr>
        <p:spPr>
          <a:xfrm>
            <a:off x="538275" y="1305763"/>
            <a:ext cx="7975500" cy="304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rPr lang="en-GB"/>
              <a:t>To learn more about children in the Occupied Palestinian Territories, you can find their stories in Chapter 1: Seventy+ Years of Suffocation at: </a:t>
            </a:r>
            <a:r>
              <a:rPr lang="en-GB" u="sng">
                <a:solidFill>
                  <a:schemeClr val="hlink"/>
                </a:solidFill>
                <a:hlinkClick r:id="rId3"/>
              </a:rPr>
              <a:t>https://nakba.amnesty.org/en/chapters/west-bank-gaza/</a:t>
            </a:r>
            <a:r>
              <a:rPr lang="en-GB"/>
              <a:t> </a:t>
            </a:r>
            <a:endParaRPr/>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rPr lang="en-GB"/>
              <a:t>You can learn more about children’s rights via Amnesty International’s online course (1hr 30mins): </a:t>
            </a:r>
            <a:r>
              <a:rPr lang="en-GB" u="sng">
                <a:solidFill>
                  <a:schemeClr val="hlink"/>
                </a:solidFill>
                <a:hlinkClick r:id="rId4"/>
              </a:rPr>
              <a:t>https://academy.amnesty.org/learn/course/external/view/elearning/221/an-introduction-to-child-rights</a:t>
            </a:r>
            <a:r>
              <a:rPr lang="en-GB"/>
              <a:t> </a:t>
            </a:r>
            <a:endParaRPr/>
          </a:p>
        </p:txBody>
      </p:sp>
      <p:sp>
        <p:nvSpPr>
          <p:cNvPr id="615" name="Google Shape;615;p67"/>
          <p:cNvSpPr txBox="1"/>
          <p:nvPr>
            <p:ph idx="3" type="body"/>
          </p:nvPr>
        </p:nvSpPr>
        <p:spPr>
          <a:xfrm>
            <a:off x="876232" y="4842416"/>
            <a:ext cx="1047900" cy="159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800"/>
              </a:spcBef>
              <a:spcAft>
                <a:spcPts val="0"/>
              </a:spcAft>
              <a:buSzPts val="900"/>
              <a:buNone/>
            </a:pPr>
            <a:r>
              <a:t/>
            </a:r>
            <a:endParaRPr/>
          </a:p>
        </p:txBody>
      </p:sp>
      <p:sp>
        <p:nvSpPr>
          <p:cNvPr id="616" name="Google Shape;616;p67"/>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LEARN MORE</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617" name="Google Shape;617;p67"/>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EXPOSING ISREALI VIOLENCE</a:t>
            </a:r>
            <a:endParaRPr b="1" i="0" sz="800" u="none" cap="none" strike="noStrike">
              <a:solidFill>
                <a:srgbClr val="666666"/>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5"/>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06" name="Google Shape;306;p4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07" name="Google Shape;307;p45"/>
          <p:cNvSpPr txBox="1"/>
          <p:nvPr/>
        </p:nvSpPr>
        <p:spPr>
          <a:xfrm>
            <a:off x="845625" y="1160700"/>
            <a:ext cx="6996300" cy="24750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15000"/>
              </a:lnSpc>
              <a:spcBef>
                <a:spcPts val="0"/>
              </a:spcBef>
              <a:spcAft>
                <a:spcPts val="0"/>
              </a:spcAft>
              <a:buClr>
                <a:srgbClr val="000000"/>
              </a:buClr>
              <a:buSzPts val="2300"/>
              <a:buFont typeface="Oswald"/>
              <a:buChar char="●"/>
            </a:pPr>
            <a:r>
              <a:rPr b="0" i="0" lang="en-GB" sz="2300" u="none" cap="none" strike="noStrike">
                <a:solidFill>
                  <a:srgbClr val="000000"/>
                </a:solidFill>
                <a:latin typeface="Oswald"/>
                <a:ea typeface="Oswald"/>
                <a:cs typeface="Oswald"/>
                <a:sym typeface="Oswald"/>
              </a:rPr>
              <a:t>Why do you think we have Children’s rights?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308" name="Google Shape;308;p45"/>
          <p:cNvSpPr/>
          <p:nvPr/>
        </p:nvSpPr>
        <p:spPr>
          <a:xfrm>
            <a:off x="6047400" y="1767975"/>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45"/>
          <p:cNvSpPr/>
          <p:nvPr/>
        </p:nvSpPr>
        <p:spPr>
          <a:xfrm>
            <a:off x="6240707" y="1951512"/>
            <a:ext cx="1229400" cy="1179300"/>
          </a:xfrm>
          <a:prstGeom prst="foldedCorner">
            <a:avLst>
              <a:gd fmla="val 16667" name="adj"/>
            </a:avLst>
          </a:prstGeom>
          <a:solidFill>
            <a:srgbClr val="F18E2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45"/>
          <p:cNvSpPr/>
          <p:nvPr/>
        </p:nvSpPr>
        <p:spPr>
          <a:xfrm>
            <a:off x="6434015" y="2135049"/>
            <a:ext cx="1229400" cy="1179300"/>
          </a:xfrm>
          <a:prstGeom prst="foldedCorner">
            <a:avLst>
              <a:gd fmla="val 16667" name="adj"/>
            </a:avLst>
          </a:prstGeom>
          <a:solidFill>
            <a:srgbClr val="AA89B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5"/>
          <p:cNvSpPr/>
          <p:nvPr/>
        </p:nvSpPr>
        <p:spPr>
          <a:xfrm>
            <a:off x="6627322" y="2318585"/>
            <a:ext cx="1229400" cy="1179300"/>
          </a:xfrm>
          <a:prstGeom prst="foldedCorner">
            <a:avLst>
              <a:gd fmla="val 16667" name="adj"/>
            </a:avLst>
          </a:prstGeom>
          <a:solidFill>
            <a:srgbClr val="BBD5E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5"/>
          <p:cNvSpPr/>
          <p:nvPr/>
        </p:nvSpPr>
        <p:spPr>
          <a:xfrm>
            <a:off x="6820630" y="2502122"/>
            <a:ext cx="1229400" cy="1179300"/>
          </a:xfrm>
          <a:prstGeom prst="foldedCorner">
            <a:avLst>
              <a:gd fmla="val 16667" name="adj"/>
            </a:avLst>
          </a:prstGeom>
          <a:solidFill>
            <a:srgbClr val="C7DAAD"/>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45"/>
          <p:cNvSpPr/>
          <p:nvPr/>
        </p:nvSpPr>
        <p:spPr>
          <a:xfrm>
            <a:off x="7013937" y="2685659"/>
            <a:ext cx="1229400" cy="1179300"/>
          </a:xfrm>
          <a:prstGeom prst="foldedCorner">
            <a:avLst>
              <a:gd fmla="val 16667" name="adj"/>
            </a:avLst>
          </a:prstGeom>
          <a:solidFill>
            <a:srgbClr val="EC6F6B"/>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5"/>
          <p:cNvSpPr/>
          <p:nvPr/>
        </p:nvSpPr>
        <p:spPr>
          <a:xfrm>
            <a:off x="7187775" y="2858250"/>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6"/>
          <p:cNvSpPr txBox="1"/>
          <p:nvPr>
            <p:ph type="title"/>
          </p:nvPr>
        </p:nvSpPr>
        <p:spPr>
          <a:xfrm>
            <a:off x="541491" y="329364"/>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20" name="Google Shape;320;p46"/>
          <p:cNvSpPr txBox="1"/>
          <p:nvPr/>
        </p:nvSpPr>
        <p:spPr>
          <a:xfrm>
            <a:off x="8062332" y="47451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21" name="Google Shape;321;p46"/>
          <p:cNvSpPr/>
          <p:nvPr/>
        </p:nvSpPr>
        <p:spPr>
          <a:xfrm>
            <a:off x="2687425"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13: Right to share thoughts freely</a:t>
            </a:r>
            <a:endParaRPr b="0" i="0" sz="1400" u="none" cap="none" strike="noStrike">
              <a:solidFill>
                <a:srgbClr val="000000"/>
              </a:solidFill>
              <a:latin typeface="Arial"/>
              <a:ea typeface="Arial"/>
              <a:cs typeface="Arial"/>
              <a:sym typeface="Arial"/>
            </a:endParaRPr>
          </a:p>
        </p:txBody>
      </p:sp>
      <p:sp>
        <p:nvSpPr>
          <p:cNvPr id="322" name="Google Shape;322;p46"/>
          <p:cNvSpPr/>
          <p:nvPr/>
        </p:nvSpPr>
        <p:spPr>
          <a:xfrm>
            <a:off x="724825"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28: Right to education. </a:t>
            </a:r>
            <a:endParaRPr b="0" i="0" sz="1400" u="none" cap="none" strike="noStrike">
              <a:solidFill>
                <a:srgbClr val="000000"/>
              </a:solidFill>
              <a:latin typeface="Arial"/>
              <a:ea typeface="Arial"/>
              <a:cs typeface="Arial"/>
              <a:sym typeface="Arial"/>
            </a:endParaRPr>
          </a:p>
        </p:txBody>
      </p:sp>
      <p:sp>
        <p:nvSpPr>
          <p:cNvPr id="323" name="Google Shape;323;p46"/>
          <p:cNvSpPr/>
          <p:nvPr/>
        </p:nvSpPr>
        <p:spPr>
          <a:xfrm>
            <a:off x="692677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31: Right to rest and play. </a:t>
            </a:r>
            <a:endParaRPr b="0" i="0" sz="1400" u="none" cap="none" strike="noStrike">
              <a:solidFill>
                <a:srgbClr val="000000"/>
              </a:solidFill>
              <a:latin typeface="Arial"/>
              <a:ea typeface="Arial"/>
              <a:cs typeface="Arial"/>
              <a:sym typeface="Arial"/>
            </a:endParaRPr>
          </a:p>
        </p:txBody>
      </p:sp>
      <p:sp>
        <p:nvSpPr>
          <p:cNvPr id="324" name="Google Shape;324;p46"/>
          <p:cNvSpPr/>
          <p:nvPr/>
        </p:nvSpPr>
        <p:spPr>
          <a:xfrm>
            <a:off x="4777513"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14: Right to freedom of thought and religion.</a:t>
            </a:r>
            <a:endParaRPr b="0" i="0" sz="1400" u="none" cap="none" strike="noStrike">
              <a:solidFill>
                <a:srgbClr val="000000"/>
              </a:solidFill>
              <a:latin typeface="Arial"/>
              <a:ea typeface="Arial"/>
              <a:cs typeface="Arial"/>
              <a:sym typeface="Arial"/>
            </a:endParaRPr>
          </a:p>
        </p:txBody>
      </p:sp>
      <p:sp>
        <p:nvSpPr>
          <p:cNvPr id="325" name="Google Shape;325;p46"/>
          <p:cNvSpPr/>
          <p:nvPr/>
        </p:nvSpPr>
        <p:spPr>
          <a:xfrm>
            <a:off x="72482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24: Right to health. </a:t>
            </a:r>
            <a:endParaRPr b="0" i="0" sz="1400" u="none" cap="none" strike="noStrike">
              <a:solidFill>
                <a:srgbClr val="000000"/>
              </a:solidFill>
              <a:latin typeface="Arial"/>
              <a:ea typeface="Arial"/>
              <a:cs typeface="Arial"/>
              <a:sym typeface="Arial"/>
            </a:endParaRPr>
          </a:p>
        </p:txBody>
      </p:sp>
      <p:sp>
        <p:nvSpPr>
          <p:cNvPr id="326" name="Google Shape;326;p46"/>
          <p:cNvSpPr/>
          <p:nvPr/>
        </p:nvSpPr>
        <p:spPr>
          <a:xfrm>
            <a:off x="477752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27: Right to food, clothing and a safe home. </a:t>
            </a:r>
            <a:endParaRPr b="0" i="0" sz="1400" u="none" cap="none" strike="noStrike">
              <a:solidFill>
                <a:srgbClr val="000000"/>
              </a:solidFill>
              <a:latin typeface="Arial"/>
              <a:ea typeface="Arial"/>
              <a:cs typeface="Arial"/>
              <a:sym typeface="Arial"/>
            </a:endParaRPr>
          </a:p>
        </p:txBody>
      </p:sp>
      <p:sp>
        <p:nvSpPr>
          <p:cNvPr id="327" name="Google Shape;327;p46"/>
          <p:cNvSpPr/>
          <p:nvPr/>
        </p:nvSpPr>
        <p:spPr>
          <a:xfrm>
            <a:off x="268742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16: Right to Protection of Privacy.</a:t>
            </a:r>
            <a:endParaRPr b="0" i="0" sz="1400" u="none" cap="none" strike="noStrike">
              <a:solidFill>
                <a:srgbClr val="000000"/>
              </a:solidFill>
              <a:latin typeface="Arial"/>
              <a:ea typeface="Arial"/>
              <a:cs typeface="Arial"/>
              <a:sym typeface="Arial"/>
            </a:endParaRPr>
          </a:p>
        </p:txBody>
      </p:sp>
      <p:sp>
        <p:nvSpPr>
          <p:cNvPr id="328" name="Google Shape;328;p46"/>
          <p:cNvSpPr/>
          <p:nvPr/>
        </p:nvSpPr>
        <p:spPr>
          <a:xfrm>
            <a:off x="6926775"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6: Right to life</a:t>
            </a:r>
            <a:endParaRPr b="0" i="0" sz="1400" u="none" cap="none" strike="noStrike">
              <a:solidFill>
                <a:srgbClr val="000000"/>
              </a:solidFill>
              <a:latin typeface="Arial"/>
              <a:ea typeface="Arial"/>
              <a:cs typeface="Arial"/>
              <a:sym typeface="Arial"/>
            </a:endParaRPr>
          </a:p>
        </p:txBody>
      </p:sp>
      <p:sp>
        <p:nvSpPr>
          <p:cNvPr id="329" name="Google Shape;329;p46"/>
          <p:cNvSpPr txBox="1"/>
          <p:nvPr/>
        </p:nvSpPr>
        <p:spPr>
          <a:xfrm>
            <a:off x="724825" y="903050"/>
            <a:ext cx="5185800" cy="1508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swald"/>
                <a:ea typeface="Oswald"/>
                <a:cs typeface="Oswald"/>
                <a:sym typeface="Oswald"/>
              </a:rPr>
              <a:t>I walk freely in my town without fearing for my life</a:t>
            </a:r>
            <a:endParaRPr b="1"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4A86E8"/>
                </a:solidFill>
                <a:latin typeface="Oswald"/>
                <a:ea typeface="Oswald"/>
                <a:cs typeface="Oswald"/>
                <a:sym typeface="Oswald"/>
              </a:rPr>
              <a:t>I do not have to disclose my personal life to my teacher</a:t>
            </a:r>
            <a:endParaRPr b="1" i="0" sz="1600" u="none" cap="none" strike="noStrike">
              <a:solidFill>
                <a:srgbClr val="4A86E8"/>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46"/>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EXPOSING ISREALI VIOLENCE</a:t>
            </a:r>
            <a:endParaRPr b="1" i="0" sz="800" u="none" cap="none" strike="noStrike">
              <a:solidFill>
                <a:srgbClr val="666666"/>
              </a:solidFill>
              <a:latin typeface="Oswald"/>
              <a:ea typeface="Oswald"/>
              <a:cs typeface="Oswald"/>
              <a:sym typeface="Oswald"/>
            </a:endParaRPr>
          </a:p>
        </p:txBody>
      </p:sp>
      <p:sp>
        <p:nvSpPr>
          <p:cNvPr id="331" name="Google Shape;331;p46"/>
          <p:cNvSpPr/>
          <p:nvPr/>
        </p:nvSpPr>
        <p:spPr>
          <a:xfrm>
            <a:off x="5969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32" name="Google Shape;332;p46"/>
          <p:cNvSpPr/>
          <p:nvPr/>
        </p:nvSpPr>
        <p:spPr>
          <a:xfrm>
            <a:off x="61031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33" name="Google Shape;333;p46"/>
          <p:cNvSpPr/>
          <p:nvPr/>
        </p:nvSpPr>
        <p:spPr>
          <a:xfrm>
            <a:off x="62177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34" name="Google Shape;334;p46"/>
          <p:cNvSpPr/>
          <p:nvPr/>
        </p:nvSpPr>
        <p:spPr>
          <a:xfrm>
            <a:off x="63532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35" name="Google Shape;335;p46"/>
          <p:cNvSpPr/>
          <p:nvPr/>
        </p:nvSpPr>
        <p:spPr>
          <a:xfrm>
            <a:off x="6429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36" name="Google Shape;336;p46"/>
          <p:cNvSpPr/>
          <p:nvPr/>
        </p:nvSpPr>
        <p:spPr>
          <a:xfrm>
            <a:off x="65626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37" name="Google Shape;337;p46"/>
          <p:cNvSpPr/>
          <p:nvPr/>
        </p:nvSpPr>
        <p:spPr>
          <a:xfrm>
            <a:off x="59699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38" name="Google Shape;338;p46"/>
          <p:cNvSpPr/>
          <p:nvPr/>
        </p:nvSpPr>
        <p:spPr>
          <a:xfrm>
            <a:off x="61031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39" name="Google Shape;339;p46"/>
          <p:cNvSpPr/>
          <p:nvPr/>
        </p:nvSpPr>
        <p:spPr>
          <a:xfrm>
            <a:off x="62177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40" name="Google Shape;340;p46"/>
          <p:cNvSpPr/>
          <p:nvPr/>
        </p:nvSpPr>
        <p:spPr>
          <a:xfrm>
            <a:off x="63532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41" name="Google Shape;341;p46"/>
          <p:cNvSpPr/>
          <p:nvPr/>
        </p:nvSpPr>
        <p:spPr>
          <a:xfrm>
            <a:off x="64294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42" name="Google Shape;342;p46"/>
          <p:cNvSpPr/>
          <p:nvPr/>
        </p:nvSpPr>
        <p:spPr>
          <a:xfrm>
            <a:off x="65626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43" name="Google Shape;343;p46"/>
          <p:cNvSpPr/>
          <p:nvPr/>
        </p:nvSpPr>
        <p:spPr>
          <a:xfrm>
            <a:off x="6674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44" name="Google Shape;344;p46"/>
          <p:cNvSpPr/>
          <p:nvPr/>
        </p:nvSpPr>
        <p:spPr>
          <a:xfrm>
            <a:off x="6810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45" name="Google Shape;345;p46"/>
          <p:cNvSpPr/>
          <p:nvPr/>
        </p:nvSpPr>
        <p:spPr>
          <a:xfrm>
            <a:off x="68866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46" name="Google Shape;346;p46"/>
          <p:cNvSpPr/>
          <p:nvPr/>
        </p:nvSpPr>
        <p:spPr>
          <a:xfrm>
            <a:off x="70198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47" name="Google Shape;347;p46"/>
          <p:cNvSpPr/>
          <p:nvPr/>
        </p:nvSpPr>
        <p:spPr>
          <a:xfrm>
            <a:off x="66749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48" name="Google Shape;348;p46"/>
          <p:cNvSpPr/>
          <p:nvPr/>
        </p:nvSpPr>
        <p:spPr>
          <a:xfrm>
            <a:off x="68104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49" name="Google Shape;349;p46"/>
          <p:cNvSpPr/>
          <p:nvPr/>
        </p:nvSpPr>
        <p:spPr>
          <a:xfrm>
            <a:off x="68866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50" name="Google Shape;350;p46"/>
          <p:cNvSpPr/>
          <p:nvPr/>
        </p:nvSpPr>
        <p:spPr>
          <a:xfrm>
            <a:off x="70198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7"/>
          <p:cNvSpPr txBox="1"/>
          <p:nvPr>
            <p:ph type="title"/>
          </p:nvPr>
        </p:nvSpPr>
        <p:spPr>
          <a:xfrm>
            <a:off x="541491" y="329364"/>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56" name="Google Shape;356;p47"/>
          <p:cNvSpPr txBox="1"/>
          <p:nvPr/>
        </p:nvSpPr>
        <p:spPr>
          <a:xfrm>
            <a:off x="8062332" y="47451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57" name="Google Shape;357;p47"/>
          <p:cNvSpPr/>
          <p:nvPr/>
        </p:nvSpPr>
        <p:spPr>
          <a:xfrm>
            <a:off x="2687425"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13: Right to share thoughts freely</a:t>
            </a:r>
            <a:endParaRPr b="0" i="0" sz="1400" u="none" cap="none" strike="noStrike">
              <a:solidFill>
                <a:srgbClr val="000000"/>
              </a:solidFill>
              <a:latin typeface="Arial"/>
              <a:ea typeface="Arial"/>
              <a:cs typeface="Arial"/>
              <a:sym typeface="Arial"/>
            </a:endParaRPr>
          </a:p>
        </p:txBody>
      </p:sp>
      <p:sp>
        <p:nvSpPr>
          <p:cNvPr id="358" name="Google Shape;358;p47"/>
          <p:cNvSpPr/>
          <p:nvPr/>
        </p:nvSpPr>
        <p:spPr>
          <a:xfrm>
            <a:off x="724825"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28: Right to education. </a:t>
            </a:r>
            <a:endParaRPr b="0" i="0" sz="1400" u="none" cap="none" strike="noStrike">
              <a:solidFill>
                <a:srgbClr val="000000"/>
              </a:solidFill>
              <a:latin typeface="Arial"/>
              <a:ea typeface="Arial"/>
              <a:cs typeface="Arial"/>
              <a:sym typeface="Arial"/>
            </a:endParaRPr>
          </a:p>
        </p:txBody>
      </p:sp>
      <p:sp>
        <p:nvSpPr>
          <p:cNvPr id="359" name="Google Shape;359;p47"/>
          <p:cNvSpPr/>
          <p:nvPr/>
        </p:nvSpPr>
        <p:spPr>
          <a:xfrm>
            <a:off x="692677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31: Right to rest and play. </a:t>
            </a:r>
            <a:endParaRPr b="0" i="0" sz="1400" u="none" cap="none" strike="noStrike">
              <a:solidFill>
                <a:srgbClr val="000000"/>
              </a:solidFill>
              <a:latin typeface="Arial"/>
              <a:ea typeface="Arial"/>
              <a:cs typeface="Arial"/>
              <a:sym typeface="Arial"/>
            </a:endParaRPr>
          </a:p>
        </p:txBody>
      </p:sp>
      <p:sp>
        <p:nvSpPr>
          <p:cNvPr id="360" name="Google Shape;360;p47"/>
          <p:cNvSpPr/>
          <p:nvPr/>
        </p:nvSpPr>
        <p:spPr>
          <a:xfrm>
            <a:off x="4777513"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14: Right to freedom of thought and religion.</a:t>
            </a:r>
            <a:endParaRPr b="0" i="0" sz="1400" u="none" cap="none" strike="noStrike">
              <a:solidFill>
                <a:srgbClr val="000000"/>
              </a:solidFill>
              <a:latin typeface="Arial"/>
              <a:ea typeface="Arial"/>
              <a:cs typeface="Arial"/>
              <a:sym typeface="Arial"/>
            </a:endParaRPr>
          </a:p>
        </p:txBody>
      </p:sp>
      <p:sp>
        <p:nvSpPr>
          <p:cNvPr id="361" name="Google Shape;361;p47"/>
          <p:cNvSpPr/>
          <p:nvPr/>
        </p:nvSpPr>
        <p:spPr>
          <a:xfrm>
            <a:off x="72482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24: Right to health. </a:t>
            </a:r>
            <a:endParaRPr b="0" i="0" sz="1400" u="none" cap="none" strike="noStrike">
              <a:solidFill>
                <a:srgbClr val="000000"/>
              </a:solidFill>
              <a:latin typeface="Arial"/>
              <a:ea typeface="Arial"/>
              <a:cs typeface="Arial"/>
              <a:sym typeface="Arial"/>
            </a:endParaRPr>
          </a:p>
        </p:txBody>
      </p:sp>
      <p:sp>
        <p:nvSpPr>
          <p:cNvPr id="362" name="Google Shape;362;p47"/>
          <p:cNvSpPr/>
          <p:nvPr/>
        </p:nvSpPr>
        <p:spPr>
          <a:xfrm>
            <a:off x="477752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27: Right to food, clothing and a safe home. </a:t>
            </a:r>
            <a:endParaRPr b="0" i="0" sz="1400" u="none" cap="none" strike="noStrike">
              <a:solidFill>
                <a:srgbClr val="000000"/>
              </a:solidFill>
              <a:latin typeface="Arial"/>
              <a:ea typeface="Arial"/>
              <a:cs typeface="Arial"/>
              <a:sym typeface="Arial"/>
            </a:endParaRPr>
          </a:p>
        </p:txBody>
      </p:sp>
      <p:sp>
        <p:nvSpPr>
          <p:cNvPr id="363" name="Google Shape;363;p47"/>
          <p:cNvSpPr/>
          <p:nvPr/>
        </p:nvSpPr>
        <p:spPr>
          <a:xfrm>
            <a:off x="268742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16: Right to Protection of Privacy.</a:t>
            </a:r>
            <a:endParaRPr b="0" i="0" sz="1400" u="none" cap="none" strike="noStrike">
              <a:solidFill>
                <a:srgbClr val="000000"/>
              </a:solidFill>
              <a:latin typeface="Arial"/>
              <a:ea typeface="Arial"/>
              <a:cs typeface="Arial"/>
              <a:sym typeface="Arial"/>
            </a:endParaRPr>
          </a:p>
        </p:txBody>
      </p:sp>
      <p:sp>
        <p:nvSpPr>
          <p:cNvPr id="364" name="Google Shape;364;p47"/>
          <p:cNvSpPr/>
          <p:nvPr/>
        </p:nvSpPr>
        <p:spPr>
          <a:xfrm>
            <a:off x="6926775"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6: Right to life</a:t>
            </a:r>
            <a:endParaRPr b="0" i="0" sz="1400" u="none" cap="none" strike="noStrike">
              <a:solidFill>
                <a:srgbClr val="000000"/>
              </a:solidFill>
              <a:latin typeface="Arial"/>
              <a:ea typeface="Arial"/>
              <a:cs typeface="Arial"/>
              <a:sym typeface="Arial"/>
            </a:endParaRPr>
          </a:p>
        </p:txBody>
      </p:sp>
      <p:sp>
        <p:nvSpPr>
          <p:cNvPr id="365" name="Google Shape;365;p47"/>
          <p:cNvSpPr txBox="1"/>
          <p:nvPr/>
        </p:nvSpPr>
        <p:spPr>
          <a:xfrm>
            <a:off x="724825" y="903050"/>
            <a:ext cx="52452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swald"/>
                <a:ea typeface="Oswald"/>
                <a:cs typeface="Oswald"/>
                <a:sym typeface="Oswald"/>
              </a:rPr>
              <a:t>I use social media and say what I think on different topics</a:t>
            </a:r>
            <a:endParaRPr b="1"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4A86E8"/>
                </a:solidFill>
                <a:latin typeface="Oswald"/>
                <a:ea typeface="Oswald"/>
                <a:cs typeface="Oswald"/>
                <a:sym typeface="Oswald"/>
              </a:rPr>
              <a:t>I play with my friends</a:t>
            </a:r>
            <a:endParaRPr b="1"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47"/>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EXPOSING ISREALI VIOLENCE</a:t>
            </a:r>
            <a:endParaRPr b="1" i="0" sz="800" u="none" cap="none" strike="noStrike">
              <a:solidFill>
                <a:srgbClr val="666666"/>
              </a:solidFill>
              <a:latin typeface="Oswald"/>
              <a:ea typeface="Oswald"/>
              <a:cs typeface="Oswald"/>
              <a:sym typeface="Oswald"/>
            </a:endParaRPr>
          </a:p>
        </p:txBody>
      </p:sp>
      <p:sp>
        <p:nvSpPr>
          <p:cNvPr id="367" name="Google Shape;367;p47"/>
          <p:cNvSpPr/>
          <p:nvPr/>
        </p:nvSpPr>
        <p:spPr>
          <a:xfrm>
            <a:off x="5969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68" name="Google Shape;368;p47"/>
          <p:cNvSpPr/>
          <p:nvPr/>
        </p:nvSpPr>
        <p:spPr>
          <a:xfrm>
            <a:off x="61031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69" name="Google Shape;369;p47"/>
          <p:cNvSpPr/>
          <p:nvPr/>
        </p:nvSpPr>
        <p:spPr>
          <a:xfrm>
            <a:off x="62177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70" name="Google Shape;370;p47"/>
          <p:cNvSpPr/>
          <p:nvPr/>
        </p:nvSpPr>
        <p:spPr>
          <a:xfrm>
            <a:off x="63532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71" name="Google Shape;371;p47"/>
          <p:cNvSpPr/>
          <p:nvPr/>
        </p:nvSpPr>
        <p:spPr>
          <a:xfrm>
            <a:off x="6429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72" name="Google Shape;372;p47"/>
          <p:cNvSpPr/>
          <p:nvPr/>
        </p:nvSpPr>
        <p:spPr>
          <a:xfrm>
            <a:off x="65626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73" name="Google Shape;373;p47"/>
          <p:cNvSpPr/>
          <p:nvPr/>
        </p:nvSpPr>
        <p:spPr>
          <a:xfrm>
            <a:off x="59699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74" name="Google Shape;374;p47"/>
          <p:cNvSpPr/>
          <p:nvPr/>
        </p:nvSpPr>
        <p:spPr>
          <a:xfrm>
            <a:off x="61031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75" name="Google Shape;375;p47"/>
          <p:cNvSpPr/>
          <p:nvPr/>
        </p:nvSpPr>
        <p:spPr>
          <a:xfrm>
            <a:off x="62177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76" name="Google Shape;376;p47"/>
          <p:cNvSpPr/>
          <p:nvPr/>
        </p:nvSpPr>
        <p:spPr>
          <a:xfrm>
            <a:off x="63532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77" name="Google Shape;377;p47"/>
          <p:cNvSpPr/>
          <p:nvPr/>
        </p:nvSpPr>
        <p:spPr>
          <a:xfrm>
            <a:off x="64294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78" name="Google Shape;378;p47"/>
          <p:cNvSpPr/>
          <p:nvPr/>
        </p:nvSpPr>
        <p:spPr>
          <a:xfrm>
            <a:off x="65626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79" name="Google Shape;379;p47"/>
          <p:cNvSpPr/>
          <p:nvPr/>
        </p:nvSpPr>
        <p:spPr>
          <a:xfrm>
            <a:off x="6674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80" name="Google Shape;380;p47"/>
          <p:cNvSpPr/>
          <p:nvPr/>
        </p:nvSpPr>
        <p:spPr>
          <a:xfrm>
            <a:off x="6810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81" name="Google Shape;381;p47"/>
          <p:cNvSpPr/>
          <p:nvPr/>
        </p:nvSpPr>
        <p:spPr>
          <a:xfrm>
            <a:off x="68866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82" name="Google Shape;382;p47"/>
          <p:cNvSpPr/>
          <p:nvPr/>
        </p:nvSpPr>
        <p:spPr>
          <a:xfrm>
            <a:off x="70198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83" name="Google Shape;383;p47"/>
          <p:cNvSpPr/>
          <p:nvPr/>
        </p:nvSpPr>
        <p:spPr>
          <a:xfrm>
            <a:off x="66749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84" name="Google Shape;384;p47"/>
          <p:cNvSpPr/>
          <p:nvPr/>
        </p:nvSpPr>
        <p:spPr>
          <a:xfrm>
            <a:off x="68104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85" name="Google Shape;385;p47"/>
          <p:cNvSpPr/>
          <p:nvPr/>
        </p:nvSpPr>
        <p:spPr>
          <a:xfrm>
            <a:off x="68866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86" name="Google Shape;386;p47"/>
          <p:cNvSpPr/>
          <p:nvPr/>
        </p:nvSpPr>
        <p:spPr>
          <a:xfrm>
            <a:off x="70198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8"/>
          <p:cNvSpPr txBox="1"/>
          <p:nvPr>
            <p:ph type="title"/>
          </p:nvPr>
        </p:nvSpPr>
        <p:spPr>
          <a:xfrm>
            <a:off x="541491" y="329364"/>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92" name="Google Shape;392;p48"/>
          <p:cNvSpPr txBox="1"/>
          <p:nvPr/>
        </p:nvSpPr>
        <p:spPr>
          <a:xfrm>
            <a:off x="8062332" y="47451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93" name="Google Shape;393;p48"/>
          <p:cNvSpPr/>
          <p:nvPr/>
        </p:nvSpPr>
        <p:spPr>
          <a:xfrm>
            <a:off x="2687425"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13: Right to share thoughts freely</a:t>
            </a:r>
            <a:endParaRPr b="0" i="0" sz="1400" u="none" cap="none" strike="noStrike">
              <a:solidFill>
                <a:srgbClr val="000000"/>
              </a:solidFill>
              <a:latin typeface="Arial"/>
              <a:ea typeface="Arial"/>
              <a:cs typeface="Arial"/>
              <a:sym typeface="Arial"/>
            </a:endParaRPr>
          </a:p>
        </p:txBody>
      </p:sp>
      <p:sp>
        <p:nvSpPr>
          <p:cNvPr id="394" name="Google Shape;394;p48"/>
          <p:cNvSpPr/>
          <p:nvPr/>
        </p:nvSpPr>
        <p:spPr>
          <a:xfrm>
            <a:off x="724825"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28: Right to education. </a:t>
            </a:r>
            <a:endParaRPr b="0" i="0" sz="1400" u="none" cap="none" strike="noStrike">
              <a:solidFill>
                <a:srgbClr val="000000"/>
              </a:solidFill>
              <a:latin typeface="Arial"/>
              <a:ea typeface="Arial"/>
              <a:cs typeface="Arial"/>
              <a:sym typeface="Arial"/>
            </a:endParaRPr>
          </a:p>
        </p:txBody>
      </p:sp>
      <p:sp>
        <p:nvSpPr>
          <p:cNvPr id="395" name="Google Shape;395;p48"/>
          <p:cNvSpPr/>
          <p:nvPr/>
        </p:nvSpPr>
        <p:spPr>
          <a:xfrm>
            <a:off x="692677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31: Right to rest and play. </a:t>
            </a:r>
            <a:endParaRPr b="0" i="0" sz="1400" u="none" cap="none" strike="noStrike">
              <a:solidFill>
                <a:srgbClr val="000000"/>
              </a:solidFill>
              <a:latin typeface="Arial"/>
              <a:ea typeface="Arial"/>
              <a:cs typeface="Arial"/>
              <a:sym typeface="Arial"/>
            </a:endParaRPr>
          </a:p>
        </p:txBody>
      </p:sp>
      <p:sp>
        <p:nvSpPr>
          <p:cNvPr id="396" name="Google Shape;396;p48"/>
          <p:cNvSpPr/>
          <p:nvPr/>
        </p:nvSpPr>
        <p:spPr>
          <a:xfrm>
            <a:off x="4777513"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14: Right to freedom of thought and religion.</a:t>
            </a:r>
            <a:endParaRPr b="0" i="0" sz="1400" u="none" cap="none" strike="noStrike">
              <a:solidFill>
                <a:srgbClr val="000000"/>
              </a:solidFill>
              <a:latin typeface="Arial"/>
              <a:ea typeface="Arial"/>
              <a:cs typeface="Arial"/>
              <a:sym typeface="Arial"/>
            </a:endParaRPr>
          </a:p>
        </p:txBody>
      </p:sp>
      <p:sp>
        <p:nvSpPr>
          <p:cNvPr id="397" name="Google Shape;397;p48"/>
          <p:cNvSpPr/>
          <p:nvPr/>
        </p:nvSpPr>
        <p:spPr>
          <a:xfrm>
            <a:off x="72482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24: Right to health. </a:t>
            </a:r>
            <a:endParaRPr b="0" i="0" sz="1400" u="none" cap="none" strike="noStrike">
              <a:solidFill>
                <a:srgbClr val="000000"/>
              </a:solidFill>
              <a:latin typeface="Arial"/>
              <a:ea typeface="Arial"/>
              <a:cs typeface="Arial"/>
              <a:sym typeface="Arial"/>
            </a:endParaRPr>
          </a:p>
        </p:txBody>
      </p:sp>
      <p:sp>
        <p:nvSpPr>
          <p:cNvPr id="398" name="Google Shape;398;p48"/>
          <p:cNvSpPr/>
          <p:nvPr/>
        </p:nvSpPr>
        <p:spPr>
          <a:xfrm>
            <a:off x="477752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27: Right to food, clothing and a safe home. </a:t>
            </a:r>
            <a:endParaRPr b="0" i="0" sz="1400" u="none" cap="none" strike="noStrike">
              <a:solidFill>
                <a:srgbClr val="000000"/>
              </a:solidFill>
              <a:latin typeface="Arial"/>
              <a:ea typeface="Arial"/>
              <a:cs typeface="Arial"/>
              <a:sym typeface="Arial"/>
            </a:endParaRPr>
          </a:p>
        </p:txBody>
      </p:sp>
      <p:sp>
        <p:nvSpPr>
          <p:cNvPr id="399" name="Google Shape;399;p48"/>
          <p:cNvSpPr/>
          <p:nvPr/>
        </p:nvSpPr>
        <p:spPr>
          <a:xfrm>
            <a:off x="268742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16: Right to Protection of Privacy.</a:t>
            </a:r>
            <a:endParaRPr b="0" i="0" sz="1400" u="none" cap="none" strike="noStrike">
              <a:solidFill>
                <a:srgbClr val="000000"/>
              </a:solidFill>
              <a:latin typeface="Arial"/>
              <a:ea typeface="Arial"/>
              <a:cs typeface="Arial"/>
              <a:sym typeface="Arial"/>
            </a:endParaRPr>
          </a:p>
        </p:txBody>
      </p:sp>
      <p:sp>
        <p:nvSpPr>
          <p:cNvPr id="400" name="Google Shape;400;p48"/>
          <p:cNvSpPr/>
          <p:nvPr/>
        </p:nvSpPr>
        <p:spPr>
          <a:xfrm>
            <a:off x="6926775"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6: Right to life</a:t>
            </a:r>
            <a:endParaRPr b="0" i="0" sz="1400" u="none" cap="none" strike="noStrike">
              <a:solidFill>
                <a:srgbClr val="000000"/>
              </a:solidFill>
              <a:latin typeface="Arial"/>
              <a:ea typeface="Arial"/>
              <a:cs typeface="Arial"/>
              <a:sym typeface="Arial"/>
            </a:endParaRPr>
          </a:p>
        </p:txBody>
      </p:sp>
      <p:sp>
        <p:nvSpPr>
          <p:cNvPr id="401" name="Google Shape;401;p48"/>
          <p:cNvSpPr txBox="1"/>
          <p:nvPr/>
        </p:nvSpPr>
        <p:spPr>
          <a:xfrm>
            <a:off x="724825" y="903050"/>
            <a:ext cx="40527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swald"/>
                <a:ea typeface="Oswald"/>
                <a:cs typeface="Oswald"/>
                <a:sym typeface="Oswald"/>
              </a:rPr>
              <a:t>I go to see a doctor if I am sick</a:t>
            </a:r>
            <a:endParaRPr b="1"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4A86E8"/>
                </a:solidFill>
                <a:latin typeface="Oswald"/>
                <a:ea typeface="Oswald"/>
                <a:cs typeface="Oswald"/>
                <a:sym typeface="Oswald"/>
              </a:rPr>
              <a:t>I can go to school and study</a:t>
            </a:r>
            <a:endParaRPr b="0" i="0" sz="1400" u="none" cap="none" strike="noStrike">
              <a:solidFill>
                <a:srgbClr val="000000"/>
              </a:solidFill>
              <a:latin typeface="Arial"/>
              <a:ea typeface="Arial"/>
              <a:cs typeface="Arial"/>
              <a:sym typeface="Arial"/>
            </a:endParaRPr>
          </a:p>
        </p:txBody>
      </p:sp>
      <p:sp>
        <p:nvSpPr>
          <p:cNvPr id="402" name="Google Shape;402;p48"/>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EXPOSING ISREALI VIOLENCE</a:t>
            </a:r>
            <a:endParaRPr b="1" i="0" sz="800" u="none" cap="none" strike="noStrike">
              <a:solidFill>
                <a:srgbClr val="666666"/>
              </a:solidFill>
              <a:latin typeface="Oswald"/>
              <a:ea typeface="Oswald"/>
              <a:cs typeface="Oswald"/>
              <a:sym typeface="Oswald"/>
            </a:endParaRPr>
          </a:p>
        </p:txBody>
      </p:sp>
      <p:sp>
        <p:nvSpPr>
          <p:cNvPr id="403" name="Google Shape;403;p48"/>
          <p:cNvSpPr/>
          <p:nvPr/>
        </p:nvSpPr>
        <p:spPr>
          <a:xfrm>
            <a:off x="5969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04" name="Google Shape;404;p48"/>
          <p:cNvSpPr/>
          <p:nvPr/>
        </p:nvSpPr>
        <p:spPr>
          <a:xfrm>
            <a:off x="61031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05" name="Google Shape;405;p48"/>
          <p:cNvSpPr/>
          <p:nvPr/>
        </p:nvSpPr>
        <p:spPr>
          <a:xfrm>
            <a:off x="62177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06" name="Google Shape;406;p48"/>
          <p:cNvSpPr/>
          <p:nvPr/>
        </p:nvSpPr>
        <p:spPr>
          <a:xfrm>
            <a:off x="63532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07" name="Google Shape;407;p48"/>
          <p:cNvSpPr/>
          <p:nvPr/>
        </p:nvSpPr>
        <p:spPr>
          <a:xfrm>
            <a:off x="6429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08" name="Google Shape;408;p48"/>
          <p:cNvSpPr/>
          <p:nvPr/>
        </p:nvSpPr>
        <p:spPr>
          <a:xfrm>
            <a:off x="65626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09" name="Google Shape;409;p48"/>
          <p:cNvSpPr/>
          <p:nvPr/>
        </p:nvSpPr>
        <p:spPr>
          <a:xfrm>
            <a:off x="59699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10" name="Google Shape;410;p48"/>
          <p:cNvSpPr/>
          <p:nvPr/>
        </p:nvSpPr>
        <p:spPr>
          <a:xfrm>
            <a:off x="5896075" y="1353475"/>
            <a:ext cx="324000" cy="1593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11" name="Google Shape;411;p48"/>
          <p:cNvSpPr/>
          <p:nvPr/>
        </p:nvSpPr>
        <p:spPr>
          <a:xfrm>
            <a:off x="62177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12" name="Google Shape;412;p48"/>
          <p:cNvSpPr/>
          <p:nvPr/>
        </p:nvSpPr>
        <p:spPr>
          <a:xfrm>
            <a:off x="63532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13" name="Google Shape;413;p48"/>
          <p:cNvSpPr/>
          <p:nvPr/>
        </p:nvSpPr>
        <p:spPr>
          <a:xfrm>
            <a:off x="64294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14" name="Google Shape;414;p48"/>
          <p:cNvSpPr/>
          <p:nvPr/>
        </p:nvSpPr>
        <p:spPr>
          <a:xfrm>
            <a:off x="65626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15" name="Google Shape;415;p48"/>
          <p:cNvSpPr/>
          <p:nvPr/>
        </p:nvSpPr>
        <p:spPr>
          <a:xfrm>
            <a:off x="6674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16" name="Google Shape;416;p48"/>
          <p:cNvSpPr/>
          <p:nvPr/>
        </p:nvSpPr>
        <p:spPr>
          <a:xfrm>
            <a:off x="6810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17" name="Google Shape;417;p48"/>
          <p:cNvSpPr/>
          <p:nvPr/>
        </p:nvSpPr>
        <p:spPr>
          <a:xfrm>
            <a:off x="68866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18" name="Google Shape;418;p48"/>
          <p:cNvSpPr/>
          <p:nvPr/>
        </p:nvSpPr>
        <p:spPr>
          <a:xfrm>
            <a:off x="70198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19" name="Google Shape;419;p48"/>
          <p:cNvSpPr/>
          <p:nvPr/>
        </p:nvSpPr>
        <p:spPr>
          <a:xfrm>
            <a:off x="66749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20" name="Google Shape;420;p48"/>
          <p:cNvSpPr/>
          <p:nvPr/>
        </p:nvSpPr>
        <p:spPr>
          <a:xfrm>
            <a:off x="68104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21" name="Google Shape;421;p48"/>
          <p:cNvSpPr/>
          <p:nvPr/>
        </p:nvSpPr>
        <p:spPr>
          <a:xfrm>
            <a:off x="68866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22" name="Google Shape;422;p48"/>
          <p:cNvSpPr/>
          <p:nvPr/>
        </p:nvSpPr>
        <p:spPr>
          <a:xfrm>
            <a:off x="70198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9"/>
          <p:cNvSpPr txBox="1"/>
          <p:nvPr>
            <p:ph type="title"/>
          </p:nvPr>
        </p:nvSpPr>
        <p:spPr>
          <a:xfrm>
            <a:off x="541491" y="329364"/>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28" name="Google Shape;428;p49"/>
          <p:cNvSpPr txBox="1"/>
          <p:nvPr/>
        </p:nvSpPr>
        <p:spPr>
          <a:xfrm>
            <a:off x="8062332" y="47451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29" name="Google Shape;429;p49"/>
          <p:cNvSpPr/>
          <p:nvPr/>
        </p:nvSpPr>
        <p:spPr>
          <a:xfrm>
            <a:off x="2687425"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13: Right to share thoughts freely</a:t>
            </a:r>
            <a:endParaRPr b="0" i="0" sz="1400" u="none" cap="none" strike="noStrike">
              <a:solidFill>
                <a:srgbClr val="000000"/>
              </a:solidFill>
              <a:latin typeface="Arial"/>
              <a:ea typeface="Arial"/>
              <a:cs typeface="Arial"/>
              <a:sym typeface="Arial"/>
            </a:endParaRPr>
          </a:p>
        </p:txBody>
      </p:sp>
      <p:sp>
        <p:nvSpPr>
          <p:cNvPr id="430" name="Google Shape;430;p49"/>
          <p:cNvSpPr/>
          <p:nvPr/>
        </p:nvSpPr>
        <p:spPr>
          <a:xfrm>
            <a:off x="724825"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28: Right to education. </a:t>
            </a:r>
            <a:endParaRPr b="0" i="0" sz="1400" u="none" cap="none" strike="noStrike">
              <a:solidFill>
                <a:srgbClr val="000000"/>
              </a:solidFill>
              <a:latin typeface="Arial"/>
              <a:ea typeface="Arial"/>
              <a:cs typeface="Arial"/>
              <a:sym typeface="Arial"/>
            </a:endParaRPr>
          </a:p>
        </p:txBody>
      </p:sp>
      <p:sp>
        <p:nvSpPr>
          <p:cNvPr id="431" name="Google Shape;431;p49"/>
          <p:cNvSpPr/>
          <p:nvPr/>
        </p:nvSpPr>
        <p:spPr>
          <a:xfrm>
            <a:off x="692677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31: Right to rest and play. </a:t>
            </a:r>
            <a:endParaRPr b="0" i="0" sz="1400" u="none" cap="none" strike="noStrike">
              <a:solidFill>
                <a:srgbClr val="000000"/>
              </a:solidFill>
              <a:latin typeface="Arial"/>
              <a:ea typeface="Arial"/>
              <a:cs typeface="Arial"/>
              <a:sym typeface="Arial"/>
            </a:endParaRPr>
          </a:p>
        </p:txBody>
      </p:sp>
      <p:sp>
        <p:nvSpPr>
          <p:cNvPr id="432" name="Google Shape;432;p49"/>
          <p:cNvSpPr/>
          <p:nvPr/>
        </p:nvSpPr>
        <p:spPr>
          <a:xfrm>
            <a:off x="4777513"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14: Right to freedom of thought and religion.</a:t>
            </a:r>
            <a:endParaRPr b="0" i="0" sz="1400" u="none" cap="none" strike="noStrike">
              <a:solidFill>
                <a:srgbClr val="000000"/>
              </a:solidFill>
              <a:latin typeface="Arial"/>
              <a:ea typeface="Arial"/>
              <a:cs typeface="Arial"/>
              <a:sym typeface="Arial"/>
            </a:endParaRPr>
          </a:p>
        </p:txBody>
      </p:sp>
      <p:sp>
        <p:nvSpPr>
          <p:cNvPr id="433" name="Google Shape;433;p49"/>
          <p:cNvSpPr/>
          <p:nvPr/>
        </p:nvSpPr>
        <p:spPr>
          <a:xfrm>
            <a:off x="72482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24: Right to health. </a:t>
            </a:r>
            <a:endParaRPr b="0" i="0" sz="1400" u="none" cap="none" strike="noStrike">
              <a:solidFill>
                <a:srgbClr val="000000"/>
              </a:solidFill>
              <a:latin typeface="Arial"/>
              <a:ea typeface="Arial"/>
              <a:cs typeface="Arial"/>
              <a:sym typeface="Arial"/>
            </a:endParaRPr>
          </a:p>
        </p:txBody>
      </p:sp>
      <p:sp>
        <p:nvSpPr>
          <p:cNvPr id="434" name="Google Shape;434;p49"/>
          <p:cNvSpPr/>
          <p:nvPr/>
        </p:nvSpPr>
        <p:spPr>
          <a:xfrm>
            <a:off x="477752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27: Right to food, clothing and a safe home. </a:t>
            </a:r>
            <a:endParaRPr b="0" i="0" sz="1400" u="none" cap="none" strike="noStrike">
              <a:solidFill>
                <a:srgbClr val="000000"/>
              </a:solidFill>
              <a:latin typeface="Arial"/>
              <a:ea typeface="Arial"/>
              <a:cs typeface="Arial"/>
              <a:sym typeface="Arial"/>
            </a:endParaRPr>
          </a:p>
        </p:txBody>
      </p:sp>
      <p:sp>
        <p:nvSpPr>
          <p:cNvPr id="435" name="Google Shape;435;p49"/>
          <p:cNvSpPr/>
          <p:nvPr/>
        </p:nvSpPr>
        <p:spPr>
          <a:xfrm>
            <a:off x="2687425" y="182662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16: Right to Protection of Privacy.</a:t>
            </a:r>
            <a:endParaRPr b="0" i="0" sz="1400" u="none" cap="none" strike="noStrike">
              <a:solidFill>
                <a:srgbClr val="000000"/>
              </a:solidFill>
              <a:latin typeface="Arial"/>
              <a:ea typeface="Arial"/>
              <a:cs typeface="Arial"/>
              <a:sym typeface="Arial"/>
            </a:endParaRPr>
          </a:p>
        </p:txBody>
      </p:sp>
      <p:sp>
        <p:nvSpPr>
          <p:cNvPr id="436" name="Google Shape;436;p49"/>
          <p:cNvSpPr/>
          <p:nvPr/>
        </p:nvSpPr>
        <p:spPr>
          <a:xfrm>
            <a:off x="6926775" y="3468275"/>
            <a:ext cx="1323300" cy="12456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6: Right to life</a:t>
            </a:r>
            <a:endParaRPr b="0" i="0" sz="1400" u="none" cap="none" strike="noStrike">
              <a:solidFill>
                <a:srgbClr val="000000"/>
              </a:solidFill>
              <a:latin typeface="Arial"/>
              <a:ea typeface="Arial"/>
              <a:cs typeface="Arial"/>
              <a:sym typeface="Arial"/>
            </a:endParaRPr>
          </a:p>
        </p:txBody>
      </p:sp>
      <p:sp>
        <p:nvSpPr>
          <p:cNvPr id="437" name="Google Shape;437;p49"/>
          <p:cNvSpPr txBox="1"/>
          <p:nvPr/>
        </p:nvSpPr>
        <p:spPr>
          <a:xfrm>
            <a:off x="724825" y="903050"/>
            <a:ext cx="54930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swald"/>
                <a:ea typeface="Oswald"/>
                <a:cs typeface="Oswald"/>
                <a:sym typeface="Oswald"/>
              </a:rPr>
              <a:t>I have a safe place to live</a:t>
            </a:r>
            <a:endParaRPr b="1"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4A86E8"/>
                </a:solidFill>
                <a:latin typeface="Oswald"/>
                <a:ea typeface="Oswald"/>
                <a:cs typeface="Oswald"/>
                <a:sym typeface="Oswald"/>
              </a:rPr>
              <a:t>I speak freely about my beliefs</a:t>
            </a:r>
            <a:endParaRPr b="0" i="0" sz="1400" u="none" cap="none" strike="noStrike">
              <a:solidFill>
                <a:srgbClr val="000000"/>
              </a:solidFill>
              <a:latin typeface="Arial"/>
              <a:ea typeface="Arial"/>
              <a:cs typeface="Arial"/>
              <a:sym typeface="Arial"/>
            </a:endParaRPr>
          </a:p>
        </p:txBody>
      </p:sp>
      <p:sp>
        <p:nvSpPr>
          <p:cNvPr id="438" name="Google Shape;438;p49"/>
          <p:cNvSpPr/>
          <p:nvPr/>
        </p:nvSpPr>
        <p:spPr>
          <a:xfrm>
            <a:off x="5969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39" name="Google Shape;439;p49"/>
          <p:cNvSpPr/>
          <p:nvPr/>
        </p:nvSpPr>
        <p:spPr>
          <a:xfrm>
            <a:off x="61031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40" name="Google Shape;440;p49"/>
          <p:cNvSpPr/>
          <p:nvPr/>
        </p:nvSpPr>
        <p:spPr>
          <a:xfrm>
            <a:off x="62177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41" name="Google Shape;441;p49"/>
          <p:cNvSpPr/>
          <p:nvPr/>
        </p:nvSpPr>
        <p:spPr>
          <a:xfrm>
            <a:off x="63532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42" name="Google Shape;442;p49"/>
          <p:cNvSpPr/>
          <p:nvPr/>
        </p:nvSpPr>
        <p:spPr>
          <a:xfrm>
            <a:off x="6429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43" name="Google Shape;443;p49"/>
          <p:cNvSpPr/>
          <p:nvPr/>
        </p:nvSpPr>
        <p:spPr>
          <a:xfrm>
            <a:off x="65626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44" name="Google Shape;444;p49"/>
          <p:cNvSpPr/>
          <p:nvPr/>
        </p:nvSpPr>
        <p:spPr>
          <a:xfrm>
            <a:off x="59699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45" name="Google Shape;445;p49"/>
          <p:cNvSpPr/>
          <p:nvPr/>
        </p:nvSpPr>
        <p:spPr>
          <a:xfrm>
            <a:off x="61031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46" name="Google Shape;446;p49"/>
          <p:cNvSpPr/>
          <p:nvPr/>
        </p:nvSpPr>
        <p:spPr>
          <a:xfrm>
            <a:off x="62177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47" name="Google Shape;447;p49"/>
          <p:cNvSpPr/>
          <p:nvPr/>
        </p:nvSpPr>
        <p:spPr>
          <a:xfrm>
            <a:off x="63532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48" name="Google Shape;448;p49"/>
          <p:cNvSpPr/>
          <p:nvPr/>
        </p:nvSpPr>
        <p:spPr>
          <a:xfrm>
            <a:off x="64294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49" name="Google Shape;449;p49"/>
          <p:cNvSpPr/>
          <p:nvPr/>
        </p:nvSpPr>
        <p:spPr>
          <a:xfrm>
            <a:off x="65626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50" name="Google Shape;450;p49"/>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EXPOSING ISREALI VIOLENCE</a:t>
            </a:r>
            <a:endParaRPr b="1" i="0" sz="800" u="none" cap="none" strike="noStrike">
              <a:solidFill>
                <a:srgbClr val="666666"/>
              </a:solidFill>
              <a:latin typeface="Oswald"/>
              <a:ea typeface="Oswald"/>
              <a:cs typeface="Oswald"/>
              <a:sym typeface="Oswald"/>
            </a:endParaRPr>
          </a:p>
        </p:txBody>
      </p:sp>
      <p:sp>
        <p:nvSpPr>
          <p:cNvPr id="451" name="Google Shape;451;p49"/>
          <p:cNvSpPr/>
          <p:nvPr/>
        </p:nvSpPr>
        <p:spPr>
          <a:xfrm>
            <a:off x="6674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52" name="Google Shape;452;p49"/>
          <p:cNvSpPr/>
          <p:nvPr/>
        </p:nvSpPr>
        <p:spPr>
          <a:xfrm>
            <a:off x="6810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53" name="Google Shape;453;p49"/>
          <p:cNvSpPr/>
          <p:nvPr/>
        </p:nvSpPr>
        <p:spPr>
          <a:xfrm>
            <a:off x="68866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54" name="Google Shape;454;p49"/>
          <p:cNvSpPr/>
          <p:nvPr/>
        </p:nvSpPr>
        <p:spPr>
          <a:xfrm>
            <a:off x="70198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55" name="Google Shape;455;p49"/>
          <p:cNvSpPr/>
          <p:nvPr/>
        </p:nvSpPr>
        <p:spPr>
          <a:xfrm>
            <a:off x="6674950"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56" name="Google Shape;456;p49"/>
          <p:cNvSpPr/>
          <p:nvPr/>
        </p:nvSpPr>
        <p:spPr>
          <a:xfrm>
            <a:off x="68104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57" name="Google Shape;457;p49"/>
          <p:cNvSpPr/>
          <p:nvPr/>
        </p:nvSpPr>
        <p:spPr>
          <a:xfrm>
            <a:off x="68866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58" name="Google Shape;458;p49"/>
          <p:cNvSpPr/>
          <p:nvPr/>
        </p:nvSpPr>
        <p:spPr>
          <a:xfrm>
            <a:off x="7019875" y="13114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0"/>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64" name="Google Shape;464;p5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65" name="Google Shape;465;p50"/>
          <p:cNvSpPr txBox="1"/>
          <p:nvPr/>
        </p:nvSpPr>
        <p:spPr>
          <a:xfrm>
            <a:off x="700950" y="998250"/>
            <a:ext cx="7450500" cy="379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rPr b="0" i="0" lang="en-GB" sz="2300" u="none" cap="none" strike="noStrike">
                <a:solidFill>
                  <a:srgbClr val="000000"/>
                </a:solidFill>
                <a:latin typeface="Oswald"/>
                <a:ea typeface="Oswald"/>
                <a:cs typeface="Oswald"/>
                <a:sym typeface="Oswald"/>
              </a:rPr>
              <a:t>How would today have been different if you could not enjoy this right?</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rPr b="0" i="0" lang="en-GB" sz="2300" u="none" cap="none" strike="noStrike">
                <a:solidFill>
                  <a:srgbClr val="000000"/>
                </a:solidFill>
                <a:latin typeface="Oswald"/>
                <a:ea typeface="Oswald"/>
                <a:cs typeface="Oswald"/>
                <a:sym typeface="Oswald"/>
              </a:rPr>
              <a:t>How would your life be different if you could not enjoy this right?</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rPr b="0" i="0" lang="en-GB" sz="2300" u="none" cap="none" strike="noStrike">
                <a:solidFill>
                  <a:srgbClr val="000000"/>
                </a:solidFill>
                <a:latin typeface="Oswald"/>
                <a:ea typeface="Oswald"/>
                <a:cs typeface="Oswald"/>
                <a:sym typeface="Oswald"/>
              </a:rPr>
              <a:t>How does the denial of the right that was removed affect the other rights? For example, if I cannot move freely then I could not go to school.</a:t>
            </a:r>
            <a:endParaRPr b="0" i="0" sz="2000" u="none" cap="none" strike="noStrike">
              <a:solidFill>
                <a:srgbClr val="000000"/>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1"/>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71" name="Google Shape;471;p5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72" name="Google Shape;472;p51"/>
          <p:cNvSpPr txBox="1"/>
          <p:nvPr/>
        </p:nvSpPr>
        <p:spPr>
          <a:xfrm>
            <a:off x="700950" y="998250"/>
            <a:ext cx="7450500" cy="379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rPr b="0" i="0" lang="en-GB" sz="2300" u="none" cap="none" strike="noStrike">
                <a:solidFill>
                  <a:srgbClr val="000000"/>
                </a:solidFill>
                <a:latin typeface="Oswald"/>
                <a:ea typeface="Oswald"/>
                <a:cs typeface="Oswald"/>
                <a:sym typeface="Oswald"/>
              </a:rPr>
              <a:t>How would today have been different if you could not enjoy this right?</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rPr b="0" i="0" lang="en-GB" sz="2300" u="none" cap="none" strike="noStrike">
                <a:solidFill>
                  <a:srgbClr val="000000"/>
                </a:solidFill>
                <a:latin typeface="Oswald"/>
                <a:ea typeface="Oswald"/>
                <a:cs typeface="Oswald"/>
                <a:sym typeface="Oswald"/>
              </a:rPr>
              <a:t>How would your life be different if you could not enjoy this right?</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rPr b="0" i="0" lang="en-GB" sz="2300" u="none" cap="none" strike="noStrike">
                <a:solidFill>
                  <a:srgbClr val="000000"/>
                </a:solidFill>
                <a:latin typeface="Oswald"/>
                <a:ea typeface="Oswald"/>
                <a:cs typeface="Oswald"/>
                <a:sym typeface="Oswald"/>
              </a:rPr>
              <a:t>How does the denial of the right that was removed affect the other rights? For example, if I cannot move freely then I could not go to school.</a:t>
            </a:r>
            <a:endParaRPr b="0" i="0" sz="2000" u="none" cap="none" strike="noStrike">
              <a:solidFill>
                <a:srgbClr val="000000"/>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