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Oswald-bold.fntdata"/><Relationship Id="rId10" Type="http://schemas.openxmlformats.org/officeDocument/2006/relationships/slide" Target="slides/slide3.xml"/><Relationship Id="rId32" Type="http://schemas.openxmlformats.org/officeDocument/2006/relationships/font" Target="fonts/Oswald-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25d490bb7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25d490bb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powerpoint presentation should be used together with the HRE activity of the same name (Index no POL 32/4579/2021 available at amnesty.org)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Explain to the participants that during this session will learn about arbitrary detention and torture and other ill-treatment in Nigeria. </a:t>
            </a:r>
            <a:endParaRPr/>
          </a:p>
          <a:p>
            <a:pPr indent="0" lvl="0" marL="0" rtl="0" algn="l">
              <a:spcBef>
                <a:spcPts val="0"/>
              </a:spcBef>
              <a:spcAft>
                <a:spcPts val="0"/>
              </a:spcAft>
              <a:buNone/>
            </a:pPr>
            <a:r>
              <a:rPr lang="en-GB"/>
              <a:t>They will find out what the police are allowed to do under international human rights law. As part of the activity, participants are encouraged to write a letter in support of Imoleayo and show solidarity with him.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ed430ad63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375" name="Google Shape;375;ged430ad63e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bc07f2bcf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Ask participants what they understand by the right to liberty and freedom from arbitrary arrest and detention. Does it mean that no-one can be imprisoned?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After they have discussed move on to the following explanatory slides.</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382" name="Google Shape;382;gebc07f2bcf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ebc07f2bcf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p:txBody>
      </p:sp>
      <p:sp>
        <p:nvSpPr>
          <p:cNvPr id="390" name="Google Shape;390;gebc07f2bcf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ebc07f2bcf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Explain that if </a:t>
            </a:r>
            <a:r>
              <a:rPr lang="en-GB" sz="1000" u="sng">
                <a:solidFill>
                  <a:schemeClr val="dk1"/>
                </a:solidFill>
              </a:rPr>
              <a:t>any</a:t>
            </a:r>
            <a:r>
              <a:rPr lang="en-GB" sz="1000">
                <a:solidFill>
                  <a:schemeClr val="dk1"/>
                </a:solidFill>
              </a:rPr>
              <a:t> of these safeguards are not observed, there has been a violation of the right to liberty.</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397" name="Google Shape;397;gebc07f2bcf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ebc07f2bcf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Now, move on to the definition of arbitrary arrest and detention.</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Explain that there are specific rights designed to protect people in detention from abuses, such as those outlined on the slide</a:t>
            </a:r>
            <a:endParaRPr sz="1000">
              <a:solidFill>
                <a:schemeClr val="dk1"/>
              </a:solidFill>
            </a:endParaRPr>
          </a:p>
        </p:txBody>
      </p:sp>
      <p:sp>
        <p:nvSpPr>
          <p:cNvPr id="404" name="Google Shape;404;gebc07f2bcf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ebc07f2bcf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Now, move on to the definition of arbitrary arrest and detention.</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Explain that there are specific rights designed to protect people in detention from abuses, such as those outlined on the slide</a:t>
            </a:r>
            <a:endParaRPr sz="1000">
              <a:solidFill>
                <a:schemeClr val="dk1"/>
              </a:solidFill>
            </a:endParaRPr>
          </a:p>
        </p:txBody>
      </p:sp>
      <p:sp>
        <p:nvSpPr>
          <p:cNvPr id="411" name="Google Shape;411;gebc07f2bcf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ebc07f2bcf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You may use the following definition of presumption of innocence.</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Under international law, there should be a presumption that the accused person is innocent until proven guilty. Therefore, a suspect should only be detained while awaiting trial where it is considered reasonable and strictly necessary. Consideration should be given to the nature and seriousness of the alleged crime, as well as the circumstances of the individual, including their age and health. The decision must be regularly reviewed.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419" name="Google Shape;419;gebc07f2bcf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ed430ad63e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There can never be any justification to subject a person to torture or other ill-treatment. This prohibition applies to all countries at all times. Article 5 of the UDHR prohibits torture and other cruel, inhuman or degrading treatment or punishment. The UN Convention against Torture is an international human rights treaty dedicated to the prohibition of torture.</a:t>
            </a:r>
            <a:endParaRPr/>
          </a:p>
        </p:txBody>
      </p:sp>
      <p:sp>
        <p:nvSpPr>
          <p:cNvPr id="426" name="Google Shape;426;ged430ad63e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ebc07f2bcf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There can never be any justification to subject a person to torture or other ill-treatment. This prohibition applies to all countries at all times. Article 5 of the UDHR prohibits torture and other cruel, inhuman or degrading treatment or punishment. The UN Convention against Torture is an international human rights treaty dedicated to the prohibition of torture.</a:t>
            </a:r>
            <a:endParaRPr/>
          </a:p>
        </p:txBody>
      </p:sp>
      <p:sp>
        <p:nvSpPr>
          <p:cNvPr id="434" name="Google Shape;434;gebc07f2bcf_0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ebc07f2bcf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There can never be any justification to subject a person to torture or other ill-treatment. This prohibition applies to all countries at all times. Article 5 of the UDHR prohibits torture and other cruel, inhuman or degrading treatment or punishment. The UN Convention against Torture is an international human rights treaty dedicated to the prohibition of torture.</a:t>
            </a:r>
            <a:endParaRPr/>
          </a:p>
        </p:txBody>
      </p:sp>
      <p:sp>
        <p:nvSpPr>
          <p:cNvPr id="443" name="Google Shape;443;gebc07f2bcf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d3cb8291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Ask the participants to think about the role that the police should play in society by answering the questions on these 3 slides. Participants may share verbally or use the sticky notes provided to brainstorm ideas.</a:t>
            </a:r>
            <a:endParaRPr>
              <a:solidFill>
                <a:schemeClr val="dk1"/>
              </a:solidFill>
            </a:endParaRPr>
          </a:p>
          <a:p>
            <a:pPr indent="0" lvl="0" marL="0" rtl="0" algn="l">
              <a:lnSpc>
                <a:spcPct val="115000"/>
              </a:lnSpc>
              <a:spcBef>
                <a:spcPts val="0"/>
              </a:spcBef>
              <a:spcAft>
                <a:spcPts val="0"/>
              </a:spcAft>
              <a:buSzPts val="1100"/>
              <a:buNone/>
            </a:pPr>
            <a:r>
              <a:t/>
            </a:r>
            <a:endParaRPr/>
          </a:p>
        </p:txBody>
      </p:sp>
      <p:sp>
        <p:nvSpPr>
          <p:cNvPr id="289" name="Google Shape;289;ged3cb82919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ebc07f2bcf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There can never be any justification to subject a person to torture or other ill-treatment. This prohibition applies to all countries at all times. Article 5 of the UDHR prohibits torture and other cruel, inhuman or degrading treatment or punishment. The UN Convention against Torture is an international human rights treaty dedicated to the prohibition of torture.</a:t>
            </a:r>
            <a:endParaRPr/>
          </a:p>
        </p:txBody>
      </p:sp>
      <p:sp>
        <p:nvSpPr>
          <p:cNvPr id="450" name="Google Shape;450;gebc07f2bcf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introduce Amnesty’s Write for Rights campaign. Explain that Amnesty is encouraging people to demand justice for Wendy Galarza. You could give examples from last year’s campaign (see toolkit) demonstrating how successful writing letters and taking other actions can be.</a:t>
            </a:r>
            <a:endParaRPr sz="1200">
              <a:solidFill>
                <a:schemeClr val="dk1"/>
              </a:solidFill>
              <a:latin typeface="Calibri"/>
              <a:ea typeface="Calibri"/>
              <a:cs typeface="Calibri"/>
              <a:sym typeface="Calibri"/>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t/>
            </a:r>
            <a:endParaRPr/>
          </a:p>
        </p:txBody>
      </p:sp>
      <p:sp>
        <p:nvSpPr>
          <p:cNvPr id="457" name="Google Shape;4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Explain how to write for rights using the slide. </a:t>
            </a:r>
            <a:r>
              <a:rPr lang="en-GB"/>
              <a:t>You could also show participants the video of Imoleayo Michael which can be found here: </a:t>
            </a:r>
            <a:r>
              <a:rPr lang="en-GB" u="sng">
                <a:solidFill>
                  <a:schemeClr val="hlink"/>
                </a:solidFill>
                <a:hlinkClick r:id="rId2"/>
              </a:rPr>
              <a:t>www.amnesty.org/w4r-videos</a:t>
            </a:r>
            <a:r>
              <a:rPr lang="en-GB"/>
              <a:t>. </a:t>
            </a:r>
            <a:br>
              <a:rPr lang="en-GB"/>
            </a:br>
            <a:endParaRPr/>
          </a:p>
        </p:txBody>
      </p:sp>
      <p:sp>
        <p:nvSpPr>
          <p:cNvPr id="470" name="Google Shape;47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there isn’t enough time for participants to take action by writing letters participants can also take action online and sign the petition.  Share the link  https://www.amnesty.org/en/get-involved/write-for-rights/  in the chat.</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rgbClr val="424242"/>
              </a:solidFill>
            </a:endParaRPr>
          </a:p>
        </p:txBody>
      </p:sp>
      <p:sp>
        <p:nvSpPr>
          <p:cNvPr id="478" name="Google Shape;47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GB">
                <a:solidFill>
                  <a:schemeClr val="dk1"/>
                </a:solidFill>
              </a:rPr>
              <a:t>You could have people hold their messages of solidarity and take a screenshot of the screen for a joint solidarity photo. Share on social media with #W4R20. </a:t>
            </a:r>
            <a:endParaRPr>
              <a:solidFill>
                <a:schemeClr val="dk1"/>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487" name="Google Shape;48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rgbClr val="424242"/>
                </a:solidFill>
              </a:rPr>
              <a:t>(Participants may share verbally or use the sticky notes provided to brainstorm ideas)</a:t>
            </a:r>
            <a:endParaRPr>
              <a:solidFill>
                <a:srgbClr val="424242"/>
              </a:solidFill>
            </a:endParaRPr>
          </a:p>
          <a:p>
            <a:pPr indent="0" lvl="0" marL="0" rtl="0" algn="l">
              <a:lnSpc>
                <a:spcPct val="115000"/>
              </a:lnSpc>
              <a:spcBef>
                <a:spcPts val="0"/>
              </a:spcBef>
              <a:spcAft>
                <a:spcPts val="0"/>
              </a:spcAft>
              <a:buSzPts val="1100"/>
              <a:buNone/>
            </a:pPr>
            <a:r>
              <a:t/>
            </a:r>
            <a:endParaRPr/>
          </a:p>
        </p:txBody>
      </p:sp>
      <p:sp>
        <p:nvSpPr>
          <p:cNvPr id="306" name="Google Shape;30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d3cb8291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rgbClr val="424242"/>
                </a:solidFill>
              </a:rPr>
              <a:t>(Participants may share verbally or use the sticky notes provided to brainstorm ideas)</a:t>
            </a:r>
            <a:endParaRPr>
              <a:solidFill>
                <a:srgbClr val="424242"/>
              </a:solidFill>
            </a:endParaRPr>
          </a:p>
          <a:p>
            <a:pPr indent="0" lvl="0" marL="0" rtl="0" algn="l">
              <a:lnSpc>
                <a:spcPct val="115000"/>
              </a:lnSpc>
              <a:spcBef>
                <a:spcPts val="0"/>
              </a:spcBef>
              <a:spcAft>
                <a:spcPts val="0"/>
              </a:spcAft>
              <a:buSzPts val="1100"/>
              <a:buNone/>
            </a:pPr>
            <a:r>
              <a:t/>
            </a:r>
            <a:endParaRPr/>
          </a:p>
        </p:txBody>
      </p:sp>
      <p:sp>
        <p:nvSpPr>
          <p:cNvPr id="323" name="Google Shape;323;ged3cb82919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ed3cb82919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340" name="Google Shape;340;ged3cb82919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d3cb82919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rgbClr val="424242"/>
                </a:solidFill>
              </a:rPr>
              <a:t>Explain that you will use Wendy Garlaza’s case to explore the following questions: When are police justified in using force? What limits should be placed on their power to use force?</a:t>
            </a:r>
            <a:endParaRPr>
              <a:solidFill>
                <a:srgbClr val="424242"/>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47" name="Google Shape;347;ged3cb82919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ebc07f2bc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rgbClr val="424242"/>
                </a:solidFill>
              </a:rPr>
              <a:t>Explain that you will use Wendy Garlaza’s case to explore the following questions: When are police justified in using force? What limits should be placed on their power to use force?</a:t>
            </a:r>
            <a:endParaRPr>
              <a:solidFill>
                <a:srgbClr val="424242"/>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rgbClr val="424242"/>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54" name="Google Shape;354;gebc07f2bcf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d430ad63e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Now we return to the questions: When are police justified in using force? What limits should be placed on their power to use force?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Explain that Police officers are allowed to do things that ordinary people cannot – for example, use force to arrest someone, detain someone in a prison cell, or carry weapons. The police are given these additional powers so that they can carry out their responsibility to protect people and keep public order.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However, with power comes responsibility: the police are permitted to use force against others, but they must always do so in accordance with the law and human rights standards. This is particularly important where the use of force carries a threat to someone’s life or risks causing serious injury.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The next two slides outline some standards on the use of force by police.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
        <p:nvSpPr>
          <p:cNvPr id="361" name="Google Shape;361;ged430ad63e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d430ad63e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t/>
            </a:r>
            <a:endParaRPr/>
          </a:p>
        </p:txBody>
      </p:sp>
      <p:sp>
        <p:nvSpPr>
          <p:cNvPr id="368" name="Google Shape;368;ged430ad63e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 name="Shape 12"/>
        <p:cNvGrpSpPr/>
        <p:nvPr/>
      </p:nvGrpSpPr>
      <p:grpSpPr>
        <a:xfrm>
          <a:off x="0" y="0"/>
          <a:ext cx="0" cy="0"/>
          <a:chOff x="0" y="0"/>
          <a:chExt cx="0" cy="0"/>
        </a:xfrm>
      </p:grpSpPr>
      <p:sp>
        <p:nvSpPr>
          <p:cNvPr id="13" name="Google Shape;13;p2"/>
          <p:cNvSpPr/>
          <p:nvPr>
            <p:ph idx="2" type="pic"/>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1"/>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12"/>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12"/>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99" name="Google Shape;99;p1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13"/>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3"/>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5" name="Google Shape;105;p13"/>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1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1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14"/>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1" name="Google Shape;111;p14"/>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1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13" name="Shape 113"/>
        <p:cNvGrpSpPr/>
        <p:nvPr/>
      </p:nvGrpSpPr>
      <p:grpSpPr>
        <a:xfrm>
          <a:off x="0" y="0"/>
          <a:ext cx="0" cy="0"/>
          <a:chOff x="0" y="0"/>
          <a:chExt cx="0" cy="0"/>
        </a:xfrm>
      </p:grpSpPr>
      <p:sp>
        <p:nvSpPr>
          <p:cNvPr id="114" name="Google Shape;114;p15"/>
          <p:cNvSpPr txBox="1"/>
          <p:nvPr>
            <p:ph type="title"/>
          </p:nvPr>
        </p:nvSpPr>
        <p:spPr>
          <a:xfrm>
            <a:off x="629841" y="316564"/>
            <a:ext cx="3097500" cy="4743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15" name="Google Shape;115;p15"/>
          <p:cNvCxnSpPr/>
          <p:nvPr/>
        </p:nvCxnSpPr>
        <p:spPr>
          <a:xfrm>
            <a:off x="628650" y="276225"/>
            <a:ext cx="6988500" cy="0"/>
          </a:xfrm>
          <a:prstGeom prst="straightConnector1">
            <a:avLst/>
          </a:prstGeom>
          <a:noFill/>
          <a:ln cap="flat" cmpd="sng" w="12700">
            <a:solidFill>
              <a:schemeClr val="dk1"/>
            </a:solidFill>
            <a:prstDash val="solid"/>
            <a:miter lim="800000"/>
            <a:headEnd len="sm" w="sm" type="none"/>
            <a:tailEnd len="sm" w="sm" type="none"/>
          </a:ln>
        </p:spPr>
      </p:cxnSp>
      <p:sp>
        <p:nvSpPr>
          <p:cNvPr id="116" name="Google Shape;116;p15"/>
          <p:cNvSpPr txBox="1"/>
          <p:nvPr>
            <p:ph idx="1" type="body"/>
          </p:nvPr>
        </p:nvSpPr>
        <p:spPr>
          <a:xfrm>
            <a:off x="628649"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15"/>
          <p:cNvSpPr txBox="1"/>
          <p:nvPr>
            <p:ph idx="2" type="body"/>
          </p:nvPr>
        </p:nvSpPr>
        <p:spPr>
          <a:xfrm>
            <a:off x="4735350"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15"/>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15"/>
          <p:cNvSpPr txBox="1"/>
          <p:nvPr>
            <p:ph idx="11" type="ftr"/>
          </p:nvPr>
        </p:nvSpPr>
        <p:spPr>
          <a:xfrm>
            <a:off x="5227134" y="4842416"/>
            <a:ext cx="2768400" cy="1593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15"/>
          <p:cNvSpPr txBox="1"/>
          <p:nvPr>
            <p:ph idx="12" type="sldNum"/>
          </p:nvPr>
        </p:nvSpPr>
        <p:spPr>
          <a:xfrm>
            <a:off x="8062332" y="4897510"/>
            <a:ext cx="453000" cy="1044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1" name="Google Shape;121;p15"/>
          <p:cNvCxnSpPr/>
          <p:nvPr/>
        </p:nvCxnSpPr>
        <p:spPr>
          <a:xfrm>
            <a:off x="628649" y="878059"/>
            <a:ext cx="37788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0" name="Shape 130"/>
        <p:cNvGrpSpPr/>
        <p:nvPr/>
      </p:nvGrpSpPr>
      <p:grpSpPr>
        <a:xfrm>
          <a:off x="0" y="0"/>
          <a:ext cx="0" cy="0"/>
          <a:chOff x="0" y="0"/>
          <a:chExt cx="0" cy="0"/>
        </a:xfrm>
      </p:grpSpPr>
      <p:sp>
        <p:nvSpPr>
          <p:cNvPr id="131" name="Google Shape;131;p17"/>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32" name="Google Shape;132;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33" name="Google Shape;133;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38" name="Google Shape;138;p17"/>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9" name="Shape 139"/>
        <p:cNvGrpSpPr/>
        <p:nvPr/>
      </p:nvGrpSpPr>
      <p:grpSpPr>
        <a:xfrm>
          <a:off x="0" y="0"/>
          <a:ext cx="0" cy="0"/>
          <a:chOff x="0" y="0"/>
          <a:chExt cx="0" cy="0"/>
        </a:xfrm>
      </p:grpSpPr>
      <p:sp>
        <p:nvSpPr>
          <p:cNvPr id="140" name="Google Shape;140;p18"/>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1" name="Shape 141"/>
        <p:cNvGrpSpPr/>
        <p:nvPr/>
      </p:nvGrpSpPr>
      <p:grpSpPr>
        <a:xfrm>
          <a:off x="0" y="0"/>
          <a:ext cx="0" cy="0"/>
          <a:chOff x="0" y="0"/>
          <a:chExt cx="0" cy="0"/>
        </a:xfrm>
      </p:grpSpPr>
      <p:sp>
        <p:nvSpPr>
          <p:cNvPr id="142" name="Google Shape;142;p19"/>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19"/>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19"/>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45" name="Google Shape;145;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6" name="Google Shape;146;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48" name="Google Shape;148;p19"/>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9" name="Shape 149"/>
        <p:cNvGrpSpPr/>
        <p:nvPr/>
      </p:nvGrpSpPr>
      <p:grpSpPr>
        <a:xfrm>
          <a:off x="0" y="0"/>
          <a:ext cx="0" cy="0"/>
          <a:chOff x="0" y="0"/>
          <a:chExt cx="0" cy="0"/>
        </a:xfrm>
      </p:grpSpPr>
      <p:sp>
        <p:nvSpPr>
          <p:cNvPr id="150" name="Google Shape;150;p20"/>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51" name="Google Shape;151;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52" name="Google Shape;152;p20"/>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0"/>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4" name="Google Shape;154;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55" name="Google Shape;155;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58" name="Google Shape;158;p20"/>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9" name="Shape 159"/>
        <p:cNvGrpSpPr/>
        <p:nvPr/>
      </p:nvGrpSpPr>
      <p:grpSpPr>
        <a:xfrm>
          <a:off x="0" y="0"/>
          <a:ext cx="0" cy="0"/>
          <a:chOff x="0" y="0"/>
          <a:chExt cx="0" cy="0"/>
        </a:xfrm>
      </p:grpSpPr>
      <p:sp>
        <p:nvSpPr>
          <p:cNvPr id="160" name="Google Shape;160;p21"/>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p21"/>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2" name="Google Shape;162;p21"/>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1"/>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4" name="Google Shape;164;p21"/>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65" name="Google Shape;165;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66" name="Google Shape;166;p21"/>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7" name="Google Shape;167;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 name="Shape 14"/>
        <p:cNvGrpSpPr/>
        <p:nvPr/>
      </p:nvGrpSpPr>
      <p:grpSpPr>
        <a:xfrm>
          <a:off x="0" y="0"/>
          <a:ext cx="0" cy="0"/>
          <a:chOff x="0" y="0"/>
          <a:chExt cx="0" cy="0"/>
        </a:xfrm>
      </p:grpSpPr>
      <p:sp>
        <p:nvSpPr>
          <p:cNvPr id="15" name="Google Shape;15;p3"/>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3"/>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3"/>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8" name="Google Shape;18;p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9" name="Google Shape;19;p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1" name="Google Shape;21;p3"/>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9" name="Shape 169"/>
        <p:cNvGrpSpPr/>
        <p:nvPr/>
      </p:nvGrpSpPr>
      <p:grpSpPr>
        <a:xfrm>
          <a:off x="0" y="0"/>
          <a:ext cx="0" cy="0"/>
          <a:chOff x="0" y="0"/>
          <a:chExt cx="0" cy="0"/>
        </a:xfrm>
      </p:grpSpPr>
      <p:sp>
        <p:nvSpPr>
          <p:cNvPr id="170" name="Google Shape;170;p22"/>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p22"/>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2" name="Google Shape;172;p22"/>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73" name="Google Shape;173;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4" name="Google Shape;174;p22"/>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75" name="Google Shape;175;p22"/>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76" name="Google Shape;176;p22"/>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177" name="Google Shape;177;p2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0" name="Shape 180"/>
        <p:cNvGrpSpPr/>
        <p:nvPr/>
      </p:nvGrpSpPr>
      <p:grpSpPr>
        <a:xfrm>
          <a:off x="0" y="0"/>
          <a:ext cx="0" cy="0"/>
          <a:chOff x="0" y="0"/>
          <a:chExt cx="0" cy="0"/>
        </a:xfrm>
      </p:grpSpPr>
      <p:sp>
        <p:nvSpPr>
          <p:cNvPr id="181" name="Google Shape;181;p23"/>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82" name="Google Shape;182;p2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83" name="Google Shape;183;p23"/>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84" name="Google Shape;184;p23"/>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85" name="Google Shape;185;p23"/>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86" name="Google Shape;186;p23"/>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23"/>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23"/>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1" name="Shape 191"/>
        <p:cNvGrpSpPr/>
        <p:nvPr/>
      </p:nvGrpSpPr>
      <p:grpSpPr>
        <a:xfrm>
          <a:off x="0" y="0"/>
          <a:ext cx="0" cy="0"/>
          <a:chOff x="0" y="0"/>
          <a:chExt cx="0" cy="0"/>
        </a:xfrm>
      </p:grpSpPr>
      <p:sp>
        <p:nvSpPr>
          <p:cNvPr id="192" name="Google Shape;192;p24"/>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24"/>
          <p:cNvSpPr/>
          <p:nvPr>
            <p:ph idx="2" type="pic"/>
          </p:nvPr>
        </p:nvSpPr>
        <p:spPr>
          <a:xfrm>
            <a:off x="3887391" y="1545431"/>
            <a:ext cx="4629150" cy="2850356"/>
          </a:xfrm>
          <a:prstGeom prst="rect">
            <a:avLst/>
          </a:prstGeom>
          <a:noFill/>
          <a:ln>
            <a:noFill/>
          </a:ln>
        </p:spPr>
      </p:sp>
      <p:sp>
        <p:nvSpPr>
          <p:cNvPr id="194" name="Google Shape;194;p24"/>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5" name="Google Shape;195;p2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96" name="Google Shape;196;p2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7" name="Google Shape;197;p24"/>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98" name="Google Shape;198;p2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199" name="Google Shape;199;p2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25"/>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04" name="Google Shape;204;p2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05" name="Google Shape;205;p25"/>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6" name="Google Shape;206;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8" name="Shape 208"/>
        <p:cNvGrpSpPr/>
        <p:nvPr/>
      </p:nvGrpSpPr>
      <p:grpSpPr>
        <a:xfrm>
          <a:off x="0" y="0"/>
          <a:ext cx="0" cy="0"/>
          <a:chOff x="0" y="0"/>
          <a:chExt cx="0" cy="0"/>
        </a:xfrm>
      </p:grpSpPr>
      <p:sp>
        <p:nvSpPr>
          <p:cNvPr id="209" name="Google Shape;209;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0" name="Google Shape;210;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1" name="Google Shape;211;p2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2" name="Google Shape;212;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 name="Shape 213"/>
        <p:cNvGrpSpPr/>
        <p:nvPr/>
      </p:nvGrpSpPr>
      <p:grpSpPr>
        <a:xfrm>
          <a:off x="0" y="0"/>
          <a:ext cx="0" cy="0"/>
          <a:chOff x="0" y="0"/>
          <a:chExt cx="0" cy="0"/>
        </a:xfrm>
      </p:grpSpPr>
      <p:sp>
        <p:nvSpPr>
          <p:cNvPr id="214" name="Google Shape;214;p27"/>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p27"/>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6" name="Google Shape;216;p2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8" name="Shape 218"/>
        <p:cNvGrpSpPr/>
        <p:nvPr/>
      </p:nvGrpSpPr>
      <p:grpSpPr>
        <a:xfrm>
          <a:off x="0" y="0"/>
          <a:ext cx="0" cy="0"/>
          <a:chOff x="0" y="0"/>
          <a:chExt cx="0" cy="0"/>
        </a:xfrm>
      </p:grpSpPr>
      <p:sp>
        <p:nvSpPr>
          <p:cNvPr id="219" name="Google Shape;219;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0" name="Google Shape;220;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21" name="Google Shape;221;p2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2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29"/>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29"/>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7" name="Google Shape;227;p29"/>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30"/>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33" name="Google Shape;233;p30"/>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4" name="Google Shape;234;p3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2" name="Google Shape;242;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3" name="Google Shape;24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4"/>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4" name="Google Shape;24;p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5" name="Google Shape;25;p4"/>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26" name="Google Shape;26;p4"/>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27" name="Google Shape;27;p4"/>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 name="Google Shape;28;p4"/>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9" name="Google Shape;29;p4"/>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30" name="Google Shape;30;p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33" name="Google Shape;33;p4"/>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6" name="Google Shape;24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7" name="Shape 247"/>
        <p:cNvGrpSpPr/>
        <p:nvPr/>
      </p:nvGrpSpPr>
      <p:grpSpPr>
        <a:xfrm>
          <a:off x="0" y="0"/>
          <a:ext cx="0" cy="0"/>
          <a:chOff x="0" y="0"/>
          <a:chExt cx="0" cy="0"/>
        </a:xfrm>
      </p:grpSpPr>
      <p:sp>
        <p:nvSpPr>
          <p:cNvPr id="248" name="Google Shape;248;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0" name="Google Shape;25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4" name="Google Shape;254;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5" name="Google Shape;25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6" name="Shape 256"/>
        <p:cNvGrpSpPr/>
        <p:nvPr/>
      </p:nvGrpSpPr>
      <p:grpSpPr>
        <a:xfrm>
          <a:off x="0" y="0"/>
          <a:ext cx="0" cy="0"/>
          <a:chOff x="0" y="0"/>
          <a:chExt cx="0" cy="0"/>
        </a:xfrm>
      </p:grpSpPr>
      <p:sp>
        <p:nvSpPr>
          <p:cNvPr id="257" name="Google Shape;257;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9" name="Shape 259"/>
        <p:cNvGrpSpPr/>
        <p:nvPr/>
      </p:nvGrpSpPr>
      <p:grpSpPr>
        <a:xfrm>
          <a:off x="0" y="0"/>
          <a:ext cx="0" cy="0"/>
          <a:chOff x="0" y="0"/>
          <a:chExt cx="0" cy="0"/>
        </a:xfrm>
      </p:grpSpPr>
      <p:sp>
        <p:nvSpPr>
          <p:cNvPr id="260" name="Google Shape;260;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1" name="Google Shape;261;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2" name="Google Shape;26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3" name="Shape 263"/>
        <p:cNvGrpSpPr/>
        <p:nvPr/>
      </p:nvGrpSpPr>
      <p:grpSpPr>
        <a:xfrm>
          <a:off x="0" y="0"/>
          <a:ext cx="0" cy="0"/>
          <a:chOff x="0" y="0"/>
          <a:chExt cx="0" cy="0"/>
        </a:xfrm>
      </p:grpSpPr>
      <p:sp>
        <p:nvSpPr>
          <p:cNvPr id="264" name="Google Shape;264;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5" name="Google Shape;26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6" name="Shape 266"/>
        <p:cNvGrpSpPr/>
        <p:nvPr/>
      </p:nvGrpSpPr>
      <p:grpSpPr>
        <a:xfrm>
          <a:off x="0" y="0"/>
          <a:ext cx="0" cy="0"/>
          <a:chOff x="0" y="0"/>
          <a:chExt cx="0" cy="0"/>
        </a:xfrm>
      </p:grpSpPr>
      <p:sp>
        <p:nvSpPr>
          <p:cNvPr id="267" name="Google Shape;267;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9" name="Google Shape;269;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0" name="Google Shape;270;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1" name="Google Shape;271;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2" name="Shape 272"/>
        <p:cNvGrpSpPr/>
        <p:nvPr/>
      </p:nvGrpSpPr>
      <p:grpSpPr>
        <a:xfrm>
          <a:off x="0" y="0"/>
          <a:ext cx="0" cy="0"/>
          <a:chOff x="0" y="0"/>
          <a:chExt cx="0" cy="0"/>
        </a:xfrm>
      </p:grpSpPr>
      <p:sp>
        <p:nvSpPr>
          <p:cNvPr id="273" name="Google Shape;273;p4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74" name="Google Shape;27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5" name="Shape 275"/>
        <p:cNvGrpSpPr/>
        <p:nvPr/>
      </p:nvGrpSpPr>
      <p:grpSpPr>
        <a:xfrm>
          <a:off x="0" y="0"/>
          <a:ext cx="0" cy="0"/>
          <a:chOff x="0" y="0"/>
          <a:chExt cx="0" cy="0"/>
        </a:xfrm>
      </p:grpSpPr>
      <p:sp>
        <p:nvSpPr>
          <p:cNvPr id="276" name="Google Shape;276;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7" name="Google Shape;277;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78" name="Google Shape;27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
        <p:nvSpPr>
          <p:cNvPr id="280" name="Google Shape;280;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5"/>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5"/>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7" name="Google Shape;37;p5"/>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5"/>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5"/>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0" name="Google Shape;40;p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41" name="Google Shape;41;p5"/>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42" name="Google Shape;42;p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6"/>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6"/>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7" name="Google Shape;47;p6"/>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48" name="Google Shape;48;p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49" name="Google Shape;49;p6"/>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50" name="Google Shape;50;p6"/>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51" name="Google Shape;51;p6"/>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52" name="Google Shape;52;p6"/>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53" name="Google Shape;53;p6"/>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 name="Google Shape;54;p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6" name="Shape 56"/>
        <p:cNvGrpSpPr/>
        <p:nvPr/>
      </p:nvGrpSpPr>
      <p:grpSpPr>
        <a:xfrm>
          <a:off x="0" y="0"/>
          <a:ext cx="0" cy="0"/>
          <a:chOff x="0" y="0"/>
          <a:chExt cx="0" cy="0"/>
        </a:xfrm>
      </p:grpSpPr>
      <p:sp>
        <p:nvSpPr>
          <p:cNvPr id="57" name="Google Shape;57;p7"/>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8" name="Google Shape;58;p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9" name="Google Shape;59;p7"/>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60" name="Google Shape;60;p7"/>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61" name="Google Shape;61;p7"/>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62" name="Google Shape;62;p7"/>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7"/>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5" name="Google Shape;65;p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66" name="Google Shape;66;p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8"/>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8"/>
          <p:cNvSpPr/>
          <p:nvPr>
            <p:ph idx="2" type="pic"/>
          </p:nvPr>
        </p:nvSpPr>
        <p:spPr>
          <a:xfrm>
            <a:off x="3887391" y="1545431"/>
            <a:ext cx="4629150" cy="2850356"/>
          </a:xfrm>
          <a:prstGeom prst="rect">
            <a:avLst/>
          </a:prstGeom>
          <a:noFill/>
          <a:ln>
            <a:noFill/>
          </a:ln>
        </p:spPr>
      </p:sp>
      <p:sp>
        <p:nvSpPr>
          <p:cNvPr id="71" name="Google Shape;71;p8"/>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2" name="Google Shape;72;p8"/>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73" name="Google Shape;73;p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74" name="Google Shape;74;p8"/>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75" name="Google Shape;75;p8"/>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76" name="Google Shape;76;p8"/>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77" name="Google Shape;77;p8"/>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9"/>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82" name="Google Shape;82;p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83" name="Google Shape;83;p9"/>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84" name="Google Shape;84;p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0"/>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89" name="Google Shape;89;p1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4.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3.xml"/><Relationship Id="rId12" Type="http://schemas.openxmlformats.org/officeDocument/2006/relationships/slideLayout" Target="../slideLayouts/slideLayout39.xml"/><Relationship Id="rId1" Type="http://schemas.openxmlformats.org/officeDocument/2006/relationships/image" Target="../media/image3.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 name="Google Shape;8;p1"/>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0" name="Google Shape;10;p1"/>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16"/>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4" name="Google Shape;124;p1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5" name="Google Shape;125;p16"/>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26" name="Google Shape;126;p16"/>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27" name="Google Shape;127;p16"/>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16"/>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29" name="Google Shape;129;p1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POLICE VIOLENCE</a:t>
            </a:r>
            <a:endParaRPr b="1" i="0" sz="800" u="none" cap="none" strike="noStrike">
              <a:solidFill>
                <a:srgbClr val="FF0000"/>
              </a:solidFill>
              <a:latin typeface="Oswald"/>
              <a:ea typeface="Oswald"/>
              <a:cs typeface="Oswald"/>
              <a:sym typeface="Oswa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5" name="Shape 235"/>
        <p:cNvGrpSpPr/>
        <p:nvPr/>
      </p:nvGrpSpPr>
      <p:grpSpPr>
        <a:xfrm>
          <a:off x="0" y="0"/>
          <a:ext cx="0" cy="0"/>
          <a:chOff x="0" y="0"/>
          <a:chExt cx="0" cy="0"/>
        </a:xfrm>
      </p:grpSpPr>
      <p:sp>
        <p:nvSpPr>
          <p:cNvPr id="236" name="Google Shape;23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7" name="Google Shape;23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38" name="Google Shape;23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239" name="Google Shape;239;p3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www.amnesty.org/writeforrigh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43"/>
          <p:cNvSpPr txBox="1"/>
          <p:nvPr/>
        </p:nvSpPr>
        <p:spPr>
          <a:xfrm>
            <a:off x="6176075" y="1577725"/>
            <a:ext cx="1799700" cy="636900"/>
          </a:xfrm>
          <a:prstGeom prst="rect">
            <a:avLst/>
          </a:prstGeom>
          <a:solidFill>
            <a:srgbClr val="0B5394"/>
          </a:solidFill>
          <a:ln>
            <a:noFill/>
          </a:ln>
        </p:spPr>
        <p:txBody>
          <a:bodyPr anchorCtr="0" anchor="t" bIns="72000" lIns="144000" spcFirstLastPara="1" rIns="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1700">
                <a:solidFill>
                  <a:srgbClr val="FFFFFF"/>
                </a:solidFill>
                <a:latin typeface="Oswald"/>
                <a:ea typeface="Oswald"/>
                <a:cs typeface="Oswald"/>
                <a:sym typeface="Oswald"/>
              </a:rPr>
              <a:t>IMOLEAYO MICHAEL</a:t>
            </a:r>
            <a:endParaRPr sz="1700">
              <a:solidFill>
                <a:srgbClr val="FFFFFF"/>
              </a:solidFill>
              <a:latin typeface="Oswald"/>
              <a:ea typeface="Oswald"/>
              <a:cs typeface="Oswald"/>
              <a:sym typeface="Oswald"/>
            </a:endParaRPr>
          </a:p>
          <a:p>
            <a:pPr indent="0" lvl="0" marL="0" marR="0" rtl="0" algn="l">
              <a:lnSpc>
                <a:spcPct val="80000"/>
              </a:lnSpc>
              <a:spcBef>
                <a:spcPts val="0"/>
              </a:spcBef>
              <a:spcAft>
                <a:spcPts val="0"/>
              </a:spcAft>
              <a:buClr>
                <a:srgbClr val="000000"/>
              </a:buClr>
              <a:buSzPts val="1400"/>
              <a:buFont typeface="Arial"/>
              <a:buNone/>
            </a:pPr>
            <a:r>
              <a:rPr lang="en-GB" sz="1700">
                <a:solidFill>
                  <a:srgbClr val="FFFFFF"/>
                </a:solidFill>
                <a:latin typeface="Oswald"/>
                <a:ea typeface="Oswald"/>
                <a:cs typeface="Oswald"/>
                <a:sym typeface="Oswald"/>
              </a:rPr>
              <a:t>NIGERIA</a:t>
            </a:r>
            <a:endParaRPr sz="1700">
              <a:solidFill>
                <a:srgbClr val="FFFFFF"/>
              </a:solidFill>
              <a:latin typeface="Oswald"/>
              <a:ea typeface="Oswald"/>
              <a:cs typeface="Oswald"/>
              <a:sym typeface="Oswald"/>
            </a:endParaRPr>
          </a:p>
        </p:txBody>
      </p:sp>
      <p:sp>
        <p:nvSpPr>
          <p:cNvPr id="286" name="Google Shape;286;p43"/>
          <p:cNvSpPr txBox="1"/>
          <p:nvPr/>
        </p:nvSpPr>
        <p:spPr>
          <a:xfrm>
            <a:off x="6000725" y="2214625"/>
            <a:ext cx="2502000" cy="2472300"/>
          </a:xfrm>
          <a:prstGeom prst="rect">
            <a:avLst/>
          </a:prstGeom>
          <a:solidFill>
            <a:srgbClr val="980000"/>
          </a:solidFill>
          <a:ln>
            <a:noFill/>
          </a:ln>
        </p:spPr>
        <p:txBody>
          <a:bodyPr anchorCtr="0" anchor="t" bIns="36000" lIns="144000" spcFirstLastPara="1" rIns="7200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3100">
                <a:solidFill>
                  <a:schemeClr val="lt1"/>
                </a:solidFill>
                <a:latin typeface="Oswald"/>
                <a:ea typeface="Oswald"/>
                <a:cs typeface="Oswald"/>
                <a:sym typeface="Oswald"/>
              </a:rPr>
              <a:t>LOCKED IN AN UNDERGROUND CELL FOR PROTESTING </a:t>
            </a:r>
            <a:r>
              <a:rPr lang="en-GB" sz="3100">
                <a:solidFill>
                  <a:schemeClr val="accent6"/>
                </a:solidFill>
                <a:latin typeface="Oswald"/>
                <a:ea typeface="Oswald"/>
                <a:cs typeface="Oswald"/>
                <a:sym typeface="Oswald"/>
              </a:rPr>
              <a:t>POLICE VIOLENCE</a:t>
            </a:r>
            <a:endParaRPr sz="3100">
              <a:solidFill>
                <a:schemeClr val="accent6"/>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78" name="Google Shape;378;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79" name="Google Shape;379;p52"/>
          <p:cNvSpPr txBox="1"/>
          <p:nvPr/>
        </p:nvSpPr>
        <p:spPr>
          <a:xfrm>
            <a:off x="540825" y="1321250"/>
            <a:ext cx="6996300" cy="275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4.	Police officers must be held accountable if they misuse their powers and        they must face due process of law.</a:t>
            </a:r>
            <a:endParaRPr b="0" i="0" sz="1800" u="none" cap="none" strike="noStrike">
              <a:solidFill>
                <a:srgbClr val="000000"/>
              </a:solidFill>
              <a:latin typeface="Oswald"/>
              <a:ea typeface="Oswald"/>
              <a:cs typeface="Oswald"/>
              <a:sym typeface="Oswald"/>
            </a:endParaRPr>
          </a:p>
          <a:p>
            <a:pPr indent="0" lvl="0" marL="9144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5.	Law enforcement agencies must create clear instructions for what to do in    situations that police officers may face during their work, including decisions about whether the use of force is appropriate.</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3"/>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85" name="Google Shape;385;p53"/>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What is the right to liberty and freedom from arbitrary arrest and detention mean to you?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Does it mean that no-one can be imprisoned?</a:t>
            </a:r>
            <a:endParaRPr/>
          </a:p>
          <a:p>
            <a:pPr indent="0" lvl="0" marL="0" rtl="0" algn="l">
              <a:lnSpc>
                <a:spcPct val="115000"/>
              </a:lnSpc>
              <a:spcBef>
                <a:spcPts val="1000"/>
              </a:spcBef>
              <a:spcAft>
                <a:spcPts val="1000"/>
              </a:spcAft>
              <a:buSzPts val="1400"/>
              <a:buNone/>
            </a:pPr>
            <a:r>
              <a:t/>
            </a:r>
            <a:endParaRPr sz="2000"/>
          </a:p>
        </p:txBody>
      </p:sp>
      <p:sp>
        <p:nvSpPr>
          <p:cNvPr id="386" name="Google Shape;386;p5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FF0000"/>
              </a:solidFill>
              <a:latin typeface="Oswald"/>
              <a:ea typeface="Oswald"/>
              <a:cs typeface="Oswald"/>
              <a:sym typeface="Oswald"/>
            </a:endParaRPr>
          </a:p>
        </p:txBody>
      </p:sp>
      <p:sp>
        <p:nvSpPr>
          <p:cNvPr id="387" name="Google Shape;387;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4"/>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93" name="Google Shape;393;p54"/>
          <p:cNvSpPr txBox="1"/>
          <p:nvPr>
            <p:ph idx="1" type="body"/>
          </p:nvPr>
        </p:nvSpPr>
        <p:spPr>
          <a:xfrm>
            <a:off x="629850" y="993095"/>
            <a:ext cx="7245000" cy="38004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The</a:t>
            </a:r>
            <a:r>
              <a:rPr lang="en-GB">
                <a:highlight>
                  <a:schemeClr val="accent1"/>
                </a:highlight>
              </a:rPr>
              <a:t> </a:t>
            </a:r>
            <a:r>
              <a:rPr b="1" lang="en-GB">
                <a:highlight>
                  <a:schemeClr val="accent1"/>
                </a:highlight>
              </a:rPr>
              <a:t>right to liberty </a:t>
            </a:r>
            <a:r>
              <a:rPr lang="en-GB"/>
              <a:t>does</a:t>
            </a:r>
            <a:r>
              <a:rPr lang="en-GB"/>
              <a:t> not mean that people can never be detained or imprisoned, but it does say that there must be a very good reason for locking someone up, and that certain safeguards must be met.</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
        <p:nvSpPr>
          <p:cNvPr id="394" name="Google Shape;394;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5"/>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00" name="Google Shape;400;p55"/>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lang="en-GB" sz="1900">
                <a:highlight>
                  <a:srgbClr val="FFFF00"/>
                </a:highlight>
              </a:rPr>
              <a:t>Safeguards to the right to liberty include</a:t>
            </a:r>
            <a:r>
              <a:rPr lang="en-GB" sz="1900"/>
              <a:t>:</a:t>
            </a:r>
            <a:endParaRPr sz="1900"/>
          </a:p>
          <a:p>
            <a:pPr indent="0" lvl="0" marL="457200" rtl="0" algn="l">
              <a:lnSpc>
                <a:spcPct val="115000"/>
              </a:lnSpc>
              <a:spcBef>
                <a:spcPts val="0"/>
              </a:spcBef>
              <a:spcAft>
                <a:spcPts val="0"/>
              </a:spcAft>
              <a:buSzPts val="1400"/>
              <a:buNone/>
            </a:pPr>
            <a:r>
              <a:t/>
            </a:r>
            <a:endParaRPr sz="1400"/>
          </a:p>
          <a:p>
            <a:pPr indent="-304800" lvl="0" marL="457200" rtl="0" algn="l">
              <a:lnSpc>
                <a:spcPct val="115000"/>
              </a:lnSpc>
              <a:spcBef>
                <a:spcPts val="0"/>
              </a:spcBef>
              <a:spcAft>
                <a:spcPts val="0"/>
              </a:spcAft>
              <a:buSzPts val="1200"/>
              <a:buChar char="•"/>
            </a:pPr>
            <a:r>
              <a:rPr lang="en-GB" sz="1900"/>
              <a:t>An arrest or detention must be carried out according to the law. </a:t>
            </a:r>
            <a:endParaRPr sz="1900"/>
          </a:p>
          <a:p>
            <a:pPr indent="0" lvl="0" marL="0" rtl="0" algn="l">
              <a:lnSpc>
                <a:spcPct val="115000"/>
              </a:lnSpc>
              <a:spcBef>
                <a:spcPts val="0"/>
              </a:spcBef>
              <a:spcAft>
                <a:spcPts val="0"/>
              </a:spcAft>
              <a:buSzPts val="1400"/>
              <a:buNone/>
            </a:pPr>
            <a:r>
              <a:t/>
            </a:r>
            <a:endParaRPr sz="1000"/>
          </a:p>
          <a:p>
            <a:pPr indent="-304800" lvl="0" marL="457200" rtl="0" algn="l">
              <a:lnSpc>
                <a:spcPct val="115000"/>
              </a:lnSpc>
              <a:spcBef>
                <a:spcPts val="0"/>
              </a:spcBef>
              <a:spcAft>
                <a:spcPts val="0"/>
              </a:spcAft>
              <a:buSzPts val="1200"/>
              <a:buChar char="•"/>
            </a:pPr>
            <a:r>
              <a:rPr lang="en-GB" sz="1900"/>
              <a:t>The person arrested must be told why they are being held, and which crime they are accused of committing.</a:t>
            </a:r>
            <a:endParaRPr sz="1900"/>
          </a:p>
          <a:p>
            <a:pPr indent="0" lvl="0" marL="0" rtl="0" algn="l">
              <a:lnSpc>
                <a:spcPct val="115000"/>
              </a:lnSpc>
              <a:spcBef>
                <a:spcPts val="0"/>
              </a:spcBef>
              <a:spcAft>
                <a:spcPts val="0"/>
              </a:spcAft>
              <a:buSzPts val="1400"/>
              <a:buNone/>
            </a:pPr>
            <a:r>
              <a:t/>
            </a:r>
            <a:endParaRPr sz="1000"/>
          </a:p>
          <a:p>
            <a:pPr indent="-304800" lvl="0" marL="457200" rtl="0" algn="l">
              <a:lnSpc>
                <a:spcPct val="115000"/>
              </a:lnSpc>
              <a:spcBef>
                <a:spcPts val="0"/>
              </a:spcBef>
              <a:spcAft>
                <a:spcPts val="0"/>
              </a:spcAft>
              <a:buSzPts val="1200"/>
              <a:buChar char="•"/>
            </a:pPr>
            <a:r>
              <a:rPr lang="en-GB" sz="1900"/>
              <a:t>They must be brought to trial within a reasonable time, or they should be released. It must be the exception, rather than the rule, to deny someone bail and to hold them in jail before their trial. </a:t>
            </a:r>
            <a:endParaRPr sz="1900"/>
          </a:p>
          <a:p>
            <a:pPr indent="0" lvl="0" marL="0" rtl="0" algn="l">
              <a:lnSpc>
                <a:spcPct val="115000"/>
              </a:lnSpc>
              <a:spcBef>
                <a:spcPts val="0"/>
              </a:spcBef>
              <a:spcAft>
                <a:spcPts val="0"/>
              </a:spcAft>
              <a:buSzPts val="1400"/>
              <a:buNone/>
            </a:pPr>
            <a:r>
              <a:t/>
            </a:r>
            <a:endParaRPr sz="1000"/>
          </a:p>
          <a:p>
            <a:pPr indent="-304800" lvl="0" marL="457200" rtl="0" algn="l">
              <a:lnSpc>
                <a:spcPct val="115000"/>
              </a:lnSpc>
              <a:spcBef>
                <a:spcPts val="0"/>
              </a:spcBef>
              <a:spcAft>
                <a:spcPts val="0"/>
              </a:spcAft>
              <a:buSzPts val="1200"/>
              <a:buChar char="•"/>
            </a:pPr>
            <a:r>
              <a:rPr lang="en-GB" sz="1900"/>
              <a:t>It must not be arbitrary.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
        <p:nvSpPr>
          <p:cNvPr id="401" name="Google Shape;401;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6"/>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07" name="Google Shape;407;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08" name="Google Shape;408;p56"/>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b="1" sz="2000">
              <a:highlight>
                <a:schemeClr val="accent1"/>
              </a:highlight>
            </a:endParaRPr>
          </a:p>
          <a:p>
            <a:pPr indent="0" lvl="0" marL="0" rtl="0" algn="l">
              <a:lnSpc>
                <a:spcPct val="115000"/>
              </a:lnSpc>
              <a:spcBef>
                <a:spcPts val="0"/>
              </a:spcBef>
              <a:spcAft>
                <a:spcPts val="0"/>
              </a:spcAft>
              <a:buSzPts val="1400"/>
              <a:buNone/>
            </a:pPr>
            <a:r>
              <a:rPr b="1" lang="en-GB" sz="2000">
                <a:highlight>
                  <a:schemeClr val="accent1"/>
                </a:highlight>
              </a:rPr>
              <a:t>ARBITRARY ARREST AND DETENTION</a:t>
            </a:r>
            <a:endParaRPr b="1" sz="2000">
              <a:highlight>
                <a:schemeClr val="accent1"/>
              </a:highlight>
            </a:endParaRPr>
          </a:p>
          <a:p>
            <a:pPr indent="0" lvl="0" marL="0" rtl="0" algn="l">
              <a:lnSpc>
                <a:spcPct val="115000"/>
              </a:lnSpc>
              <a:spcBef>
                <a:spcPts val="0"/>
              </a:spcBef>
              <a:spcAft>
                <a:spcPts val="0"/>
              </a:spcAft>
              <a:buSzPts val="1400"/>
              <a:buNone/>
            </a:pPr>
            <a:r>
              <a:t/>
            </a:r>
            <a:endParaRPr b="1" sz="2000">
              <a:highlight>
                <a:schemeClr val="accent1"/>
              </a:highlight>
            </a:endParaRPr>
          </a:p>
          <a:p>
            <a:pPr indent="0" lvl="0" marL="0" rtl="0" algn="l">
              <a:lnSpc>
                <a:spcPct val="115000"/>
              </a:lnSpc>
              <a:spcBef>
                <a:spcPts val="0"/>
              </a:spcBef>
              <a:spcAft>
                <a:spcPts val="0"/>
              </a:spcAft>
              <a:buSzPts val="1400"/>
              <a:buNone/>
            </a:pPr>
            <a:r>
              <a:rPr lang="en-GB" sz="2000"/>
              <a:t>The arrest and detention of anyone without legal basis or due process of law, or because they are peacefully expressing their opinion, is </a:t>
            </a:r>
            <a:r>
              <a:rPr b="1" lang="en-GB" sz="2000"/>
              <a:t>arbitrary</a:t>
            </a:r>
            <a:r>
              <a:rPr lang="en-GB" sz="2000"/>
              <a:t>.</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7"/>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14" name="Google Shape;414;p5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15" name="Google Shape;415;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16" name="Google Shape;416;p57"/>
          <p:cNvSpPr txBox="1"/>
          <p:nvPr>
            <p:ph idx="1" type="body"/>
          </p:nvPr>
        </p:nvSpPr>
        <p:spPr>
          <a:xfrm>
            <a:off x="629850" y="993100"/>
            <a:ext cx="7245000" cy="3645000"/>
          </a:xfrm>
          <a:prstGeom prst="rect">
            <a:avLst/>
          </a:pr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rPr lang="en-GB" sz="2000">
                <a:highlight>
                  <a:schemeClr val="accent1"/>
                </a:highlight>
              </a:rPr>
              <a:t>Everyone has the right:</a:t>
            </a:r>
            <a:endParaRPr sz="2000">
              <a:highlight>
                <a:schemeClr val="accent1"/>
              </a:highlight>
            </a:endParaRPr>
          </a:p>
          <a:p>
            <a:pPr indent="0" lvl="0" marL="0" rtl="0" algn="l">
              <a:lnSpc>
                <a:spcPct val="115000"/>
              </a:lnSpc>
              <a:spcBef>
                <a:spcPts val="0"/>
              </a:spcBef>
              <a:spcAft>
                <a:spcPts val="0"/>
              </a:spcAft>
              <a:buSzPts val="1400"/>
              <a:buNone/>
            </a:pPr>
            <a:r>
              <a:t/>
            </a:r>
            <a:endParaRPr sz="900"/>
          </a:p>
          <a:p>
            <a:pPr indent="-355600" lvl="0" marL="457200" rtl="0" algn="l">
              <a:lnSpc>
                <a:spcPct val="115000"/>
              </a:lnSpc>
              <a:spcBef>
                <a:spcPts val="0"/>
              </a:spcBef>
              <a:spcAft>
                <a:spcPts val="0"/>
              </a:spcAft>
              <a:buSzPts val="2000"/>
              <a:buChar char="•"/>
            </a:pPr>
            <a:r>
              <a:rPr lang="en-GB" sz="2000"/>
              <a:t>to be informed immediately of the reasons for their arrest and detention;</a:t>
            </a:r>
            <a:endParaRPr sz="2000"/>
          </a:p>
          <a:p>
            <a:pPr indent="0" lvl="0" marL="0" rtl="0" algn="l">
              <a:lnSpc>
                <a:spcPct val="115000"/>
              </a:lnSpc>
              <a:spcBef>
                <a:spcPts val="0"/>
              </a:spcBef>
              <a:spcAft>
                <a:spcPts val="0"/>
              </a:spcAft>
              <a:buSzPts val="1400"/>
              <a:buNone/>
            </a:pPr>
            <a:r>
              <a:t/>
            </a:r>
            <a:endParaRPr sz="500"/>
          </a:p>
          <a:p>
            <a:pPr indent="-355600" lvl="0" marL="457200" rtl="0" algn="l">
              <a:lnSpc>
                <a:spcPct val="115000"/>
              </a:lnSpc>
              <a:spcBef>
                <a:spcPts val="0"/>
              </a:spcBef>
              <a:spcAft>
                <a:spcPts val="0"/>
              </a:spcAft>
              <a:buSzPts val="2000"/>
              <a:buChar char="•"/>
            </a:pPr>
            <a:r>
              <a:rPr lang="en-GB" sz="2000"/>
              <a:t>to a lawyer from the moment of arrest;</a:t>
            </a:r>
            <a:endParaRPr sz="2000"/>
          </a:p>
          <a:p>
            <a:pPr indent="0" lvl="0" marL="0" rtl="0" algn="l">
              <a:lnSpc>
                <a:spcPct val="115000"/>
              </a:lnSpc>
              <a:spcBef>
                <a:spcPts val="0"/>
              </a:spcBef>
              <a:spcAft>
                <a:spcPts val="0"/>
              </a:spcAft>
              <a:buSzPts val="1400"/>
              <a:buNone/>
            </a:pPr>
            <a:r>
              <a:t/>
            </a:r>
            <a:endParaRPr sz="500"/>
          </a:p>
          <a:p>
            <a:pPr indent="-355600" lvl="0" marL="457200" rtl="0" algn="l">
              <a:lnSpc>
                <a:spcPct val="115000"/>
              </a:lnSpc>
              <a:spcBef>
                <a:spcPts val="0"/>
              </a:spcBef>
              <a:spcAft>
                <a:spcPts val="0"/>
              </a:spcAft>
              <a:buSzPts val="2000"/>
              <a:buChar char="•"/>
            </a:pPr>
            <a:r>
              <a:rPr lang="en-GB" sz="2000"/>
              <a:t>to inform their family of their situation;</a:t>
            </a:r>
            <a:endParaRPr sz="2000"/>
          </a:p>
          <a:p>
            <a:pPr indent="0" lvl="0" marL="0" rtl="0" algn="l">
              <a:lnSpc>
                <a:spcPct val="115000"/>
              </a:lnSpc>
              <a:spcBef>
                <a:spcPts val="0"/>
              </a:spcBef>
              <a:spcAft>
                <a:spcPts val="0"/>
              </a:spcAft>
              <a:buSzPts val="1400"/>
              <a:buNone/>
            </a:pPr>
            <a:r>
              <a:t/>
            </a:r>
            <a:endParaRPr sz="600"/>
          </a:p>
          <a:p>
            <a:pPr indent="-355600" lvl="0" marL="457200" rtl="0" algn="l">
              <a:lnSpc>
                <a:spcPct val="115000"/>
              </a:lnSpc>
              <a:spcBef>
                <a:spcPts val="0"/>
              </a:spcBef>
              <a:spcAft>
                <a:spcPts val="0"/>
              </a:spcAft>
              <a:buSzPts val="2000"/>
              <a:buChar char="•"/>
            </a:pPr>
            <a:r>
              <a:rPr lang="en-GB" sz="2000"/>
              <a:t>to know which authority is holding them and to have their detention registered immediately;</a:t>
            </a:r>
            <a:endParaRPr sz="2000"/>
          </a:p>
          <a:p>
            <a:pPr indent="0" lvl="0" marL="0" rtl="0" algn="l">
              <a:lnSpc>
                <a:spcPct val="115000"/>
              </a:lnSpc>
              <a:spcBef>
                <a:spcPts val="0"/>
              </a:spcBef>
              <a:spcAft>
                <a:spcPts val="0"/>
              </a:spcAft>
              <a:buSzPts val="1400"/>
              <a:buNone/>
            </a:pPr>
            <a:r>
              <a:t/>
            </a:r>
            <a:endParaRPr sz="500"/>
          </a:p>
          <a:p>
            <a:pPr indent="-355600" lvl="0" marL="457200" rtl="0" algn="l">
              <a:lnSpc>
                <a:spcPct val="115000"/>
              </a:lnSpc>
              <a:spcBef>
                <a:spcPts val="0"/>
              </a:spcBef>
              <a:spcAft>
                <a:spcPts val="0"/>
              </a:spcAft>
              <a:buSzPts val="2000"/>
              <a:buChar char="•"/>
            </a:pPr>
            <a:r>
              <a:rPr lang="en-GB" sz="2000"/>
              <a:t>to challenge the lawfulness of their detention in court.</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8"/>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2" name="Google Shape;422;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3" name="Google Shape;423;p58"/>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b="1" lang="en-GB">
                <a:highlight>
                  <a:schemeClr val="accent1"/>
                </a:highlight>
              </a:rPr>
              <a:t>PRESUMPTION OF </a:t>
            </a:r>
            <a:r>
              <a:rPr b="1" lang="en-GB">
                <a:highlight>
                  <a:schemeClr val="accent1"/>
                </a:highlight>
              </a:rPr>
              <a:t>INNOCENCE</a:t>
            </a:r>
            <a:endParaRPr b="1">
              <a:highlight>
                <a:schemeClr val="accent1"/>
              </a:highlight>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lang="en-GB"/>
              <a:t>Furthermore, everyone has the right to a </a:t>
            </a:r>
            <a:r>
              <a:rPr b="1" lang="en-GB">
                <a:highlight>
                  <a:schemeClr val="accent1"/>
                </a:highlight>
              </a:rPr>
              <a:t>presumption of innocence</a:t>
            </a:r>
            <a:r>
              <a:rPr lang="en-GB">
                <a:highlight>
                  <a:schemeClr val="accent1"/>
                </a:highlight>
              </a:rPr>
              <a:t>-</a:t>
            </a:r>
            <a:r>
              <a:rPr lang="en-GB"/>
              <a:t> that they are innocent until proven guilty. </a:t>
            </a:r>
            <a:endParaRPr/>
          </a:p>
          <a:p>
            <a:pPr indent="0" lvl="0" marL="0" rtl="0" algn="l">
              <a:lnSpc>
                <a:spcPct val="90000"/>
              </a:lnSpc>
              <a:spcBef>
                <a:spcPts val="800"/>
              </a:spcBef>
              <a:spcAft>
                <a:spcPts val="0"/>
              </a:spcAft>
              <a:buSzPts val="1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TORTURE AND OTHER</a:t>
            </a:r>
            <a:endParaRPr sz="1800"/>
          </a:p>
          <a:p>
            <a:pPr indent="0" lvl="0" marL="0" rtl="0" algn="l">
              <a:lnSpc>
                <a:spcPct val="90000"/>
              </a:lnSpc>
              <a:spcBef>
                <a:spcPts val="0"/>
              </a:spcBef>
              <a:spcAft>
                <a:spcPts val="0"/>
              </a:spcAft>
              <a:buClr>
                <a:srgbClr val="000000"/>
              </a:buClr>
              <a:buSzPts val="2800"/>
              <a:buFont typeface="Oswald"/>
              <a:buNone/>
            </a:pPr>
            <a:r>
              <a:rPr lang="en-GB" sz="1800"/>
              <a:t>ILL-TREATMENT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9" name="Google Shape;429;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30" name="Google Shape;430;p59"/>
          <p:cNvSpPr txBox="1"/>
          <p:nvPr/>
        </p:nvSpPr>
        <p:spPr>
          <a:xfrm>
            <a:off x="540825" y="899500"/>
            <a:ext cx="7861500" cy="4004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en-GB" sz="2100" u="none" cap="none" strike="noStrike">
                <a:solidFill>
                  <a:srgbClr val="000000"/>
                </a:solidFill>
                <a:highlight>
                  <a:schemeClr val="accent1"/>
                </a:highlight>
                <a:latin typeface="Oswald"/>
                <a:ea typeface="Oswald"/>
                <a:cs typeface="Oswald"/>
                <a:sym typeface="Oswald"/>
              </a:rPr>
              <a:t>What is torture? </a:t>
            </a:r>
            <a:endParaRPr b="1" i="0" sz="2100" u="none" cap="none" strike="noStrike">
              <a:solidFill>
                <a:srgbClr val="000000"/>
              </a:solidFill>
              <a:highlight>
                <a:schemeClr val="accent1"/>
              </a:highlight>
              <a:latin typeface="Oswald"/>
              <a:ea typeface="Oswald"/>
              <a:cs typeface="Oswald"/>
              <a:sym typeface="Oswald"/>
            </a:endParaRPr>
          </a:p>
          <a:p>
            <a:pPr indent="0" lvl="0" marL="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highlight>
                <a:schemeClr val="accent1"/>
              </a:highlight>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Torture results in physical and/or mental pain or suffering serious enough to be considered severe.</a:t>
            </a:r>
            <a:endParaRPr b="0" i="0" sz="1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Torture is inflicted intentionally.</a:t>
            </a:r>
            <a:endParaRPr b="0" i="0" sz="1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Torture is inflicted for a purpose, or on the basis of discrimination.</a:t>
            </a:r>
            <a:endParaRPr b="0" i="0" sz="1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State officials are involved, either directly or indirectly, in inflicting torture.</a:t>
            </a:r>
            <a:endParaRPr b="0" i="0" sz="1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400"/>
              <a:buFont typeface="Arial"/>
              <a:buNone/>
            </a:pPr>
            <a:r>
              <a:t/>
            </a:r>
            <a:endParaRPr b="0" i="0" sz="4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In many instances, it is not necessary to make a distinction between torture and other cruel, inhuman or degrading treatment or punishment – all of these acts are absolutely prohibited under international law.</a:t>
            </a:r>
            <a:endParaRPr b="0" i="0" sz="1700" u="none" cap="none" strike="noStrike">
              <a:solidFill>
                <a:srgbClr val="000000"/>
              </a:solidFill>
              <a:latin typeface="Oswald"/>
              <a:ea typeface="Oswald"/>
              <a:cs typeface="Oswald"/>
              <a:sym typeface="Oswald"/>
            </a:endParaRPr>
          </a:p>
        </p:txBody>
      </p:sp>
      <p:sp>
        <p:nvSpPr>
          <p:cNvPr id="431" name="Google Shape;431;p5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TORTURE AND OTHER</a:t>
            </a:r>
            <a:endParaRPr sz="1800"/>
          </a:p>
          <a:p>
            <a:pPr indent="0" lvl="0" marL="0" rtl="0" algn="l">
              <a:lnSpc>
                <a:spcPct val="90000"/>
              </a:lnSpc>
              <a:spcBef>
                <a:spcPts val="0"/>
              </a:spcBef>
              <a:spcAft>
                <a:spcPts val="0"/>
              </a:spcAft>
              <a:buClr>
                <a:srgbClr val="000000"/>
              </a:buClr>
              <a:buSzPts val="2800"/>
              <a:buFont typeface="Oswald"/>
              <a:buNone/>
            </a:pPr>
            <a:r>
              <a:rPr lang="en-GB" sz="1800"/>
              <a:t>ILL-TREATMENT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37" name="Google Shape;437;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38" name="Google Shape;438;p60"/>
          <p:cNvSpPr txBox="1"/>
          <p:nvPr/>
        </p:nvSpPr>
        <p:spPr>
          <a:xfrm>
            <a:off x="540825" y="823300"/>
            <a:ext cx="8254200" cy="475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 Examples of the types of conduct that can amount to torture or other ill-treatment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 include:</a:t>
            </a:r>
            <a:endParaRPr b="0" i="0" sz="1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900"/>
              <a:buFont typeface="Arial"/>
              <a:buNone/>
            </a:pPr>
            <a:r>
              <a:t/>
            </a:r>
            <a:endParaRPr b="0" i="0" sz="2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500"/>
              <a:buFont typeface="Arial"/>
              <a:buNone/>
            </a:pPr>
            <a:r>
              <a:t/>
            </a:r>
            <a:endParaRPr b="0" i="0" sz="5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The prohibition of torture and other ill-treatment also means that states are </a:t>
            </a:r>
            <a:r>
              <a:rPr b="0" i="0" lang="en-GB" sz="1900" u="none" cap="none" strike="noStrike">
                <a:solidFill>
                  <a:srgbClr val="000000"/>
                </a:solidFill>
                <a:highlight>
                  <a:schemeClr val="accent1"/>
                </a:highlight>
                <a:latin typeface="Oswald"/>
                <a:ea typeface="Oswald"/>
                <a:cs typeface="Oswald"/>
                <a:sym typeface="Oswald"/>
              </a:rPr>
              <a:t>obliged not to send any person forcibly to another country or territory where she or he would be at risk of torture or other ill-treatment</a:t>
            </a:r>
            <a:r>
              <a:rPr b="0" i="0" lang="en-GB" sz="1900" u="none" cap="none" strike="noStrike">
                <a:solidFill>
                  <a:srgbClr val="000000"/>
                </a:solidFill>
                <a:latin typeface="Oswald"/>
                <a:ea typeface="Oswald"/>
                <a:cs typeface="Oswald"/>
                <a:sym typeface="Oswald"/>
              </a:rPr>
              <a:t>.</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p:txBody>
      </p:sp>
      <p:sp>
        <p:nvSpPr>
          <p:cNvPr id="439" name="Google Shape;439;p60"/>
          <p:cNvSpPr txBox="1"/>
          <p:nvPr/>
        </p:nvSpPr>
        <p:spPr>
          <a:xfrm>
            <a:off x="667475" y="1799125"/>
            <a:ext cx="3700500" cy="209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corporal punishment;</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inhumane prison conditions;</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rape, or other forms of sexual abuse, by state agents;</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
        <p:nvSpPr>
          <p:cNvPr id="440" name="Google Shape;440;p60"/>
          <p:cNvSpPr txBox="1"/>
          <p:nvPr/>
        </p:nvSpPr>
        <p:spPr>
          <a:xfrm>
            <a:off x="4633300" y="1783650"/>
            <a:ext cx="3700500" cy="209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making it illegal to have an abortion;</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the death penalty;</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342900" lvl="0" marL="457200" marR="0" rtl="0" algn="l">
              <a:lnSpc>
                <a:spcPct val="115000"/>
              </a:lnSpc>
              <a:spcBef>
                <a:spcPts val="0"/>
              </a:spcBef>
              <a:spcAft>
                <a:spcPts val="0"/>
              </a:spcAft>
              <a:buClr>
                <a:srgbClr val="000000"/>
              </a:buClr>
              <a:buSzPts val="1800"/>
              <a:buFont typeface="Oswald"/>
              <a:buChar char="●"/>
            </a:pPr>
            <a:r>
              <a:rPr b="0" i="0" lang="en-GB" sz="1800" u="none" cap="none" strike="noStrike">
                <a:solidFill>
                  <a:srgbClr val="000000"/>
                </a:solidFill>
                <a:latin typeface="Oswald"/>
                <a:ea typeface="Oswald"/>
                <a:cs typeface="Oswald"/>
                <a:sym typeface="Oswald"/>
              </a:rPr>
              <a:t>threats of violence, which can inflict psychological suffering;</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1"/>
          <p:cNvSpPr txBox="1"/>
          <p:nvPr>
            <p:ph type="title"/>
          </p:nvPr>
        </p:nvSpPr>
        <p:spPr>
          <a:xfrm>
            <a:off x="629851" y="339200"/>
            <a:ext cx="3532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WHEN POLICE ABUSE THEIR POWER: IMOLEAYO MICHAEL’S STORY</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46" name="Google Shape;446;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47" name="Google Shape;447;p61"/>
          <p:cNvSpPr txBox="1"/>
          <p:nvPr/>
        </p:nvSpPr>
        <p:spPr>
          <a:xfrm>
            <a:off x="540825" y="823300"/>
            <a:ext cx="8254200" cy="56766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How were Imoleayo’s rights violated?</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What consequences has this had for Imoleayo’s life?</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Why are these human rights standards important?</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92" name="Google Shape;292;p44"/>
          <p:cNvSpPr txBox="1"/>
          <p:nvPr>
            <p:ph idx="1" type="body"/>
          </p:nvPr>
        </p:nvSpPr>
        <p:spPr>
          <a:xfrm>
            <a:off x="629850" y="972225"/>
            <a:ext cx="32991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lang="en-GB"/>
              <a:t>Why do we have police?</a:t>
            </a:r>
            <a:endParaRPr/>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
        <p:nvSpPr>
          <p:cNvPr id="293" name="Google Shape;293;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294" name="Google Shape;294;p44"/>
          <p:cNvSpPr/>
          <p:nvPr/>
        </p:nvSpPr>
        <p:spPr>
          <a:xfrm>
            <a:off x="5674400" y="1355725"/>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5867707" y="1539262"/>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6061015" y="1722799"/>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6254322" y="1906335"/>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6447630" y="2089872"/>
            <a:ext cx="1229400" cy="11793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6640937" y="2273409"/>
            <a:ext cx="1229400" cy="1179300"/>
          </a:xfrm>
          <a:prstGeom prst="foldedCorner">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6814775" y="2446000"/>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4"/>
          <p:cNvSpPr/>
          <p:nvPr/>
        </p:nvSpPr>
        <p:spPr>
          <a:xfrm>
            <a:off x="7009670" y="2665949"/>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4"/>
          <p:cNvSpPr/>
          <p:nvPr/>
        </p:nvSpPr>
        <p:spPr>
          <a:xfrm>
            <a:off x="7202977" y="2849486"/>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4"/>
          <p:cNvSpPr/>
          <p:nvPr/>
        </p:nvSpPr>
        <p:spPr>
          <a:xfrm>
            <a:off x="7396285" y="3033023"/>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2"/>
          <p:cNvSpPr txBox="1"/>
          <p:nvPr>
            <p:ph type="title"/>
          </p:nvPr>
        </p:nvSpPr>
        <p:spPr>
          <a:xfrm>
            <a:off x="629851" y="339200"/>
            <a:ext cx="3532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WHEN POLICE ABUSE THEIR POWER: IMOLEAYO MICHAEL’S STORY</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3" name="Google Shape;453;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54" name="Google Shape;454;p62"/>
          <p:cNvSpPr txBox="1"/>
          <p:nvPr/>
        </p:nvSpPr>
        <p:spPr>
          <a:xfrm>
            <a:off x="540825" y="823300"/>
            <a:ext cx="7753500" cy="67389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8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rPr b="0" i="0" lang="en-GB" sz="2100" u="none" cap="none" strike="noStrike">
                <a:solidFill>
                  <a:srgbClr val="000000"/>
                </a:solidFill>
                <a:latin typeface="Oswald"/>
                <a:ea typeface="Oswald"/>
                <a:cs typeface="Oswald"/>
                <a:sym typeface="Oswald"/>
              </a:rPr>
              <a:t>Why are international human right standards and guidelines important when it comes to policing and law enforcement?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sz="2100">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sz="2100">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sz="2100">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rPr b="0" i="0" lang="en-GB" sz="2100" u="none" cap="none" strike="noStrike">
                <a:solidFill>
                  <a:srgbClr val="000000"/>
                </a:solidFill>
                <a:latin typeface="Oswald"/>
                <a:ea typeface="Oswald"/>
                <a:cs typeface="Oswald"/>
                <a:sym typeface="Oswald"/>
              </a:rPr>
              <a:t>What should the Nigerian authorities do to guarantee Imoleayo’s rights and ensure that the police do not continue to abuse their power?</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0" name="Google Shape;460;p63"/>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461" name="Google Shape;461;p63"/>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462" name="Google Shape;462;p63"/>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cxnSp>
        <p:nvCxnSpPr>
          <p:cNvPr id="463" name="Google Shape;463;p63"/>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sp>
        <p:nvSpPr>
          <p:cNvPr id="464" name="Google Shape;464;p6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POLICE VIOLENCE </a:t>
            </a:r>
            <a:endParaRPr b="1" i="0" sz="800" u="none" cap="none" strike="noStrike">
              <a:solidFill>
                <a:srgbClr val="FF0000"/>
              </a:solidFill>
              <a:latin typeface="Oswald"/>
              <a:ea typeface="Oswald"/>
              <a:cs typeface="Oswald"/>
              <a:sym typeface="Oswald"/>
            </a:endParaRPr>
          </a:p>
        </p:txBody>
      </p:sp>
      <p:pic>
        <p:nvPicPr>
          <p:cNvPr id="465" name="Google Shape;465;p63"/>
          <p:cNvPicPr preferRelativeResize="0"/>
          <p:nvPr/>
        </p:nvPicPr>
        <p:blipFill rotWithShape="1">
          <a:blip r:embed="rId3">
            <a:alphaModFix/>
          </a:blip>
          <a:srcRect b="0" l="99" r="109" t="0"/>
          <a:stretch/>
        </p:blipFill>
        <p:spPr>
          <a:xfrm>
            <a:off x="450010" y="1236800"/>
            <a:ext cx="2540183" cy="2423700"/>
          </a:xfrm>
          <a:prstGeom prst="rect">
            <a:avLst/>
          </a:prstGeom>
          <a:noFill/>
          <a:ln>
            <a:noFill/>
          </a:ln>
        </p:spPr>
      </p:pic>
      <p:sp>
        <p:nvSpPr>
          <p:cNvPr id="466" name="Google Shape;466;p63"/>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467" name="Google Shape;467;p63"/>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1" name="Shape 471"/>
        <p:cNvGrpSpPr/>
        <p:nvPr/>
      </p:nvGrpSpPr>
      <p:grpSpPr>
        <a:xfrm>
          <a:off x="0" y="0"/>
          <a:ext cx="0" cy="0"/>
          <a:chOff x="0" y="0"/>
          <a:chExt cx="0" cy="0"/>
        </a:xfrm>
      </p:grpSpPr>
      <p:sp>
        <p:nvSpPr>
          <p:cNvPr id="472" name="Google Shape;472;p6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73" name="Google Shape;473;p64"/>
          <p:cNvSpPr txBox="1"/>
          <p:nvPr/>
        </p:nvSpPr>
        <p:spPr>
          <a:xfrm>
            <a:off x="630250" y="1195150"/>
            <a:ext cx="39924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-Post in on your social media channels, tagging it with the unique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474" name="Google Shape;474;p64"/>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
        <p:nvSpPr>
          <p:cNvPr id="475" name="Google Shape;475;p64"/>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PROTESTING POLICE VIOLENCE </a:t>
            </a:r>
            <a:endParaRPr b="1" i="0" sz="800" u="none" cap="none" strike="noStrike">
              <a:solidFill>
                <a:srgbClr val="FF0000"/>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5"/>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81" name="Google Shape;481;p6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82" name="Google Shape;482;p65"/>
          <p:cNvSpPr txBox="1"/>
          <p:nvPr/>
        </p:nvSpPr>
        <p:spPr>
          <a:xfrm>
            <a:off x="629850" y="889225"/>
            <a:ext cx="32889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1900" u="none" cap="none" strike="noStrike">
                <a:solidFill>
                  <a:srgbClr val="000000"/>
                </a:solidFill>
                <a:latin typeface="Oswald"/>
                <a:ea typeface="Oswald"/>
                <a:cs typeface="Oswald"/>
                <a:sym typeface="Oswald"/>
              </a:rPr>
              <a:t>You can write to the Attorney General of the Federation and Minister of Justice in Nigeria at the following address: </a:t>
            </a:r>
            <a:endParaRPr b="0" i="0" sz="19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19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Attorney General of the Federation and Minister of Justice,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Ministry of Justice,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New Federal Secretariat Complex,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5th Floor Shehu Shagari Way Maitama,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P.M.B 192 Garki, Abuja,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Nigeria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Salutation: Honourable Attorney General of the Federation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Email: info@justice.gov.ng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483" name="Google Shape;483;p65"/>
          <p:cNvSpPr txBox="1"/>
          <p:nvPr/>
        </p:nvSpPr>
        <p:spPr>
          <a:xfrm>
            <a:off x="4735450" y="889225"/>
            <a:ext cx="32601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1700" u="none" cap="none" strike="noStrike">
                <a:solidFill>
                  <a:srgbClr val="000000"/>
                </a:solidFill>
                <a:latin typeface="Oswald"/>
                <a:ea typeface="Oswald"/>
                <a:cs typeface="Oswald"/>
                <a:sym typeface="Oswald"/>
              </a:rPr>
              <a:t>Use the following guidelines to </a:t>
            </a:r>
            <a:br>
              <a:rPr b="0" i="0" lang="en-GB" sz="1700" u="none" cap="none" strike="noStrike">
                <a:solidFill>
                  <a:srgbClr val="000000"/>
                </a:solidFill>
                <a:latin typeface="Oswald"/>
                <a:ea typeface="Oswald"/>
                <a:cs typeface="Oswald"/>
                <a:sym typeface="Oswald"/>
              </a:rPr>
            </a:br>
            <a:r>
              <a:rPr b="0" i="0" lang="en-GB" sz="1700" u="none" cap="none" strike="noStrike">
                <a:solidFill>
                  <a:srgbClr val="000000"/>
                </a:solidFill>
                <a:latin typeface="Oswald"/>
                <a:ea typeface="Oswald"/>
                <a:cs typeface="Oswald"/>
                <a:sym typeface="Oswald"/>
              </a:rPr>
              <a:t>write a more personal letter: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the Attorney General something about yourself.</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him what shocks you about the case of Imoleayo Michael.</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him to </a:t>
            </a:r>
            <a:r>
              <a:rPr b="1" i="0" lang="en-GB" sz="1300" u="none" cap="none" strike="noStrike">
                <a:solidFill>
                  <a:srgbClr val="000000"/>
                </a:solidFill>
                <a:latin typeface="Oswald"/>
                <a:ea typeface="Oswald"/>
                <a:cs typeface="Oswald"/>
                <a:sym typeface="Oswald"/>
              </a:rPr>
              <a:t>immediately drop all charges against Imoleayo Michael. </a:t>
            </a:r>
            <a:endParaRPr b="1"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300" u="none" cap="none" strike="noStrike">
                <a:solidFill>
                  <a:srgbClr val="000000"/>
                </a:solidFill>
                <a:latin typeface="Oswald"/>
                <a:ea typeface="Oswald"/>
                <a:cs typeface="Oswald"/>
                <a:sym typeface="Oswald"/>
              </a:rPr>
              <a:t>You can use the template letters in the letter writing toolkit which you can download on the Write for Rights web page at </a:t>
            </a:r>
            <a:r>
              <a:rPr b="0" i="0" lang="en-GB" sz="1300" u="sng" cap="none" strike="noStrike">
                <a:solidFill>
                  <a:schemeClr val="hlink"/>
                </a:solidFill>
                <a:latin typeface="Oswald"/>
                <a:ea typeface="Oswald"/>
                <a:cs typeface="Oswald"/>
                <a:sym typeface="Oswald"/>
                <a:hlinkClick r:id="rId3"/>
              </a:rPr>
              <a:t>www.amnesty.org/writeforrights</a:t>
            </a:r>
            <a:r>
              <a:rPr b="0" i="0" lang="en-GB" sz="1300" u="none" cap="none" strike="noStrike">
                <a:solidFill>
                  <a:srgbClr val="000000"/>
                </a:solidFill>
                <a:latin typeface="Oswald"/>
                <a:ea typeface="Oswald"/>
                <a:cs typeface="Oswald"/>
                <a:sym typeface="Oswald"/>
              </a:rPr>
              <a:t> </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484" name="Google Shape;484;p65"/>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6"/>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90" name="Google Shape;490;p6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91" name="Google Shape;491;p66"/>
          <p:cNvSpPr txBox="1"/>
          <p:nvPr/>
        </p:nvSpPr>
        <p:spPr>
          <a:xfrm>
            <a:off x="628650" y="1168400"/>
            <a:ext cx="3780000" cy="27384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400"/>
              <a:buFont typeface="Arial"/>
              <a:buNone/>
            </a:pPr>
            <a:r>
              <a:rPr b="0" i="0" lang="en-GB" sz="1600" u="none" cap="none" strike="noStrike">
                <a:solidFill>
                  <a:srgbClr val="000000"/>
                </a:solidFill>
                <a:latin typeface="Oswald"/>
                <a:ea typeface="Oswald"/>
                <a:cs typeface="Oswald"/>
                <a:sym typeface="Oswald"/>
              </a:rPr>
              <a:t>Show solidarity with Imoleayo Michael directly!</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You can express your encouragement, admiration or anything else you feel towards him. Think about what he might want to hear at this difficult time. </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rPr b="0" i="0" lang="en-GB" sz="1600" u="none" cap="none" strike="noStrike">
                <a:solidFill>
                  <a:srgbClr val="000000"/>
                </a:solidFill>
                <a:latin typeface="Oswald"/>
                <a:ea typeface="Oswald"/>
                <a:cs typeface="Oswald"/>
                <a:sym typeface="Oswald"/>
              </a:rPr>
              <a:t>Show Imoleayo that he’s not alone. Write him a message of friendship and support. You can also take a photo of your letter and post it on your social media channels, tagging him and using the hashtag #FreeImoleAyo</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600" u="none" cap="none" strike="noStrike">
              <a:solidFill>
                <a:srgbClr val="000000"/>
              </a:solidFill>
              <a:latin typeface="Oswald"/>
              <a:ea typeface="Oswald"/>
              <a:cs typeface="Oswald"/>
              <a:sym typeface="Oswald"/>
            </a:endParaRPr>
          </a:p>
        </p:txBody>
      </p:sp>
      <p:sp>
        <p:nvSpPr>
          <p:cNvPr id="492" name="Google Shape;492;p66"/>
          <p:cNvSpPr txBox="1"/>
          <p:nvPr/>
        </p:nvSpPr>
        <p:spPr>
          <a:xfrm>
            <a:off x="4735350" y="1087050"/>
            <a:ext cx="3780000" cy="34692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Solidarity messages, cards and letters should be sent to Imoleayo via:</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Amnesty International Nigeria,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34 Colorado Close,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ABUJA Federal Capital Territory,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Maitama District,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Nigeria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Imoleayo’s social media:</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Twitter: @imoleayomichael (tag @AmnestyNigeria)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Facebook: www.facebook.com/adeyeun (tag @ainigeria)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cxnSp>
        <p:nvCxnSpPr>
          <p:cNvPr id="493" name="Google Shape;493;p66"/>
          <p:cNvCxnSpPr/>
          <p:nvPr/>
        </p:nvCxnSpPr>
        <p:spPr>
          <a:xfrm>
            <a:off x="4572000" y="1168400"/>
            <a:ext cx="0" cy="3347400"/>
          </a:xfrm>
          <a:prstGeom prst="straightConnector1">
            <a:avLst/>
          </a:prstGeom>
          <a:noFill/>
          <a:ln cap="flat" cmpd="sng" w="9525">
            <a:solidFill>
              <a:srgbClr val="424242"/>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09" name="Google Shape;309;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10" name="Google Shape;310;p45"/>
          <p:cNvSpPr txBox="1"/>
          <p:nvPr/>
        </p:nvSpPr>
        <p:spPr>
          <a:xfrm>
            <a:off x="540825" y="892850"/>
            <a:ext cx="3831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What do you think they should do?</a:t>
            </a:r>
            <a:endParaRPr b="0" i="0" sz="2100" u="none" cap="none" strike="noStrike">
              <a:solidFill>
                <a:srgbClr val="000000"/>
              </a:solidFill>
              <a:latin typeface="Oswald"/>
              <a:ea typeface="Oswald"/>
              <a:cs typeface="Oswald"/>
              <a:sym typeface="Oswald"/>
            </a:endParaRPr>
          </a:p>
        </p:txBody>
      </p:sp>
      <p:sp>
        <p:nvSpPr>
          <p:cNvPr id="311" name="Google Shape;311;p45"/>
          <p:cNvSpPr/>
          <p:nvPr/>
        </p:nvSpPr>
        <p:spPr>
          <a:xfrm>
            <a:off x="5674400" y="1355725"/>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p:nvPr/>
        </p:nvSpPr>
        <p:spPr>
          <a:xfrm>
            <a:off x="5867707" y="1539262"/>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5"/>
          <p:cNvSpPr/>
          <p:nvPr/>
        </p:nvSpPr>
        <p:spPr>
          <a:xfrm>
            <a:off x="6061015" y="1722799"/>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5"/>
          <p:cNvSpPr/>
          <p:nvPr/>
        </p:nvSpPr>
        <p:spPr>
          <a:xfrm>
            <a:off x="6254322" y="1906335"/>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5"/>
          <p:cNvSpPr/>
          <p:nvPr/>
        </p:nvSpPr>
        <p:spPr>
          <a:xfrm>
            <a:off x="6447630" y="2089872"/>
            <a:ext cx="1229400" cy="11793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5"/>
          <p:cNvSpPr/>
          <p:nvPr/>
        </p:nvSpPr>
        <p:spPr>
          <a:xfrm>
            <a:off x="6640937" y="2273409"/>
            <a:ext cx="1229400" cy="1179300"/>
          </a:xfrm>
          <a:prstGeom prst="foldedCorner">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p:nvPr/>
        </p:nvSpPr>
        <p:spPr>
          <a:xfrm>
            <a:off x="6814775" y="2446000"/>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5"/>
          <p:cNvSpPr/>
          <p:nvPr/>
        </p:nvSpPr>
        <p:spPr>
          <a:xfrm>
            <a:off x="7009670" y="2665949"/>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p:nvPr/>
        </p:nvSpPr>
        <p:spPr>
          <a:xfrm>
            <a:off x="7202977" y="2849486"/>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5"/>
          <p:cNvSpPr/>
          <p:nvPr/>
        </p:nvSpPr>
        <p:spPr>
          <a:xfrm>
            <a:off x="7396285" y="3033023"/>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26" name="Google Shape;326;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27" name="Google Shape;327;p46"/>
          <p:cNvSpPr txBox="1"/>
          <p:nvPr/>
        </p:nvSpPr>
        <p:spPr>
          <a:xfrm>
            <a:off x="540825" y="889625"/>
            <a:ext cx="39102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How do you think they should act?</a:t>
            </a:r>
            <a:endParaRPr b="0" i="0" sz="2100" u="none" cap="none" strike="noStrike">
              <a:solidFill>
                <a:srgbClr val="000000"/>
              </a:solidFill>
              <a:latin typeface="Oswald"/>
              <a:ea typeface="Oswald"/>
              <a:cs typeface="Oswald"/>
              <a:sym typeface="Oswald"/>
            </a:endParaRPr>
          </a:p>
        </p:txBody>
      </p:sp>
      <p:sp>
        <p:nvSpPr>
          <p:cNvPr id="328" name="Google Shape;328;p46"/>
          <p:cNvSpPr/>
          <p:nvPr/>
        </p:nvSpPr>
        <p:spPr>
          <a:xfrm>
            <a:off x="5674400" y="1355725"/>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6"/>
          <p:cNvSpPr/>
          <p:nvPr/>
        </p:nvSpPr>
        <p:spPr>
          <a:xfrm>
            <a:off x="5867707" y="1539262"/>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6"/>
          <p:cNvSpPr/>
          <p:nvPr/>
        </p:nvSpPr>
        <p:spPr>
          <a:xfrm>
            <a:off x="6061015" y="1722799"/>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6"/>
          <p:cNvSpPr/>
          <p:nvPr/>
        </p:nvSpPr>
        <p:spPr>
          <a:xfrm>
            <a:off x="6254322" y="1906335"/>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6"/>
          <p:cNvSpPr/>
          <p:nvPr/>
        </p:nvSpPr>
        <p:spPr>
          <a:xfrm>
            <a:off x="6447630" y="2089872"/>
            <a:ext cx="1229400" cy="1179300"/>
          </a:xfrm>
          <a:prstGeom prst="foldedCorner">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6"/>
          <p:cNvSpPr/>
          <p:nvPr/>
        </p:nvSpPr>
        <p:spPr>
          <a:xfrm>
            <a:off x="6640937" y="2273409"/>
            <a:ext cx="1229400" cy="1179300"/>
          </a:xfrm>
          <a:prstGeom prst="foldedCorner">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6"/>
          <p:cNvSpPr/>
          <p:nvPr/>
        </p:nvSpPr>
        <p:spPr>
          <a:xfrm>
            <a:off x="6814775" y="2446000"/>
            <a:ext cx="1229400" cy="11793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6"/>
          <p:cNvSpPr/>
          <p:nvPr/>
        </p:nvSpPr>
        <p:spPr>
          <a:xfrm>
            <a:off x="7009670" y="2665949"/>
            <a:ext cx="1229400" cy="1179300"/>
          </a:xfrm>
          <a:prstGeom prst="foldedCorner">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6"/>
          <p:cNvSpPr/>
          <p:nvPr/>
        </p:nvSpPr>
        <p:spPr>
          <a:xfrm>
            <a:off x="7202977" y="2849486"/>
            <a:ext cx="1229400" cy="1179300"/>
          </a:xfrm>
          <a:prstGeom prst="foldedCorner">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6"/>
          <p:cNvSpPr/>
          <p:nvPr/>
        </p:nvSpPr>
        <p:spPr>
          <a:xfrm>
            <a:off x="7396285" y="3033023"/>
            <a:ext cx="1229400" cy="1179300"/>
          </a:xfrm>
          <a:prstGeom prst="foldedCorner">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ROLE OF </a:t>
            </a:r>
            <a:endParaRPr sz="1800"/>
          </a:p>
          <a:p>
            <a:pPr indent="0" lvl="0" marL="0" rtl="0" algn="l">
              <a:lnSpc>
                <a:spcPct val="90000"/>
              </a:lnSpc>
              <a:spcBef>
                <a:spcPts val="0"/>
              </a:spcBef>
              <a:spcAft>
                <a:spcPts val="0"/>
              </a:spcAft>
              <a:buClr>
                <a:srgbClr val="000000"/>
              </a:buClr>
              <a:buSzPts val="2800"/>
              <a:buFont typeface="Oswald"/>
              <a:buNone/>
            </a:pPr>
            <a:r>
              <a:rPr lang="en-GB" sz="1800"/>
              <a:t>THE POLICE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43" name="Google Shape;343;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44" name="Google Shape;344;p47"/>
          <p:cNvSpPr txBox="1"/>
          <p:nvPr/>
        </p:nvSpPr>
        <p:spPr>
          <a:xfrm>
            <a:off x="540825" y="889625"/>
            <a:ext cx="6996300" cy="36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In most countries, the police have the following key roles:</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Making sure people obey the law (enforcing the law).</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Protecting people and property and keeping public order.</a:t>
            </a:r>
            <a:endParaRPr b="0" i="0" sz="20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15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Investigating crimes and making arrests.</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8"/>
          <p:cNvSpPr txBox="1"/>
          <p:nvPr>
            <p:ph type="title"/>
          </p:nvPr>
        </p:nvSpPr>
        <p:spPr>
          <a:xfrm>
            <a:off x="629850" y="339200"/>
            <a:ext cx="3571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WHEN POLICE ABUSE THEIR POWER: IMOLEAYO MICHAEL’S STORY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50" name="Google Shape;350;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51" name="Google Shape;351;p48"/>
          <p:cNvSpPr txBox="1"/>
          <p:nvPr/>
        </p:nvSpPr>
        <p:spPr>
          <a:xfrm>
            <a:off x="636650" y="930400"/>
            <a:ext cx="74712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When young people demonstrated in Nigeria’s capital, Abuja, in October 2020, Imoleayo Michael joined them. They were marching against violence, extortion and killings by the police’s Special Anti-Robbery Squad, popularly known as SARS. Imoleayo, a young computer programmer, promoted the marches on Twitter and Facebook, using the viral hashtag #EndSARS.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Two weeks later, in the early hours of 13 November, 20 armed men raided Imoleayo’s home. They shattered his bedroom window and pointed a gun at him, forcing him to open his front door. Once inside, they seized his mobile phones and computer, then locked his wife, elderly mother and seven-month-old son in a room. They even disconnected the power supply to the streetlights around his house. </a:t>
            </a:r>
            <a:endParaRPr b="0" i="0" sz="1700" u="none" cap="none" strike="noStrike">
              <a:solidFill>
                <a:srgbClr val="000000"/>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9"/>
          <p:cNvSpPr txBox="1"/>
          <p:nvPr>
            <p:ph type="title"/>
          </p:nvPr>
        </p:nvSpPr>
        <p:spPr>
          <a:xfrm>
            <a:off x="629850" y="339200"/>
            <a:ext cx="3571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WHEN POLICE ABUSE THEIR POWER: IMOLEAYO MICHAEL’S STORY</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57" name="Google Shape;357;p4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58" name="Google Shape;358;p49"/>
          <p:cNvSpPr txBox="1"/>
          <p:nvPr/>
        </p:nvSpPr>
        <p:spPr>
          <a:xfrm>
            <a:off x="636650" y="1006600"/>
            <a:ext cx="74712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The armed men took Imoleayo to the headquarters of the state security service, where they held him in an underground cell for 41 days without access to a lawyer or his family. While there, he was cuffed, blindfolded and chained to a steel cabinet. He was also forced to sleep on a bare floor. All he had to eat was some porridge mixed with stones. Security officers interrogated him a total of five times.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Imoleayo suffered pneumonia and was eventually released on bail in December 2020. He’s facing trumped-up charges of “conspiracy with others to disturb public peace” and “disturbing public peace”.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64" name="Google Shape;364;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65" name="Google Shape;365;p50"/>
          <p:cNvSpPr txBox="1"/>
          <p:nvPr/>
        </p:nvSpPr>
        <p:spPr>
          <a:xfrm>
            <a:off x="540825" y="1394075"/>
            <a:ext cx="6996300" cy="34485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	When are police justified in using force?</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	What limits should be placed on their power to use force?</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THE USE OF FORCE	</a:t>
            </a:r>
            <a:endParaRPr sz="1800"/>
          </a:p>
          <a:p>
            <a:pPr indent="0" lvl="0" marL="0" rtl="0" algn="l">
              <a:lnSpc>
                <a:spcPct val="90000"/>
              </a:lnSpc>
              <a:spcBef>
                <a:spcPts val="0"/>
              </a:spcBef>
              <a:spcAft>
                <a:spcPts val="0"/>
              </a:spcAft>
              <a:buClr>
                <a:srgbClr val="000000"/>
              </a:buClr>
              <a:buSzPts val="2800"/>
              <a:buFont typeface="Oswald"/>
              <a:buNone/>
            </a:pPr>
            <a:r>
              <a:rPr lang="en-GB" sz="1800"/>
              <a:t>&amp; HUMAN RIGHTS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71" name="Google Shape;371;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72" name="Google Shape;372;p51"/>
          <p:cNvSpPr txBox="1"/>
          <p:nvPr/>
        </p:nvSpPr>
        <p:spPr>
          <a:xfrm>
            <a:off x="540825" y="1087450"/>
            <a:ext cx="6996300" cy="42099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rgbClr val="000000"/>
              </a:buClr>
              <a:buSzPts val="1900"/>
              <a:buFont typeface="Oswald"/>
              <a:buAutoNum type="arabicPeriod"/>
            </a:pPr>
            <a:r>
              <a:rPr b="0" i="0" lang="en-GB" sz="1900" u="none" cap="none" strike="noStrike">
                <a:solidFill>
                  <a:srgbClr val="000000"/>
                </a:solidFill>
                <a:latin typeface="Oswald"/>
                <a:ea typeface="Oswald"/>
                <a:cs typeface="Oswald"/>
                <a:sym typeface="Oswald"/>
              </a:rPr>
              <a:t>The use of force must be strictly necessary: it must be used only when there is no alternative and with the lowest level of force needed to achieve a legitimate objective.</a:t>
            </a:r>
            <a:endParaRPr b="0" i="0" sz="1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AutoNum type="arabicPeriod"/>
            </a:pPr>
            <a:r>
              <a:rPr b="0" i="0" lang="en-GB" sz="1900" u="none" cap="none" strike="noStrike">
                <a:solidFill>
                  <a:srgbClr val="000000"/>
                </a:solidFill>
                <a:latin typeface="Oswald"/>
                <a:ea typeface="Oswald"/>
                <a:cs typeface="Oswald"/>
                <a:sym typeface="Oswald"/>
              </a:rPr>
              <a:t>The force must be proportionate to the risk or the danger (for example, you cannot shoot someone for littering).</a:t>
            </a:r>
            <a:endParaRPr b="0" i="0" sz="19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15000"/>
              </a:lnSpc>
              <a:spcBef>
                <a:spcPts val="0"/>
              </a:spcBef>
              <a:spcAft>
                <a:spcPts val="0"/>
              </a:spcAft>
              <a:buClr>
                <a:srgbClr val="000000"/>
              </a:buClr>
              <a:buSzPts val="1900"/>
              <a:buFont typeface="Oswald"/>
              <a:buAutoNum type="arabicPeriod"/>
            </a:pPr>
            <a:r>
              <a:rPr b="0" i="0" lang="en-GB" sz="1900" u="none" cap="none" strike="noStrike">
                <a:solidFill>
                  <a:srgbClr val="000000"/>
                </a:solidFill>
                <a:latin typeface="Oswald"/>
                <a:ea typeface="Oswald"/>
                <a:cs typeface="Oswald"/>
                <a:sym typeface="Oswald"/>
              </a:rPr>
              <a:t>Where use of force by the police has resulted in injury or death, a prompt, thorough, independent and impartial investigation must be carried out.</a:t>
            </a:r>
            <a:endParaRPr b="0" i="0" sz="19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