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swald-regular.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Oswald-bold.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n/latest/education/2021/10/write-for-rights-human-rights-education-toolkit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f2627563f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f2627563f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424242"/>
                </a:solidFill>
              </a:rPr>
              <a:t>The powerpoint presentation should be used together with the HRE toolkit of the same name (Index: POL 32/4576/202, available at amnesty.org) </a:t>
            </a:r>
            <a:r>
              <a:rPr lang="en-GB" u="sng">
                <a:solidFill>
                  <a:schemeClr val="hlink"/>
                </a:solidFill>
                <a:hlinkClick r:id="rId2"/>
              </a:rPr>
              <a:t>https://www.amnesty.org/en/latest/education/2021/10/write-for-rights-human-rights-education-toolkits/</a:t>
            </a:r>
            <a:endParaRPr>
              <a:solidFill>
                <a:srgbClr val="424242"/>
              </a:solidFill>
            </a:endParaRPr>
          </a:p>
          <a:p>
            <a:pPr indent="0" lvl="0" marL="0" rtl="0" algn="l">
              <a:spcBef>
                <a:spcPts val="0"/>
              </a:spcBef>
              <a:spcAft>
                <a:spcPts val="0"/>
              </a:spcAft>
              <a:buClr>
                <a:schemeClr val="dk1"/>
              </a:buClr>
              <a:buSzPts val="1100"/>
              <a:buFont typeface="Arial"/>
              <a:buNone/>
            </a:pPr>
            <a:r>
              <a:t/>
            </a:r>
            <a:endParaRPr>
              <a:solidFill>
                <a:srgbClr val="424242"/>
              </a:solidFill>
            </a:endParaRPr>
          </a:p>
          <a:p>
            <a:pPr indent="0" lvl="0" marL="0" rtl="0" algn="l">
              <a:spcBef>
                <a:spcPts val="0"/>
              </a:spcBef>
              <a:spcAft>
                <a:spcPts val="0"/>
              </a:spcAft>
              <a:buClr>
                <a:schemeClr val="dk1"/>
              </a:buClr>
              <a:buSzPts val="1100"/>
              <a:buFont typeface="Arial"/>
              <a:buNone/>
            </a:pPr>
            <a:r>
              <a:t/>
            </a:r>
            <a:endParaRPr>
              <a:solidFill>
                <a:srgbClr val="424242"/>
              </a:solidFill>
            </a:endParaRPr>
          </a:p>
          <a:p>
            <a:pPr indent="0" lvl="0" marL="0" rtl="0" algn="l">
              <a:spcBef>
                <a:spcPts val="0"/>
              </a:spcBef>
              <a:spcAft>
                <a:spcPts val="0"/>
              </a:spcAft>
              <a:buClr>
                <a:schemeClr val="dk1"/>
              </a:buClr>
              <a:buSzPts val="1100"/>
              <a:buFont typeface="Arial"/>
              <a:buNone/>
            </a:pPr>
            <a:r>
              <a:rPr lang="en-GB">
                <a:solidFill>
                  <a:srgbClr val="424242"/>
                </a:solidFill>
              </a:rPr>
              <a:t>Explain to the participants that during this session they will learn about the rights to liberty and protection from arbitrary arrest and detention. They will begin by considering their own attitude to losing these rights, then by considering the real case of Mohamed Baker, before taking action to call for his release from detention.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ec7e0e71f5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Explain that if </a:t>
            </a:r>
            <a:r>
              <a:rPr lang="en-GB" sz="1000" u="sng">
                <a:solidFill>
                  <a:schemeClr val="dk1"/>
                </a:solidFill>
              </a:rPr>
              <a:t>any</a:t>
            </a:r>
            <a:r>
              <a:rPr lang="en-GB" sz="1000">
                <a:solidFill>
                  <a:schemeClr val="dk1"/>
                </a:solidFill>
              </a:rPr>
              <a:t> of these safeguards are not observed, there has been a violation of the right to liberty.</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48" name="Google Shape;448;gec7e0e71f5_1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ec7e0e71f5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Now, move on to the definition of arbitrary arrest and detention.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Explain that there are specific rights designed to protect people in detention from abuses, such as those outlined on the slide</a:t>
            </a:r>
            <a:endParaRPr sz="1000">
              <a:solidFill>
                <a:schemeClr val="dk1"/>
              </a:solidFill>
            </a:endParaRPr>
          </a:p>
        </p:txBody>
      </p:sp>
      <p:sp>
        <p:nvSpPr>
          <p:cNvPr id="456" name="Google Shape;456;gec7e0e71f5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cbf754c3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Now, move on to the definition of arbitrary arrest and detention.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Explain that there are specific rights designed to protect people in detention from abuses, such as those outlined on the slide</a:t>
            </a:r>
            <a:endParaRPr sz="1000">
              <a:solidFill>
                <a:schemeClr val="dk1"/>
              </a:solidFill>
            </a:endParaRPr>
          </a:p>
        </p:txBody>
      </p:sp>
      <p:sp>
        <p:nvSpPr>
          <p:cNvPr id="464" name="Google Shape;464;gecbf754c3f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ec7e0e71f5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You may use the following definition of presumption of innocence.</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Under international law, there should be a presumption that the accused person is innocent until proven guilty. Therefore, a suspect should only be detained while awaiting trial where it is considered reasonable and strictly necessary. Consideration should be given to the nature and seriousness of the alleged crime, as well as the circumstances of the individual, including their age and health. The decision must be regularly reviewed.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72" name="Google Shape;472;gec7e0e71f5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ec7e0e71f5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Now ask participant to raise their hand digitally if they have changed their position on the last statement in the previous exercise: “Criminal suspects should be held in prison until their trial”.</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If participants are doubtful, remind them that apart from the right to liberty, people also have the right to be presumed innocent until proven guilty. </a:t>
            </a:r>
            <a:endParaRPr sz="1000">
              <a:solidFill>
                <a:schemeClr val="dk1"/>
              </a:solidFill>
            </a:endParaRPr>
          </a:p>
        </p:txBody>
      </p:sp>
      <p:sp>
        <p:nvSpPr>
          <p:cNvPr id="480" name="Google Shape;480;gec7e0e71f5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ec7e0e71f5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Briefly introduce Mohamed Baker to participants by reading out the information on this slide. Explain that he is a real person who spent two years in prison accused of false charges.</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88" name="Google Shape;488;gec7e0e71f5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ebd0d593a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Briefly introduce Mohamed Baker to participants by reading out the information on this slide. Explain that he is a real person who spent two years in prison accused of false charges.</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96" name="Google Shape;496;gebd0d593a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ec7e0e71f5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Reflect with participants on the questions</a:t>
            </a:r>
            <a:endParaRPr>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504" name="Google Shape;504;gec7e0e71f5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Explain Amnesty’s Write for Rights campaign. Explain that Amnesty is encouraging people to write letters to support Mohamed Baker. You could give examples from last year’s campaign demonstrating how successful writing letters and taking other actions can be (see toolkit). </a:t>
            </a:r>
            <a:endParaRPr b="0" sz="1200"/>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SzPts val="1100"/>
              <a:buNone/>
            </a:pPr>
            <a:r>
              <a:t/>
            </a:r>
            <a:endParaRPr/>
          </a:p>
        </p:txBody>
      </p:sp>
      <p:sp>
        <p:nvSpPr>
          <p:cNvPr id="512" name="Google Shape;5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i="0" lang="en-GB" u="none" cap="none" strike="noStrike">
                <a:solidFill>
                  <a:srgbClr val="000000"/>
                </a:solidFill>
              </a:rPr>
              <a:t>Explain how to write for rights using the slide. </a:t>
            </a:r>
            <a:r>
              <a:rPr i="0" lang="en-GB" u="none" cap="none" strike="noStrike">
                <a:solidFill>
                  <a:schemeClr val="dk1"/>
                </a:solidFill>
              </a:rPr>
              <a:t>You could also </a:t>
            </a:r>
            <a:r>
              <a:rPr lang="en-GB">
                <a:solidFill>
                  <a:schemeClr val="dk1"/>
                </a:solidFill>
              </a:rPr>
              <a:t>show participants the video of Mohamed Baker which can be found here: </a:t>
            </a:r>
            <a:r>
              <a:rPr lang="en-GB" u="sng">
                <a:solidFill>
                  <a:schemeClr val="dk1"/>
                </a:solidFill>
                <a:hlinkClick r:id="rId2">
                  <a:extLst>
                    <a:ext uri="{A12FA001-AC4F-418D-AE19-62706E023703}">
                      <ahyp:hlinkClr val="tx"/>
                    </a:ext>
                  </a:extLst>
                </a:hlinkClick>
              </a:rPr>
              <a:t>www.amnesty.org/w4r-videos</a:t>
            </a:r>
            <a:r>
              <a:rPr lang="en-GB">
                <a:solidFill>
                  <a:schemeClr val="dk1"/>
                </a:solidFill>
              </a:rPr>
              <a:t>.</a:t>
            </a:r>
            <a:endParaRPr>
              <a:solidFill>
                <a:schemeClr val="dk1"/>
              </a:solidFill>
            </a:endParaRPr>
          </a:p>
          <a:p>
            <a:pPr indent="0" lvl="0" marL="158750" rtl="0" algn="l">
              <a:lnSpc>
                <a:spcPct val="100000"/>
              </a:lnSpc>
              <a:spcBef>
                <a:spcPts val="0"/>
              </a:spcBef>
              <a:spcAft>
                <a:spcPts val="0"/>
              </a:spcAft>
              <a:buSzPts val="1100"/>
              <a:buNone/>
            </a:pPr>
            <a:br>
              <a:rPr lang="en-GB"/>
            </a:br>
            <a:endParaRPr/>
          </a:p>
          <a:p>
            <a:pPr indent="0" lvl="0" marL="158750" rtl="0" algn="l">
              <a:lnSpc>
                <a:spcPct val="100000"/>
              </a:lnSpc>
              <a:spcBef>
                <a:spcPts val="0"/>
              </a:spcBef>
              <a:spcAft>
                <a:spcPts val="0"/>
              </a:spcAft>
              <a:buSzPts val="1100"/>
              <a:buNone/>
            </a:pPr>
            <a:r>
              <a:t/>
            </a:r>
            <a:endParaRPr/>
          </a:p>
        </p:txBody>
      </p:sp>
      <p:sp>
        <p:nvSpPr>
          <p:cNvPr id="525" name="Google Shape;5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Indicate to participants the two signs “Agree” and “Disagree”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Explain that you will read out a series of statements, and after each one they should indicate where on the scale best represents their opinion. You could design a poll  on a website such as mentimeter (</a:t>
            </a:r>
            <a:r>
              <a:rPr lang="en-GB" sz="1000" u="sng">
                <a:solidFill>
                  <a:schemeClr val="hlink"/>
                </a:solidFill>
                <a:hlinkClick r:id="rId2"/>
              </a:rPr>
              <a:t>https://www.mentimeter.com/</a:t>
            </a:r>
            <a:r>
              <a:rPr lang="en-GB" sz="1000">
                <a:solidFill>
                  <a:schemeClr val="dk1"/>
                </a:solidFill>
              </a:rPr>
              <a:t>), or use the next 5 slides where participants can indicate their position by moving a star onto the sliding scale.</a:t>
            </a:r>
            <a:endParaRPr sz="1000">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
        <p:nvSpPr>
          <p:cNvPr id="283" name="Google Shape;28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Amnesty is encouraging people to write letters to authorities and show solidarity for Mohamed. If there isn’t enough time for participants to take action by writing letters, participants can also take action online.  Share the link  https://www.amnesty.org/en/get-involved/write-for-rights/  in the chat.</a:t>
            </a:r>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533" name="Google Shape;53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lang="en-GB">
                <a:solidFill>
                  <a:schemeClr val="dk1"/>
                </a:solidFill>
              </a:rPr>
              <a:t>You could have people holding their messages or letters and take a screenshot of the screen for a joint solidarity photo. Share on social media with #W4R21.  </a:t>
            </a:r>
            <a:endParaRPr>
              <a:solidFill>
                <a:schemeClr val="dk1"/>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543" name="Google Shape;5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ee5295dcd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Participants can indicate their position by moving a star on the sliding scale.</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After each statement, allow a little time for discussion and for participants to reposition themselves. Take a few comments after each statement from participants who had differing opinions: allow them to explain why they have chosen this stance. The aim is to generate discussion.</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307" name="Google Shape;307;gee5295dcd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ee5295dcd9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Participants can indicate their position by moving a star on the sliding scale.</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000">
                <a:solidFill>
                  <a:schemeClr val="dk1"/>
                </a:solidFill>
              </a:rPr>
              <a:t>After each statement, allow a little time for discussion and for participants to reposition themselves. Take a few comments after each statement from participants who had differing opinions: allow them to explain why they have chosen this stance. The aim is to generate discussion.</a:t>
            </a:r>
            <a:endParaRPr sz="1000">
              <a:solidFill>
                <a:schemeClr val="dk1"/>
              </a:solidFill>
            </a:endParaRPr>
          </a:p>
        </p:txBody>
      </p:sp>
      <p:sp>
        <p:nvSpPr>
          <p:cNvPr id="332" name="Google Shape;332;gee5295dcd9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e5295dcd9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000">
                <a:solidFill>
                  <a:srgbClr val="424242"/>
                </a:solidFill>
              </a:rPr>
              <a:t>Participants can indicate their position by moving a star on the sliding scale.</a:t>
            </a:r>
            <a:endParaRPr sz="1000">
              <a:solidFill>
                <a:srgbClr val="424242"/>
              </a:solidFil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424242"/>
              </a:solidFill>
            </a:endParaRPr>
          </a:p>
          <a:p>
            <a:pPr indent="0" lvl="0" marL="0" rtl="0" algn="l">
              <a:lnSpc>
                <a:spcPct val="100000"/>
              </a:lnSpc>
              <a:spcBef>
                <a:spcPts val="0"/>
              </a:spcBef>
              <a:spcAft>
                <a:spcPts val="0"/>
              </a:spcAft>
              <a:buClr>
                <a:schemeClr val="dk1"/>
              </a:buClr>
              <a:buSzPts val="1100"/>
              <a:buFont typeface="Arial"/>
              <a:buNone/>
            </a:pPr>
            <a:r>
              <a:rPr lang="en-GB" sz="1000">
                <a:solidFill>
                  <a:srgbClr val="424242"/>
                </a:solidFill>
              </a:rPr>
              <a:t>After each statement, allow a little time for discussion and for participants to reposition themselves. Take a few comments after each statement from participants who had differing opinions: allow them to explain why they have chosen this stance. The aim is to generate discussion.</a:t>
            </a:r>
            <a:endParaRPr sz="1000">
              <a:solidFill>
                <a:schemeClr val="dk1"/>
              </a:solidFill>
            </a:endParaRPr>
          </a:p>
        </p:txBody>
      </p:sp>
      <p:sp>
        <p:nvSpPr>
          <p:cNvPr id="357" name="Google Shape;357;gee5295dcd9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e5295dcd9_1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82" name="Google Shape;382;gee5295dcd9_1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ee5295dcd9_1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407" name="Google Shape;407;gee5295dcd9_1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ec7e0e71f5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00">
                <a:solidFill>
                  <a:schemeClr val="dk1"/>
                </a:solidFill>
              </a:rPr>
              <a:t>Ask participants what they understand by the right to liberty and freedom from arbitrary arrest and detention. Does it mean that no-one can be imprisoned?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After they have discussed move on to the following explanatory slides.</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a:p>
            <a:pPr indent="0" lvl="0" marL="0" rtl="0" algn="l">
              <a:lnSpc>
                <a:spcPct val="100000"/>
              </a:lnSpc>
              <a:spcBef>
                <a:spcPts val="0"/>
              </a:spcBef>
              <a:spcAft>
                <a:spcPts val="0"/>
              </a:spcAft>
              <a:buSzPts val="1100"/>
              <a:buNone/>
            </a:pPr>
            <a:r>
              <a:rPr lang="en-GB" sz="1000">
                <a:solidFill>
                  <a:schemeClr val="dk1"/>
                </a:solidFill>
              </a:rPr>
              <a:t> </a:t>
            </a:r>
            <a:endParaRPr sz="10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endParaRPr>
          </a:p>
        </p:txBody>
      </p:sp>
      <p:sp>
        <p:nvSpPr>
          <p:cNvPr id="432" name="Google Shape;432;gec7e0e71f5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ec7e0e71f5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
        <p:nvSpPr>
          <p:cNvPr id="440" name="Google Shape;440;gec7e0e71f5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 name="Shape 12"/>
        <p:cNvGrpSpPr/>
        <p:nvPr/>
      </p:nvGrpSpPr>
      <p:grpSpPr>
        <a:xfrm>
          <a:off x="0" y="0"/>
          <a:ext cx="0" cy="0"/>
          <a:chOff x="0" y="0"/>
          <a:chExt cx="0" cy="0"/>
        </a:xfrm>
      </p:grpSpPr>
      <p:sp>
        <p:nvSpPr>
          <p:cNvPr id="13" name="Google Shape;13;p2"/>
          <p:cNvSpPr/>
          <p:nvPr>
            <p:ph idx="2" type="pic"/>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11"/>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p1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12"/>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12"/>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99" name="Google Shape;99;p1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1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p13"/>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 name="Google Shape;104;p13"/>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05" name="Google Shape;105;p13"/>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7" name="Shape 107"/>
        <p:cNvGrpSpPr/>
        <p:nvPr/>
      </p:nvGrpSpPr>
      <p:grpSpPr>
        <a:xfrm>
          <a:off x="0" y="0"/>
          <a:ext cx="0" cy="0"/>
          <a:chOff x="0" y="0"/>
          <a:chExt cx="0" cy="0"/>
        </a:xfrm>
      </p:grpSpPr>
      <p:sp>
        <p:nvSpPr>
          <p:cNvPr id="108" name="Google Shape;108;p14"/>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14"/>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4"/>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11" name="Google Shape;111;p14"/>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1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3" name="Shape 113"/>
        <p:cNvGrpSpPr/>
        <p:nvPr/>
      </p:nvGrpSpPr>
      <p:grpSpPr>
        <a:xfrm>
          <a:off x="0" y="0"/>
          <a:ext cx="0" cy="0"/>
          <a:chOff x="0" y="0"/>
          <a:chExt cx="0" cy="0"/>
        </a:xfrm>
      </p:grpSpPr>
      <p:sp>
        <p:nvSpPr>
          <p:cNvPr id="114" name="Google Shape;114;p15"/>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15"/>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16" name="Google Shape;116;p15"/>
          <p:cNvSpPr txBox="1"/>
          <p:nvPr>
            <p:ph idx="12" type="sldNum"/>
          </p:nvPr>
        </p:nvSpPr>
        <p:spPr>
          <a:xfrm>
            <a:off x="8472458" y="4663217"/>
            <a:ext cx="548700" cy="393600"/>
          </a:xfrm>
          <a:prstGeom prst="rect">
            <a:avLst/>
          </a:prstGeom>
        </p:spPr>
        <p:txBody>
          <a:bodyPr anchorCtr="0" anchor="b"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24" name="Shape 124"/>
        <p:cNvGrpSpPr/>
        <p:nvPr/>
      </p:nvGrpSpPr>
      <p:grpSpPr>
        <a:xfrm>
          <a:off x="0" y="0"/>
          <a:ext cx="0" cy="0"/>
          <a:chOff x="0" y="0"/>
          <a:chExt cx="0" cy="0"/>
        </a:xfrm>
      </p:grpSpPr>
      <p:sp>
        <p:nvSpPr>
          <p:cNvPr id="125" name="Google Shape;125;p17"/>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26" name="Google Shape;126;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27" name="Google Shape;127;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32" name="Google Shape;132;p17"/>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3" name="Shape 133"/>
        <p:cNvGrpSpPr/>
        <p:nvPr/>
      </p:nvGrpSpPr>
      <p:grpSpPr>
        <a:xfrm>
          <a:off x="0" y="0"/>
          <a:ext cx="0" cy="0"/>
          <a:chOff x="0" y="0"/>
          <a:chExt cx="0" cy="0"/>
        </a:xfrm>
      </p:grpSpPr>
      <p:sp>
        <p:nvSpPr>
          <p:cNvPr id="134" name="Google Shape;134;p18"/>
          <p:cNvSpPr/>
          <p:nvPr>
            <p:ph idx="2" type="pic"/>
          </p:nvPr>
        </p:nvSpPr>
        <p:spPr>
          <a:xfrm>
            <a:off x="0" y="0"/>
            <a:ext cx="9144000" cy="51435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5" name="Shape 135"/>
        <p:cNvGrpSpPr/>
        <p:nvPr/>
      </p:nvGrpSpPr>
      <p:grpSpPr>
        <a:xfrm>
          <a:off x="0" y="0"/>
          <a:ext cx="0" cy="0"/>
          <a:chOff x="0" y="0"/>
          <a:chExt cx="0" cy="0"/>
        </a:xfrm>
      </p:grpSpPr>
      <p:sp>
        <p:nvSpPr>
          <p:cNvPr id="136" name="Google Shape;136;p19"/>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9"/>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19"/>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39" name="Google Shape;139;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0" name="Google Shape;140;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42" name="Google Shape;142;p19"/>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3" name="Shape 143"/>
        <p:cNvGrpSpPr/>
        <p:nvPr/>
      </p:nvGrpSpPr>
      <p:grpSpPr>
        <a:xfrm>
          <a:off x="0" y="0"/>
          <a:ext cx="0" cy="0"/>
          <a:chOff x="0" y="0"/>
          <a:chExt cx="0" cy="0"/>
        </a:xfrm>
      </p:grpSpPr>
      <p:sp>
        <p:nvSpPr>
          <p:cNvPr id="144" name="Google Shape;144;p20"/>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45" name="Google Shape;145;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6" name="Google Shape;146;p20"/>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7" name="Google Shape;147;p20"/>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48" name="Google Shape;148;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49" name="Google Shape;149;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52" name="Google Shape;152;p20"/>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3" name="Shape 153"/>
        <p:cNvGrpSpPr/>
        <p:nvPr/>
      </p:nvGrpSpPr>
      <p:grpSpPr>
        <a:xfrm>
          <a:off x="0" y="0"/>
          <a:ext cx="0" cy="0"/>
          <a:chOff x="0" y="0"/>
          <a:chExt cx="0" cy="0"/>
        </a:xfrm>
      </p:grpSpPr>
      <p:sp>
        <p:nvSpPr>
          <p:cNvPr id="154" name="Google Shape;154;p21"/>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21"/>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6" name="Google Shape;156;p21"/>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7" name="Google Shape;157;p21"/>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8" name="Google Shape;158;p21"/>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59" name="Google Shape;159;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60" name="Google Shape;160;p21"/>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1" name="Google Shape;161;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p3"/>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3"/>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8" name="Google Shape;18;p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9" name="Google Shape;19;p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1" name="Google Shape;21;p3"/>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3" name="Shape 163"/>
        <p:cNvGrpSpPr/>
        <p:nvPr/>
      </p:nvGrpSpPr>
      <p:grpSpPr>
        <a:xfrm>
          <a:off x="0" y="0"/>
          <a:ext cx="0" cy="0"/>
          <a:chOff x="0" y="0"/>
          <a:chExt cx="0" cy="0"/>
        </a:xfrm>
      </p:grpSpPr>
      <p:sp>
        <p:nvSpPr>
          <p:cNvPr id="164" name="Google Shape;164;p22"/>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22"/>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66" name="Google Shape;166;p22"/>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67" name="Google Shape;167;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68" name="Google Shape;168;p22"/>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69" name="Google Shape;169;p22"/>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70" name="Google Shape;170;p22"/>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171" name="Google Shape;171;p2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2" name="Google Shape;172;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4" name="Shape 174"/>
        <p:cNvGrpSpPr/>
        <p:nvPr/>
      </p:nvGrpSpPr>
      <p:grpSpPr>
        <a:xfrm>
          <a:off x="0" y="0"/>
          <a:ext cx="0" cy="0"/>
          <a:chOff x="0" y="0"/>
          <a:chExt cx="0" cy="0"/>
        </a:xfrm>
      </p:grpSpPr>
      <p:sp>
        <p:nvSpPr>
          <p:cNvPr id="175" name="Google Shape;175;p23"/>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6" name="Google Shape;176;p2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7" name="Google Shape;177;p23"/>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78" name="Google Shape;178;p23"/>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79" name="Google Shape;179;p23"/>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80" name="Google Shape;180;p23"/>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1" name="Google Shape;181;p23"/>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2" name="Google Shape;182;p23"/>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5" name="Shape 185"/>
        <p:cNvGrpSpPr/>
        <p:nvPr/>
      </p:nvGrpSpPr>
      <p:grpSpPr>
        <a:xfrm>
          <a:off x="0" y="0"/>
          <a:ext cx="0" cy="0"/>
          <a:chOff x="0" y="0"/>
          <a:chExt cx="0" cy="0"/>
        </a:xfrm>
      </p:grpSpPr>
      <p:sp>
        <p:nvSpPr>
          <p:cNvPr id="186" name="Google Shape;186;p24"/>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24"/>
          <p:cNvSpPr/>
          <p:nvPr>
            <p:ph idx="2" type="pic"/>
          </p:nvPr>
        </p:nvSpPr>
        <p:spPr>
          <a:xfrm>
            <a:off x="3887391" y="1545431"/>
            <a:ext cx="4629150" cy="2850356"/>
          </a:xfrm>
          <a:prstGeom prst="rect">
            <a:avLst/>
          </a:prstGeom>
          <a:noFill/>
          <a:ln>
            <a:noFill/>
          </a:ln>
        </p:spPr>
      </p:sp>
      <p:sp>
        <p:nvSpPr>
          <p:cNvPr id="188" name="Google Shape;188;p24"/>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9" name="Google Shape;189;p2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90" name="Google Shape;190;p2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1" name="Google Shape;191;p24"/>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92" name="Google Shape;192;p2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193" name="Google Shape;193;p2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4" name="Google Shape;194;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6" name="Shape 196"/>
        <p:cNvGrpSpPr/>
        <p:nvPr/>
      </p:nvGrpSpPr>
      <p:grpSpPr>
        <a:xfrm>
          <a:off x="0" y="0"/>
          <a:ext cx="0" cy="0"/>
          <a:chOff x="0" y="0"/>
          <a:chExt cx="0" cy="0"/>
        </a:xfrm>
      </p:grpSpPr>
      <p:sp>
        <p:nvSpPr>
          <p:cNvPr id="197" name="Google Shape;197;p25"/>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98" name="Google Shape;198;p2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99" name="Google Shape;199;p25"/>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00" name="Google Shape;200;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2" name="Shape 202"/>
        <p:cNvGrpSpPr/>
        <p:nvPr/>
      </p:nvGrpSpPr>
      <p:grpSpPr>
        <a:xfrm>
          <a:off x="0" y="0"/>
          <a:ext cx="0" cy="0"/>
          <a:chOff x="0" y="0"/>
          <a:chExt cx="0" cy="0"/>
        </a:xfrm>
      </p:grpSpPr>
      <p:sp>
        <p:nvSpPr>
          <p:cNvPr id="203" name="Google Shape;203;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4" name="Google Shape;204;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05" name="Google Shape;205;p2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7" name="Shape 207"/>
        <p:cNvGrpSpPr/>
        <p:nvPr/>
      </p:nvGrpSpPr>
      <p:grpSpPr>
        <a:xfrm>
          <a:off x="0" y="0"/>
          <a:ext cx="0" cy="0"/>
          <a:chOff x="0" y="0"/>
          <a:chExt cx="0" cy="0"/>
        </a:xfrm>
      </p:grpSpPr>
      <p:sp>
        <p:nvSpPr>
          <p:cNvPr id="208" name="Google Shape;208;p27"/>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9" name="Google Shape;209;p27"/>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0" name="Google Shape;210;p2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1" name="Google Shape;211;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2" name="Shape 212"/>
        <p:cNvGrpSpPr/>
        <p:nvPr/>
      </p:nvGrpSpPr>
      <p:grpSpPr>
        <a:xfrm>
          <a:off x="0" y="0"/>
          <a:ext cx="0" cy="0"/>
          <a:chOff x="0" y="0"/>
          <a:chExt cx="0" cy="0"/>
        </a:xfrm>
      </p:grpSpPr>
      <p:sp>
        <p:nvSpPr>
          <p:cNvPr id="213" name="Google Shape;213;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15" name="Google Shape;215;p2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6" name="Google Shape;216;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2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9" name="Google Shape;219;p29"/>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0" name="Google Shape;220;p29"/>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1" name="Google Shape;221;p29"/>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2" name="Google Shape;222;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0"/>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30"/>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30"/>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7" name="Google Shape;227;p30"/>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8" name="Google Shape;228;p3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4" name="Shape 234"/>
        <p:cNvGrpSpPr/>
        <p:nvPr/>
      </p:nvGrpSpPr>
      <p:grpSpPr>
        <a:xfrm>
          <a:off x="0" y="0"/>
          <a:ext cx="0" cy="0"/>
          <a:chOff x="0" y="0"/>
          <a:chExt cx="0" cy="0"/>
        </a:xfrm>
      </p:grpSpPr>
      <p:sp>
        <p:nvSpPr>
          <p:cNvPr id="235" name="Google Shape;235;p3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6" name="Google Shape;236;p3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7" name="Google Shape;23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2" name="Shape 22"/>
        <p:cNvGrpSpPr/>
        <p:nvPr/>
      </p:nvGrpSpPr>
      <p:grpSpPr>
        <a:xfrm>
          <a:off x="0" y="0"/>
          <a:ext cx="0" cy="0"/>
          <a:chOff x="0" y="0"/>
          <a:chExt cx="0" cy="0"/>
        </a:xfrm>
      </p:grpSpPr>
      <p:sp>
        <p:nvSpPr>
          <p:cNvPr id="23" name="Google Shape;23;p4"/>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4" name="Google Shape;24;p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5" name="Google Shape;25;p4"/>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6" name="Google Shape;26;p4"/>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27" name="Google Shape;27;p4"/>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4"/>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9" name="Google Shape;29;p4"/>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30" name="Google Shape;30;p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 name="Google Shape;31;p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33" name="Google Shape;33;p4"/>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8" name="Shape 238"/>
        <p:cNvGrpSpPr/>
        <p:nvPr/>
      </p:nvGrpSpPr>
      <p:grpSpPr>
        <a:xfrm>
          <a:off x="0" y="0"/>
          <a:ext cx="0" cy="0"/>
          <a:chOff x="0" y="0"/>
          <a:chExt cx="0" cy="0"/>
        </a:xfrm>
      </p:grpSpPr>
      <p:sp>
        <p:nvSpPr>
          <p:cNvPr id="239" name="Google Shape;239;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0" name="Google Shape;24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1" name="Shape 241"/>
        <p:cNvGrpSpPr/>
        <p:nvPr/>
      </p:nvGrpSpPr>
      <p:grpSpPr>
        <a:xfrm>
          <a:off x="0" y="0"/>
          <a:ext cx="0" cy="0"/>
          <a:chOff x="0" y="0"/>
          <a:chExt cx="0" cy="0"/>
        </a:xfrm>
      </p:grpSpPr>
      <p:sp>
        <p:nvSpPr>
          <p:cNvPr id="242" name="Google Shape;242;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3" name="Google Shape;243;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4" name="Google Shape;244;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5" name="Shape 245"/>
        <p:cNvGrpSpPr/>
        <p:nvPr/>
      </p:nvGrpSpPr>
      <p:grpSpPr>
        <a:xfrm>
          <a:off x="0" y="0"/>
          <a:ext cx="0" cy="0"/>
          <a:chOff x="0" y="0"/>
          <a:chExt cx="0" cy="0"/>
        </a:xfrm>
      </p:grpSpPr>
      <p:sp>
        <p:nvSpPr>
          <p:cNvPr id="246" name="Google Shape;246;p3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7" name="Google Shape;247;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8" name="Google Shape;248;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9" name="Google Shape;24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0" name="Shape 250"/>
        <p:cNvGrpSpPr/>
        <p:nvPr/>
      </p:nvGrpSpPr>
      <p:grpSpPr>
        <a:xfrm>
          <a:off x="0" y="0"/>
          <a:ext cx="0" cy="0"/>
          <a:chOff x="0" y="0"/>
          <a:chExt cx="0" cy="0"/>
        </a:xfrm>
      </p:grpSpPr>
      <p:sp>
        <p:nvSpPr>
          <p:cNvPr id="251" name="Google Shape;251;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2" name="Google Shape;252;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5" name="Google Shape;255;p3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6" name="Google Shape;25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7" name="Shape 257"/>
        <p:cNvGrpSpPr/>
        <p:nvPr/>
      </p:nvGrpSpPr>
      <p:grpSpPr>
        <a:xfrm>
          <a:off x="0" y="0"/>
          <a:ext cx="0" cy="0"/>
          <a:chOff x="0" y="0"/>
          <a:chExt cx="0" cy="0"/>
        </a:xfrm>
      </p:grpSpPr>
      <p:sp>
        <p:nvSpPr>
          <p:cNvPr id="258" name="Google Shape;258;p3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59" name="Google Shape;259;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60" name="Shape 260"/>
        <p:cNvGrpSpPr/>
        <p:nvPr/>
      </p:nvGrpSpPr>
      <p:grpSpPr>
        <a:xfrm>
          <a:off x="0" y="0"/>
          <a:ext cx="0" cy="0"/>
          <a:chOff x="0" y="0"/>
          <a:chExt cx="0" cy="0"/>
        </a:xfrm>
      </p:grpSpPr>
      <p:sp>
        <p:nvSpPr>
          <p:cNvPr id="261" name="Google Shape;261;p3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3" name="Google Shape;263;p3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64" name="Google Shape;264;p3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65" name="Google Shape;26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66" name="Shape 266"/>
        <p:cNvGrpSpPr/>
        <p:nvPr/>
      </p:nvGrpSpPr>
      <p:grpSpPr>
        <a:xfrm>
          <a:off x="0" y="0"/>
          <a:ext cx="0" cy="0"/>
          <a:chOff x="0" y="0"/>
          <a:chExt cx="0" cy="0"/>
        </a:xfrm>
      </p:grpSpPr>
      <p:sp>
        <p:nvSpPr>
          <p:cNvPr id="267" name="Google Shape;267;p4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68" name="Google Shape;26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9" name="Shape 269"/>
        <p:cNvGrpSpPr/>
        <p:nvPr/>
      </p:nvGrpSpPr>
      <p:grpSpPr>
        <a:xfrm>
          <a:off x="0" y="0"/>
          <a:ext cx="0" cy="0"/>
          <a:chOff x="0" y="0"/>
          <a:chExt cx="0" cy="0"/>
        </a:xfrm>
      </p:grpSpPr>
      <p:sp>
        <p:nvSpPr>
          <p:cNvPr id="270" name="Google Shape;270;p4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71" name="Google Shape;271;p4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72" name="Google Shape;27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3" name="Shape 273"/>
        <p:cNvGrpSpPr/>
        <p:nvPr/>
      </p:nvGrpSpPr>
      <p:grpSpPr>
        <a:xfrm>
          <a:off x="0" y="0"/>
          <a:ext cx="0" cy="0"/>
          <a:chOff x="0" y="0"/>
          <a:chExt cx="0" cy="0"/>
        </a:xfrm>
      </p:grpSpPr>
      <p:sp>
        <p:nvSpPr>
          <p:cNvPr id="274" name="Google Shape;27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5"/>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5"/>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5"/>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5"/>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0" name="Google Shape;40;p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41" name="Google Shape;41;p5"/>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2" name="Google Shape;42;p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6"/>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7" name="Google Shape;47;p6"/>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48" name="Google Shape;48;p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49" name="Google Shape;49;p6"/>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50" name="Google Shape;50;p6"/>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51" name="Google Shape;51;p6"/>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52" name="Google Shape;52;p6"/>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53" name="Google Shape;53;p6"/>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 name="Google Shape;54;p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6" name="Shape 56"/>
        <p:cNvGrpSpPr/>
        <p:nvPr/>
      </p:nvGrpSpPr>
      <p:grpSpPr>
        <a:xfrm>
          <a:off x="0" y="0"/>
          <a:ext cx="0" cy="0"/>
          <a:chOff x="0" y="0"/>
          <a:chExt cx="0" cy="0"/>
        </a:xfrm>
      </p:grpSpPr>
      <p:sp>
        <p:nvSpPr>
          <p:cNvPr id="57" name="Google Shape;57;p7"/>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58" name="Google Shape;58;p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59" name="Google Shape;59;p7"/>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60" name="Google Shape;60;p7"/>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61" name="Google Shape;61;p7"/>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62" name="Google Shape;62;p7"/>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7"/>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5" name="Google Shape;65;p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66" name="Google Shape;66;p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8"/>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8"/>
          <p:cNvSpPr/>
          <p:nvPr>
            <p:ph idx="2" type="pic"/>
          </p:nvPr>
        </p:nvSpPr>
        <p:spPr>
          <a:xfrm>
            <a:off x="3887391" y="1545431"/>
            <a:ext cx="4629150" cy="2850356"/>
          </a:xfrm>
          <a:prstGeom prst="rect">
            <a:avLst/>
          </a:prstGeom>
          <a:noFill/>
          <a:ln>
            <a:noFill/>
          </a:ln>
        </p:spPr>
      </p:sp>
      <p:sp>
        <p:nvSpPr>
          <p:cNvPr id="71" name="Google Shape;71;p8"/>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8"/>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73" name="Google Shape;73;p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74" name="Google Shape;74;p8"/>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75" name="Google Shape;75;p8"/>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76" name="Google Shape;76;p8"/>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77" name="Google Shape;77;p8"/>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9"/>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82" name="Google Shape;82;p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83" name="Google Shape;83;p9"/>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84" name="Google Shape;84;p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0"/>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9" name="Google Shape;89;p1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1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4.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theme" Target="../theme/theme3.xml"/><Relationship Id="rId12" Type="http://schemas.openxmlformats.org/officeDocument/2006/relationships/slideLayout" Target="../slideLayouts/slideLayout39.xml"/><Relationship Id="rId1" Type="http://schemas.openxmlformats.org/officeDocument/2006/relationships/image" Target="../media/image3.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 name="Google Shape;8;p1"/>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0" name="Google Shape;10;p1"/>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6"/>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9" name="Google Shape;119;p1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0" name="Google Shape;120;p16"/>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21" name="Google Shape;121;p16"/>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22" name="Google Shape;122;p16"/>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3" name="Google Shape;123;p16"/>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9" name="Shape 229"/>
        <p:cNvGrpSpPr/>
        <p:nvPr/>
      </p:nvGrpSpPr>
      <p:grpSpPr>
        <a:xfrm>
          <a:off x="0" y="0"/>
          <a:ext cx="0" cy="0"/>
          <a:chOff x="0" y="0"/>
          <a:chExt cx="0" cy="0"/>
        </a:xfrm>
      </p:grpSpPr>
      <p:sp>
        <p:nvSpPr>
          <p:cNvPr id="230" name="Google Shape;23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1" name="Google Shape;23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232" name="Google Shape;23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233" name="Google Shape;233;p3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mailto:p.spokesman@op.gov.e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hyperlink" Target="mailto:supportbaker@protonmail.com" TargetMode="External"/><Relationship Id="rId4" Type="http://schemas.openxmlformats.org/officeDocument/2006/relationships/hyperlink" Target="http://www.facebook.com/freebak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p43"/>
          <p:cNvSpPr txBox="1"/>
          <p:nvPr/>
        </p:nvSpPr>
        <p:spPr>
          <a:xfrm>
            <a:off x="6041846" y="2716150"/>
            <a:ext cx="21267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MOHAMED BAKER</a:t>
            </a:r>
            <a:endParaRPr sz="1700">
              <a:solidFill>
                <a:srgbClr val="FFFFFF"/>
              </a:solidFill>
              <a:latin typeface="Oswald"/>
              <a:ea typeface="Oswald"/>
              <a:cs typeface="Oswald"/>
              <a:sym typeface="Oswald"/>
            </a:endParaRPr>
          </a:p>
          <a:p>
            <a:pPr indent="0" lvl="0" marL="0" marR="0" rtl="0" algn="l">
              <a:lnSpc>
                <a:spcPct val="80000"/>
              </a:lnSpc>
              <a:spcBef>
                <a:spcPts val="0"/>
              </a:spcBef>
              <a:spcAft>
                <a:spcPts val="0"/>
              </a:spcAft>
              <a:buClr>
                <a:schemeClr val="dk1"/>
              </a:buClr>
              <a:buSzPts val="1100"/>
              <a:buFont typeface="Arial"/>
              <a:buNone/>
            </a:pPr>
            <a:r>
              <a:rPr lang="en-GB" sz="1700">
                <a:solidFill>
                  <a:srgbClr val="FFFFFF"/>
                </a:solidFill>
                <a:latin typeface="Oswald"/>
                <a:ea typeface="Oswald"/>
                <a:cs typeface="Oswald"/>
                <a:sym typeface="Oswald"/>
              </a:rPr>
              <a:t>EGYPT</a:t>
            </a:r>
            <a:endParaRPr sz="1700">
              <a:solidFill>
                <a:srgbClr val="FFFFFF"/>
              </a:solidFill>
              <a:latin typeface="Oswald"/>
              <a:ea typeface="Oswald"/>
              <a:cs typeface="Oswald"/>
              <a:sym typeface="Oswald"/>
            </a:endParaRPr>
          </a:p>
        </p:txBody>
      </p:sp>
      <p:sp>
        <p:nvSpPr>
          <p:cNvPr id="280" name="Google Shape;280;p43"/>
          <p:cNvSpPr txBox="1"/>
          <p:nvPr/>
        </p:nvSpPr>
        <p:spPr>
          <a:xfrm>
            <a:off x="4900521" y="3353050"/>
            <a:ext cx="3657300" cy="945300"/>
          </a:xfrm>
          <a:prstGeom prst="rect">
            <a:avLst/>
          </a:prstGeom>
          <a:solidFill>
            <a:srgbClr val="980000"/>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lang="en-GB" sz="3100">
                <a:solidFill>
                  <a:schemeClr val="lt1"/>
                </a:solidFill>
                <a:latin typeface="Oswald"/>
                <a:ea typeface="Oswald"/>
                <a:cs typeface="Oswald"/>
                <a:sym typeface="Oswald"/>
              </a:rPr>
              <a:t>LOCKED AWAY FOR DEFENDING </a:t>
            </a:r>
            <a:r>
              <a:rPr lang="en-GB" sz="3100">
                <a:solidFill>
                  <a:srgbClr val="FFFF00"/>
                </a:solidFill>
                <a:latin typeface="Oswald"/>
                <a:ea typeface="Oswald"/>
                <a:cs typeface="Oswald"/>
                <a:sym typeface="Oswald"/>
              </a:rPr>
              <a:t>FREEDOM</a:t>
            </a:r>
            <a:endParaRPr sz="3100">
              <a:solidFill>
                <a:schemeClr val="lt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2"/>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1" name="Google Shape;451;p52"/>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rPr lang="en-GB" sz="1900">
                <a:highlight>
                  <a:srgbClr val="FFFF00"/>
                </a:highlight>
              </a:rPr>
              <a:t>Safeguards to the right to liberty include</a:t>
            </a:r>
            <a:r>
              <a:rPr lang="en-GB" sz="1900"/>
              <a:t>:</a:t>
            </a:r>
            <a:endParaRPr sz="1900"/>
          </a:p>
          <a:p>
            <a:pPr indent="0" lvl="0" marL="457200" rtl="0" algn="l">
              <a:lnSpc>
                <a:spcPct val="115000"/>
              </a:lnSpc>
              <a:spcBef>
                <a:spcPts val="0"/>
              </a:spcBef>
              <a:spcAft>
                <a:spcPts val="0"/>
              </a:spcAft>
              <a:buSzPts val="1400"/>
              <a:buNone/>
            </a:pPr>
            <a:r>
              <a:t/>
            </a:r>
            <a:endParaRPr sz="1400"/>
          </a:p>
          <a:p>
            <a:pPr indent="-336550" lvl="0" marL="457200" rtl="0" algn="l">
              <a:lnSpc>
                <a:spcPct val="115000"/>
              </a:lnSpc>
              <a:spcBef>
                <a:spcPts val="0"/>
              </a:spcBef>
              <a:spcAft>
                <a:spcPts val="0"/>
              </a:spcAft>
              <a:buSzPts val="1700"/>
              <a:buChar char="•"/>
            </a:pPr>
            <a:r>
              <a:rPr lang="en-GB" sz="1900"/>
              <a:t>An arrest or detention must be carried out according to the law. </a:t>
            </a:r>
            <a:endParaRPr sz="1900"/>
          </a:p>
          <a:p>
            <a:pPr indent="0" lvl="0" marL="0" rtl="0" algn="l">
              <a:lnSpc>
                <a:spcPct val="115000"/>
              </a:lnSpc>
              <a:spcBef>
                <a:spcPts val="0"/>
              </a:spcBef>
              <a:spcAft>
                <a:spcPts val="0"/>
              </a:spcAft>
              <a:buSzPts val="1400"/>
              <a:buNone/>
            </a:pPr>
            <a:r>
              <a:t/>
            </a:r>
            <a:endParaRPr sz="1000"/>
          </a:p>
          <a:p>
            <a:pPr indent="-336550" lvl="0" marL="457200" rtl="0" algn="l">
              <a:lnSpc>
                <a:spcPct val="115000"/>
              </a:lnSpc>
              <a:spcBef>
                <a:spcPts val="0"/>
              </a:spcBef>
              <a:spcAft>
                <a:spcPts val="0"/>
              </a:spcAft>
              <a:buSzPts val="1700"/>
              <a:buChar char="•"/>
            </a:pPr>
            <a:r>
              <a:rPr lang="en-GB" sz="1900"/>
              <a:t>The person arrested must be told why they are being held, and which crime they are accused of committing.</a:t>
            </a:r>
            <a:endParaRPr sz="1900"/>
          </a:p>
          <a:p>
            <a:pPr indent="0" lvl="0" marL="0" rtl="0" algn="l">
              <a:lnSpc>
                <a:spcPct val="115000"/>
              </a:lnSpc>
              <a:spcBef>
                <a:spcPts val="0"/>
              </a:spcBef>
              <a:spcAft>
                <a:spcPts val="0"/>
              </a:spcAft>
              <a:buSzPts val="1400"/>
              <a:buNone/>
            </a:pPr>
            <a:r>
              <a:t/>
            </a:r>
            <a:endParaRPr sz="1000"/>
          </a:p>
          <a:p>
            <a:pPr indent="-336550" lvl="0" marL="457200" rtl="0" algn="l">
              <a:lnSpc>
                <a:spcPct val="115000"/>
              </a:lnSpc>
              <a:spcBef>
                <a:spcPts val="0"/>
              </a:spcBef>
              <a:spcAft>
                <a:spcPts val="0"/>
              </a:spcAft>
              <a:buSzPts val="1700"/>
              <a:buChar char="•"/>
            </a:pPr>
            <a:r>
              <a:rPr lang="en-GB" sz="1900"/>
              <a:t>They must be brought to trial within a reasonable time, or they should be released. It must be the exception, rather than the rule, to deny someone bail and to hold them in jail before their trial. </a:t>
            </a:r>
            <a:endParaRPr sz="1900"/>
          </a:p>
          <a:p>
            <a:pPr indent="0" lvl="0" marL="0" rtl="0" algn="l">
              <a:lnSpc>
                <a:spcPct val="115000"/>
              </a:lnSpc>
              <a:spcBef>
                <a:spcPts val="0"/>
              </a:spcBef>
              <a:spcAft>
                <a:spcPts val="0"/>
              </a:spcAft>
              <a:buSzPts val="1400"/>
              <a:buNone/>
            </a:pPr>
            <a:r>
              <a:t/>
            </a:r>
            <a:endParaRPr sz="1000"/>
          </a:p>
          <a:p>
            <a:pPr indent="-336550" lvl="0" marL="457200" rtl="0" algn="l">
              <a:lnSpc>
                <a:spcPct val="115000"/>
              </a:lnSpc>
              <a:spcBef>
                <a:spcPts val="0"/>
              </a:spcBef>
              <a:spcAft>
                <a:spcPts val="0"/>
              </a:spcAft>
              <a:buSzPts val="1700"/>
              <a:buChar char="•"/>
            </a:pPr>
            <a:r>
              <a:rPr lang="en-GB" sz="1900"/>
              <a:t>It must not be arbitrary.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452" name="Google Shape;452;p52"/>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53" name="Google Shape;453;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3"/>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59" name="Google Shape;459;p5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60" name="Google Shape;460;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1" name="Google Shape;461;p53"/>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b="1" sz="2000">
              <a:highlight>
                <a:schemeClr val="accent1"/>
              </a:highlight>
            </a:endParaRPr>
          </a:p>
          <a:p>
            <a:pPr indent="0" lvl="0" marL="0" rtl="0" algn="l">
              <a:lnSpc>
                <a:spcPct val="115000"/>
              </a:lnSpc>
              <a:spcBef>
                <a:spcPts val="0"/>
              </a:spcBef>
              <a:spcAft>
                <a:spcPts val="0"/>
              </a:spcAft>
              <a:buSzPts val="1400"/>
              <a:buNone/>
            </a:pPr>
            <a:r>
              <a:rPr b="1" lang="en-GB" sz="2000">
                <a:highlight>
                  <a:schemeClr val="accent1"/>
                </a:highlight>
              </a:rPr>
              <a:t>ARBITRARY ARREST AND DETENTION</a:t>
            </a:r>
            <a:endParaRPr b="1" sz="2000">
              <a:highlight>
                <a:schemeClr val="accent1"/>
              </a:highlight>
            </a:endParaRPr>
          </a:p>
          <a:p>
            <a:pPr indent="0" lvl="0" marL="0" rtl="0" algn="l">
              <a:lnSpc>
                <a:spcPct val="115000"/>
              </a:lnSpc>
              <a:spcBef>
                <a:spcPts val="0"/>
              </a:spcBef>
              <a:spcAft>
                <a:spcPts val="0"/>
              </a:spcAft>
              <a:buSzPts val="1400"/>
              <a:buNone/>
            </a:pPr>
            <a:r>
              <a:t/>
            </a:r>
            <a:endParaRPr b="1" sz="2000">
              <a:highlight>
                <a:schemeClr val="accent1"/>
              </a:highlight>
            </a:endParaRPr>
          </a:p>
          <a:p>
            <a:pPr indent="0" lvl="0" marL="0" rtl="0" algn="l">
              <a:lnSpc>
                <a:spcPct val="115000"/>
              </a:lnSpc>
              <a:spcBef>
                <a:spcPts val="0"/>
              </a:spcBef>
              <a:spcAft>
                <a:spcPts val="0"/>
              </a:spcAft>
              <a:buSzPts val="1400"/>
              <a:buNone/>
            </a:pPr>
            <a:r>
              <a:rPr lang="en-GB" sz="2000"/>
              <a:t>The arrest and detention of anyone without legal basis or due process of law, or because they are peacefully expressing their opinion, is </a:t>
            </a:r>
            <a:r>
              <a:rPr b="1" lang="en-GB" sz="2000"/>
              <a:t>arbitrary</a:t>
            </a:r>
            <a:r>
              <a:rPr lang="en-GB" sz="2000"/>
              <a:t>.</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4"/>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67" name="Google Shape;467;p5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68" name="Google Shape;468;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9" name="Google Shape;469;p54"/>
          <p:cNvSpPr txBox="1"/>
          <p:nvPr>
            <p:ph idx="1" type="body"/>
          </p:nvPr>
        </p:nvSpPr>
        <p:spPr>
          <a:xfrm>
            <a:off x="629850" y="993100"/>
            <a:ext cx="7245000" cy="36450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rPr lang="en-GB" sz="2000">
                <a:highlight>
                  <a:schemeClr val="accent1"/>
                </a:highlight>
              </a:rPr>
              <a:t>Everyone has the right:</a:t>
            </a:r>
            <a:endParaRPr sz="2000">
              <a:highlight>
                <a:schemeClr val="accent1"/>
              </a:highlight>
            </a:endParaRPr>
          </a:p>
          <a:p>
            <a:pPr indent="0" lvl="0" marL="0" rtl="0" algn="l">
              <a:lnSpc>
                <a:spcPct val="115000"/>
              </a:lnSpc>
              <a:spcBef>
                <a:spcPts val="0"/>
              </a:spcBef>
              <a:spcAft>
                <a:spcPts val="0"/>
              </a:spcAft>
              <a:buSzPts val="1400"/>
              <a:buNone/>
            </a:pPr>
            <a:r>
              <a:t/>
            </a:r>
            <a:endParaRPr sz="900"/>
          </a:p>
          <a:p>
            <a:pPr indent="-355600" lvl="0" marL="457200" rtl="0" algn="l">
              <a:lnSpc>
                <a:spcPct val="115000"/>
              </a:lnSpc>
              <a:spcBef>
                <a:spcPts val="0"/>
              </a:spcBef>
              <a:spcAft>
                <a:spcPts val="0"/>
              </a:spcAft>
              <a:buSzPts val="2000"/>
              <a:buChar char="•"/>
            </a:pPr>
            <a:r>
              <a:rPr lang="en-GB" sz="2000"/>
              <a:t>to be informed immediately of the reasons for their arrest and detention;</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a lawyer from the moment of arrest;</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inform their family of their situation;</a:t>
            </a:r>
            <a:endParaRPr sz="2000"/>
          </a:p>
          <a:p>
            <a:pPr indent="0" lvl="0" marL="0" rtl="0" algn="l">
              <a:lnSpc>
                <a:spcPct val="115000"/>
              </a:lnSpc>
              <a:spcBef>
                <a:spcPts val="0"/>
              </a:spcBef>
              <a:spcAft>
                <a:spcPts val="0"/>
              </a:spcAft>
              <a:buSzPts val="1400"/>
              <a:buNone/>
            </a:pPr>
            <a:r>
              <a:t/>
            </a:r>
            <a:endParaRPr sz="600"/>
          </a:p>
          <a:p>
            <a:pPr indent="-355600" lvl="0" marL="457200" rtl="0" algn="l">
              <a:lnSpc>
                <a:spcPct val="115000"/>
              </a:lnSpc>
              <a:spcBef>
                <a:spcPts val="0"/>
              </a:spcBef>
              <a:spcAft>
                <a:spcPts val="0"/>
              </a:spcAft>
              <a:buSzPts val="2000"/>
              <a:buChar char="•"/>
            </a:pPr>
            <a:r>
              <a:rPr lang="en-GB" sz="2000"/>
              <a:t>to know which authority is holding them and to have their detention registered immediately;</a:t>
            </a:r>
            <a:endParaRPr sz="2000"/>
          </a:p>
          <a:p>
            <a:pPr indent="0" lvl="0" marL="0" rtl="0" algn="l">
              <a:lnSpc>
                <a:spcPct val="115000"/>
              </a:lnSpc>
              <a:spcBef>
                <a:spcPts val="0"/>
              </a:spcBef>
              <a:spcAft>
                <a:spcPts val="0"/>
              </a:spcAft>
              <a:buSzPts val="1400"/>
              <a:buNone/>
            </a:pPr>
            <a:r>
              <a:t/>
            </a:r>
            <a:endParaRPr sz="500"/>
          </a:p>
          <a:p>
            <a:pPr indent="-355600" lvl="0" marL="457200" rtl="0" algn="l">
              <a:lnSpc>
                <a:spcPct val="115000"/>
              </a:lnSpc>
              <a:spcBef>
                <a:spcPts val="0"/>
              </a:spcBef>
              <a:spcAft>
                <a:spcPts val="0"/>
              </a:spcAft>
              <a:buSzPts val="2000"/>
              <a:buChar char="•"/>
            </a:pPr>
            <a:r>
              <a:rPr lang="en-GB" sz="2000"/>
              <a:t>to challenge the lawfulness of their detention in court.</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5"/>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75" name="Google Shape;475;p5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76" name="Google Shape;476;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77" name="Google Shape;477;p55"/>
          <p:cNvSpPr txBox="1"/>
          <p:nvPr>
            <p:ph idx="1" type="body"/>
          </p:nvPr>
        </p:nvSpPr>
        <p:spPr>
          <a:xfrm>
            <a:off x="629850" y="1207350"/>
            <a:ext cx="7245000" cy="32748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b="1" lang="en-GB">
                <a:highlight>
                  <a:schemeClr val="accent1"/>
                </a:highlight>
              </a:rPr>
              <a:t>PRESUMPTION OF </a:t>
            </a:r>
            <a:r>
              <a:rPr b="1" lang="en-GB">
                <a:highlight>
                  <a:schemeClr val="accent1"/>
                </a:highlight>
              </a:rPr>
              <a:t>INNOCENCE</a:t>
            </a:r>
            <a:endParaRPr b="1">
              <a:highlight>
                <a:schemeClr val="accent1"/>
              </a:highlight>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Furthermore, everyone has the right to a </a:t>
            </a:r>
            <a:r>
              <a:rPr b="1" lang="en-GB">
                <a:highlight>
                  <a:schemeClr val="accent1"/>
                </a:highlight>
              </a:rPr>
              <a:t>presumption of innocence</a:t>
            </a:r>
            <a:r>
              <a:rPr lang="en-GB">
                <a:highlight>
                  <a:schemeClr val="accent1"/>
                </a:highlight>
              </a:rPr>
              <a:t>-</a:t>
            </a:r>
            <a:r>
              <a:rPr lang="en-GB"/>
              <a:t> that they are innocent until proven guilty. </a:t>
            </a:r>
            <a:endParaRPr/>
          </a:p>
          <a:p>
            <a:pPr indent="0" lvl="0" marL="0" rtl="0" algn="l">
              <a:lnSpc>
                <a:spcPct val="90000"/>
              </a:lnSpc>
              <a:spcBef>
                <a:spcPts val="800"/>
              </a:spcBef>
              <a:spcAft>
                <a:spcPts val="0"/>
              </a:spcAft>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6"/>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83" name="Google Shape;483;p5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84" name="Google Shape;484;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5" name="Google Shape;485;p56"/>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Have your positions on this statement changed?</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i="1" lang="en-GB"/>
              <a:t>“Criminal suspects should be held in prison until their trial”.</a:t>
            </a:r>
            <a:endParaRPr i="1"/>
          </a:p>
          <a:p>
            <a:pPr indent="0" lvl="0" marL="0" rtl="0" algn="l">
              <a:lnSpc>
                <a:spcPct val="90000"/>
              </a:lnSpc>
              <a:spcBef>
                <a:spcPts val="800"/>
              </a:spcBef>
              <a:spcAft>
                <a:spcPts val="0"/>
              </a:spcAft>
              <a:buSzPts val="1400"/>
              <a:buNone/>
            </a:pPr>
            <a:r>
              <a:t/>
            </a:r>
            <a:endParaRPr i="1"/>
          </a:p>
          <a:p>
            <a:pPr indent="0" lvl="0" marL="0" rtl="0" algn="l">
              <a:lnSpc>
                <a:spcPct val="90000"/>
              </a:lnSpc>
              <a:spcBef>
                <a:spcPts val="8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7"/>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INTRODUCING </a:t>
            </a:r>
            <a:endParaRPr sz="1800"/>
          </a:p>
          <a:p>
            <a:pPr indent="0" lvl="0" marL="0" rtl="0" algn="l">
              <a:lnSpc>
                <a:spcPct val="90000"/>
              </a:lnSpc>
              <a:spcBef>
                <a:spcPts val="0"/>
              </a:spcBef>
              <a:spcAft>
                <a:spcPts val="0"/>
              </a:spcAft>
              <a:buClr>
                <a:srgbClr val="000000"/>
              </a:buClr>
              <a:buSzPts val="2800"/>
              <a:buFont typeface="Oswald"/>
              <a:buNone/>
            </a:pPr>
            <a:r>
              <a:rPr lang="en-GB" sz="1800"/>
              <a:t>MOHAMED BAKER</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1" name="Google Shape;491;p5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92" name="Google Shape;492;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3" name="Google Shape;493;p57"/>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rPr lang="en-GB" sz="2000"/>
              <a:t>Mohamed Baker loves cats so much, he has five of them. A football fan, he’s also into squash and motorbike riding. Baker, himself a Nubian, also enjoys Nubian music and culture. But today, the human rights lawyer can only dream of what he loves. He’s in prison for defending some of the most marginalized people in Egypt.  </a:t>
            </a:r>
            <a:endParaRPr sz="2000"/>
          </a:p>
          <a:p>
            <a:pPr indent="0" lvl="0" marL="0" rtl="0" algn="l">
              <a:lnSpc>
                <a:spcPct val="90000"/>
              </a:lnSpc>
              <a:spcBef>
                <a:spcPts val="800"/>
              </a:spcBef>
              <a:spcAft>
                <a:spcPts val="0"/>
              </a:spcAft>
              <a:buSzPts val="1400"/>
              <a:buNone/>
            </a:pPr>
            <a:r>
              <a:t/>
            </a:r>
            <a:endParaRPr sz="2000"/>
          </a:p>
          <a:p>
            <a:pPr indent="0" lvl="0" marL="0" rtl="0" algn="l">
              <a:lnSpc>
                <a:spcPct val="90000"/>
              </a:lnSpc>
              <a:spcBef>
                <a:spcPts val="800"/>
              </a:spcBef>
              <a:spcAft>
                <a:spcPts val="0"/>
              </a:spcAft>
              <a:buSzPts val="1400"/>
              <a:buNone/>
            </a:pPr>
            <a:r>
              <a:rPr lang="en-GB" sz="2000"/>
              <a:t>In September 2019, he went to the prosecutor’s office to defend his friend and was himself arrested. Authorities never put him on trial. Instead, they made false, terrorism-related accusations against him and threw him in jail – all because they disagreed with his human rights work. Baker heads the Adalah Center for Rights and Freedoms, which supports human rights and people jailed unjustly.  </a:t>
            </a:r>
            <a:endParaRPr sz="2000"/>
          </a:p>
          <a:p>
            <a:pPr indent="0" lvl="0" marL="0" rtl="0" algn="l">
              <a:lnSpc>
                <a:spcPct val="90000"/>
              </a:lnSpc>
              <a:spcBef>
                <a:spcPts val="800"/>
              </a:spcBef>
              <a:spcAft>
                <a:spcPts val="0"/>
              </a:spcAft>
              <a:buSzPts val="1400"/>
              <a:buNone/>
            </a:pPr>
            <a:r>
              <a:t/>
            </a:r>
            <a:endParaRPr b="1" sz="1300"/>
          </a:p>
          <a:p>
            <a:pPr indent="0" lvl="0" marL="0" rtl="0" algn="l">
              <a:lnSpc>
                <a:spcPct val="90000"/>
              </a:lnSpc>
              <a:spcBef>
                <a:spcPts val="800"/>
              </a:spcBef>
              <a:spcAft>
                <a:spcPts val="0"/>
              </a:spcAft>
              <a:buSzPts val="1400"/>
              <a:buNone/>
            </a:pPr>
            <a:r>
              <a:t/>
            </a:r>
            <a:endParaRPr sz="1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8"/>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INTRODUCING </a:t>
            </a:r>
            <a:endParaRPr sz="1800"/>
          </a:p>
          <a:p>
            <a:pPr indent="0" lvl="0" marL="0" rtl="0" algn="l">
              <a:lnSpc>
                <a:spcPct val="90000"/>
              </a:lnSpc>
              <a:spcBef>
                <a:spcPts val="0"/>
              </a:spcBef>
              <a:spcAft>
                <a:spcPts val="0"/>
              </a:spcAft>
              <a:buClr>
                <a:srgbClr val="000000"/>
              </a:buClr>
              <a:buSzPts val="2800"/>
              <a:buFont typeface="Oswald"/>
              <a:buNone/>
            </a:pPr>
            <a:r>
              <a:rPr lang="en-GB" sz="1800"/>
              <a:t>MOHAMED BAKER</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99" name="Google Shape;499;p5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500" name="Google Shape;500;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1" name="Google Shape;501;p58"/>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rPr lang="en-GB" sz="2000"/>
              <a:t>In jail, the authorities have subjected Baker to one cruelty after another. They didn’t let him see his dying father. They’ve kept him in a cramped, fetid cell. And they’ve deprived him of a bed or mattress, hot water, outdoor exercise and even family photos.  </a:t>
            </a:r>
            <a:endParaRPr sz="2000"/>
          </a:p>
          <a:p>
            <a:pPr indent="0" lvl="0" marL="0" rtl="0" algn="l">
              <a:lnSpc>
                <a:spcPct val="90000"/>
              </a:lnSpc>
              <a:spcBef>
                <a:spcPts val="800"/>
              </a:spcBef>
              <a:spcAft>
                <a:spcPts val="0"/>
              </a:spcAft>
              <a:buSzPts val="1400"/>
              <a:buNone/>
            </a:pPr>
            <a:r>
              <a:t/>
            </a:r>
            <a:endParaRPr sz="2000"/>
          </a:p>
          <a:p>
            <a:pPr indent="0" lvl="0" marL="0" rtl="0" algn="l">
              <a:lnSpc>
                <a:spcPct val="90000"/>
              </a:lnSpc>
              <a:spcBef>
                <a:spcPts val="800"/>
              </a:spcBef>
              <a:spcAft>
                <a:spcPts val="0"/>
              </a:spcAft>
              <a:buSzPts val="1400"/>
              <a:buNone/>
            </a:pPr>
            <a:r>
              <a:rPr lang="en-GB" sz="2000"/>
              <a:t>Despite the risks of Covid-19 spreading in Egypt’s dirty and crammed prisons, authorities are keeping people like Baker locked up unjustly without trial and are not even giving them face masks or sanitary gels to protect themselves</a:t>
            </a:r>
            <a:endParaRPr sz="2000"/>
          </a:p>
          <a:p>
            <a:pPr indent="0" lvl="0" marL="0" rtl="0" algn="l">
              <a:lnSpc>
                <a:spcPct val="90000"/>
              </a:lnSpc>
              <a:spcBef>
                <a:spcPts val="800"/>
              </a:spcBef>
              <a:spcAft>
                <a:spcPts val="0"/>
              </a:spcAft>
              <a:buSzPts val="1400"/>
              <a:buNone/>
            </a:pPr>
            <a:r>
              <a:t/>
            </a:r>
            <a:endParaRPr sz="2000"/>
          </a:p>
          <a:p>
            <a:pPr indent="0" lvl="0" marL="0" rtl="0" algn="l">
              <a:lnSpc>
                <a:spcPct val="90000"/>
              </a:lnSpc>
              <a:spcBef>
                <a:spcPts val="800"/>
              </a:spcBef>
              <a:spcAft>
                <a:spcPts val="0"/>
              </a:spcAft>
              <a:buSzPts val="1400"/>
              <a:buNone/>
            </a:pPr>
            <a:r>
              <a:rPr lang="en-GB" sz="2000"/>
              <a:t>Still Baker is hopeful. “One day… we will continue our work [to establish] free societies,” he says. Help bring that day forward.</a:t>
            </a:r>
            <a:endParaRPr sz="2000"/>
          </a:p>
          <a:p>
            <a:pPr indent="0" lvl="0" marL="0" rtl="0" algn="l">
              <a:lnSpc>
                <a:spcPct val="90000"/>
              </a:lnSpc>
              <a:spcBef>
                <a:spcPts val="800"/>
              </a:spcBef>
              <a:spcAft>
                <a:spcPts val="0"/>
              </a:spcAft>
              <a:buSzPts val="1400"/>
              <a:buNone/>
            </a:pPr>
            <a:r>
              <a:t/>
            </a:r>
            <a:endParaRPr sz="2000"/>
          </a:p>
          <a:p>
            <a:pPr indent="0" lvl="0" marL="0" rtl="0" algn="l">
              <a:lnSpc>
                <a:spcPct val="90000"/>
              </a:lnSpc>
              <a:spcBef>
                <a:spcPts val="800"/>
              </a:spcBef>
              <a:spcAft>
                <a:spcPts val="0"/>
              </a:spcAft>
              <a:buSzPts val="1400"/>
              <a:buNone/>
            </a:pPr>
            <a:r>
              <a:t/>
            </a:r>
            <a:endParaRPr b="1" sz="1300"/>
          </a:p>
          <a:p>
            <a:pPr indent="0" lvl="0" marL="0" rtl="0" algn="l">
              <a:lnSpc>
                <a:spcPct val="90000"/>
              </a:lnSpc>
              <a:spcBef>
                <a:spcPts val="800"/>
              </a:spcBef>
              <a:spcAft>
                <a:spcPts val="0"/>
              </a:spcAft>
              <a:buSzPts val="1400"/>
              <a:buNone/>
            </a:pPr>
            <a:r>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9"/>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INTRODUCING </a:t>
            </a:r>
            <a:endParaRPr sz="1800"/>
          </a:p>
          <a:p>
            <a:pPr indent="0" lvl="0" marL="0" rtl="0" algn="l">
              <a:lnSpc>
                <a:spcPct val="90000"/>
              </a:lnSpc>
              <a:spcBef>
                <a:spcPts val="0"/>
              </a:spcBef>
              <a:spcAft>
                <a:spcPts val="0"/>
              </a:spcAft>
              <a:buClr>
                <a:srgbClr val="000000"/>
              </a:buClr>
              <a:buSzPts val="2800"/>
              <a:buFont typeface="Oswald"/>
              <a:buNone/>
            </a:pPr>
            <a:r>
              <a:rPr lang="en-GB" sz="1800"/>
              <a:t>MOHAMED BAKER</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7" name="Google Shape;507;p5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508" name="Google Shape;508;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9" name="Google Shape;509;p59"/>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What difficulties did Mohamed face during the time he spent in jail?</a:t>
            </a:r>
            <a:endParaRPr/>
          </a:p>
          <a:p>
            <a:pPr indent="0" lvl="0" marL="0" rtl="0" algn="l">
              <a:lnSpc>
                <a:spcPct val="90000"/>
              </a:lnSpc>
              <a:spcBef>
                <a:spcPts val="800"/>
              </a:spcBef>
              <a:spcAft>
                <a:spcPts val="0"/>
              </a:spcAft>
              <a:buSzPts val="1400"/>
              <a:buNone/>
            </a:pPr>
            <a:r>
              <a:t/>
            </a:r>
            <a:endParaRPr/>
          </a:p>
          <a:p>
            <a:pPr indent="0" lvl="0" marL="0" rtl="0" algn="l">
              <a:lnSpc>
                <a:spcPct val="90000"/>
              </a:lnSpc>
              <a:spcBef>
                <a:spcPts val="800"/>
              </a:spcBef>
              <a:spcAft>
                <a:spcPts val="0"/>
              </a:spcAft>
              <a:buSzPts val="1400"/>
              <a:buNone/>
            </a:pPr>
            <a:r>
              <a:rPr lang="en-GB"/>
              <a:t>Why do you think the right to liberty and protection against arbitrary arrest and detention is important? </a:t>
            </a:r>
            <a:endParaRPr/>
          </a:p>
          <a:p>
            <a:pPr indent="0" lvl="0" marL="0" rtl="0" algn="l">
              <a:lnSpc>
                <a:spcPct val="90000"/>
              </a:lnSpc>
              <a:spcBef>
                <a:spcPts val="800"/>
              </a:spcBef>
              <a:spcAft>
                <a:spcPts val="0"/>
              </a:spcAft>
              <a:buSzPts val="1400"/>
              <a:buNone/>
            </a:pPr>
            <a:r>
              <a:t/>
            </a:r>
            <a:endParaRPr sz="1200"/>
          </a:p>
          <a:p>
            <a:pPr indent="0" lvl="0" marL="0" rtl="0" algn="l">
              <a:lnSpc>
                <a:spcPct val="90000"/>
              </a:lnSpc>
              <a:spcBef>
                <a:spcPts val="800"/>
              </a:spcBef>
              <a:spcAft>
                <a:spcPts val="0"/>
              </a:spcAft>
              <a:buSzPts val="1400"/>
              <a:buNone/>
            </a:pPr>
            <a:r>
              <a:t/>
            </a:r>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5" name="Google Shape;515;p60"/>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516" name="Google Shape;516;p60"/>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517" name="Google Shape;517;p60"/>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518" name="Google Shape;518;p60"/>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sp>
        <p:nvSpPr>
          <p:cNvPr id="519" name="Google Shape;519;p60"/>
          <p:cNvSpPr txBox="1"/>
          <p:nvPr/>
        </p:nvSpPr>
        <p:spPr>
          <a:xfrm>
            <a:off x="5227115" y="5001895"/>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pic>
        <p:nvPicPr>
          <p:cNvPr id="520" name="Google Shape;520;p60"/>
          <p:cNvPicPr preferRelativeResize="0"/>
          <p:nvPr/>
        </p:nvPicPr>
        <p:blipFill rotWithShape="1">
          <a:blip r:embed="rId3">
            <a:alphaModFix/>
          </a:blip>
          <a:srcRect b="0" l="99" r="109" t="0"/>
          <a:stretch/>
        </p:blipFill>
        <p:spPr>
          <a:xfrm>
            <a:off x="450010" y="1236800"/>
            <a:ext cx="2540183" cy="2423700"/>
          </a:xfrm>
          <a:prstGeom prst="rect">
            <a:avLst/>
          </a:prstGeom>
          <a:noFill/>
          <a:ln>
            <a:noFill/>
          </a:ln>
        </p:spPr>
      </p:pic>
      <p:sp>
        <p:nvSpPr>
          <p:cNvPr id="521" name="Google Shape;521;p60"/>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sz="1000">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522" name="Google Shape;522;p60"/>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6" name="Shape 526"/>
        <p:cNvGrpSpPr/>
        <p:nvPr/>
      </p:nvGrpSpPr>
      <p:grpSpPr>
        <a:xfrm>
          <a:off x="0" y="0"/>
          <a:ext cx="0" cy="0"/>
          <a:chOff x="0" y="0"/>
          <a:chExt cx="0" cy="0"/>
        </a:xfrm>
      </p:grpSpPr>
      <p:sp>
        <p:nvSpPr>
          <p:cNvPr id="527" name="Google Shape;527;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28" name="Google Shape;528;p61"/>
          <p:cNvSpPr txBox="1"/>
          <p:nvPr/>
        </p:nvSpPr>
        <p:spPr>
          <a:xfrm>
            <a:off x="755575" y="1284175"/>
            <a:ext cx="39768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t>
            </a:r>
            <a:r>
              <a:rPr b="0" i="0" lang="en-GB" sz="1200" u="none" cap="none" strike="noStrike">
                <a:solidFill>
                  <a:srgbClr val="424242"/>
                </a:solidFill>
                <a:latin typeface="Oswald"/>
                <a:ea typeface="Oswald"/>
                <a:cs typeface="Oswald"/>
                <a:sym typeface="Oswald"/>
              </a:rPr>
              <a:t>The</a:t>
            </a:r>
            <a:r>
              <a:rPr b="0" i="0" lang="en-GB" sz="1200" u="none" cap="none" strike="noStrike">
                <a:solidFill>
                  <a:srgbClr val="424242"/>
                </a:solidFill>
                <a:latin typeface="Oswald"/>
                <a:ea typeface="Oswald"/>
                <a:cs typeface="Oswald"/>
                <a:sym typeface="Oswald"/>
              </a:rPr>
              <a:t>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in on your social media channels, tagging it with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unique 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29" name="Google Shape;529;p61"/>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
        <p:nvSpPr>
          <p:cNvPr id="530" name="Google Shape;530;p6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86" name="Google Shape;286;p44"/>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287" name="Google Shape;287;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88" name="Google Shape;288;p44"/>
          <p:cNvSpPr txBox="1"/>
          <p:nvPr/>
        </p:nvSpPr>
        <p:spPr>
          <a:xfrm>
            <a:off x="7755125" y="2248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289" name="Google Shape;289;p44"/>
          <p:cNvSpPr txBox="1"/>
          <p:nvPr/>
        </p:nvSpPr>
        <p:spPr>
          <a:xfrm>
            <a:off x="629850" y="2248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290" name="Google Shape;290;p44"/>
          <p:cNvCxnSpPr>
            <a:stCxn id="289" idx="3"/>
            <a:endCxn id="288" idx="1"/>
          </p:cNvCxnSpPr>
          <p:nvPr/>
        </p:nvCxnSpPr>
        <p:spPr>
          <a:xfrm>
            <a:off x="1625850" y="2409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291" name="Google Shape;291;p44"/>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4"/>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4"/>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4"/>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4"/>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62"/>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36" name="Google Shape;536;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37" name="Google Shape;537;p62"/>
          <p:cNvSpPr txBox="1"/>
          <p:nvPr/>
        </p:nvSpPr>
        <p:spPr>
          <a:xfrm>
            <a:off x="628650" y="1087050"/>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You can write to the president of Egypt 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Abdel Fattah al-Sisi,</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Office of the President,</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Al Ittihadia Palace,</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Cairo,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Arab Republic of Egypt</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Salutation: Dear President</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Fax: +202 2391 1441</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Email address: </a:t>
            </a:r>
            <a:r>
              <a:rPr b="0" i="0" lang="en-GB" sz="1200" u="sng" cap="none" strike="noStrike">
                <a:solidFill>
                  <a:schemeClr val="hlink"/>
                </a:solidFill>
                <a:latin typeface="Oswald"/>
                <a:ea typeface="Oswald"/>
                <a:cs typeface="Oswald"/>
                <a:sym typeface="Oswald"/>
                <a:hlinkClick r:id="rId3"/>
              </a:rPr>
              <a:t>p.spokesman@op.gov.eg</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Twitter: @AlsisiOfficial</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38" name="Google Shape;538;p62"/>
          <p:cNvSpPr txBox="1"/>
          <p:nvPr/>
        </p:nvSpPr>
        <p:spPr>
          <a:xfrm>
            <a:off x="4735350" y="1087050"/>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Tell the president something about yourself to make this a personal letter.</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Tell him what shocks you about Mohamed Baker’s case.</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Tell him to release Mohamed Baker</a:t>
            </a:r>
            <a:r>
              <a:rPr b="1" i="0" lang="en-GB" sz="1200" u="none" cap="none" strike="noStrike">
                <a:solidFill>
                  <a:srgbClr val="000000"/>
                </a:solidFill>
                <a:latin typeface="Oswald"/>
                <a:ea typeface="Oswald"/>
                <a:cs typeface="Oswald"/>
                <a:sym typeface="Oswald"/>
              </a:rPr>
              <a:t> immediately and unconditionally, and to close all investigations into bogus accusations made against him. </a:t>
            </a:r>
            <a:endParaRPr b="1"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39" name="Google Shape;539;p62"/>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
        <p:nvSpPr>
          <p:cNvPr id="540" name="Google Shape;540;p62"/>
          <p:cNvSpPr txBox="1"/>
          <p:nvPr/>
        </p:nvSpPr>
        <p:spPr>
          <a:xfrm>
            <a:off x="5227040" y="4984195"/>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chemeClr val="dk2"/>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3"/>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46" name="Google Shape;546;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47" name="Google Shape;547;p63"/>
          <p:cNvSpPr txBox="1"/>
          <p:nvPr/>
        </p:nvSpPr>
        <p:spPr>
          <a:xfrm>
            <a:off x="628650" y="1087050"/>
            <a:ext cx="76143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You can also show solidarity with Mohamed Baker by emailing or engaging online to express your support.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Post your messages of friendship and solidarity for him on Twitter or Facebook using the hashtags: #Free_Baker and  #الحرية_لباقر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Like and follow the Twitter and Facebook accounts below.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Email: </a:t>
            </a:r>
            <a:r>
              <a:rPr b="0" i="0" lang="en-GB" sz="1700" u="sng" cap="none" strike="noStrike">
                <a:solidFill>
                  <a:schemeClr val="hlink"/>
                </a:solidFill>
                <a:latin typeface="Oswald"/>
                <a:ea typeface="Oswald"/>
                <a:cs typeface="Oswald"/>
                <a:sym typeface="Oswald"/>
                <a:hlinkClick r:id="rId3"/>
              </a:rPr>
              <a:t>supportbaker@protonmail.com</a:t>
            </a:r>
            <a:r>
              <a:rPr b="0" i="0" lang="en-GB" sz="1700" u="none" cap="none" strike="noStrike">
                <a:solidFill>
                  <a:srgbClr val="000000"/>
                </a:solidFill>
                <a:latin typeface="Oswald"/>
                <a:ea typeface="Oswald"/>
                <a:cs typeface="Oswald"/>
                <a:sym typeface="Oswald"/>
              </a:rPr>
              <a:t>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Twitter: @FreeBaker2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Facebook: </a:t>
            </a:r>
            <a:r>
              <a:rPr b="0" i="0" lang="en-GB" sz="1700" u="sng" cap="none" strike="noStrike">
                <a:solidFill>
                  <a:schemeClr val="hlink"/>
                </a:solidFill>
                <a:latin typeface="Oswald"/>
                <a:ea typeface="Oswald"/>
                <a:cs typeface="Oswald"/>
                <a:sym typeface="Oswald"/>
                <a:hlinkClick r:id="rId4"/>
              </a:rPr>
              <a:t>www.facebook.com/freebaker</a:t>
            </a:r>
            <a:r>
              <a:rPr b="0" i="0" lang="en-GB" sz="1700" u="none" cap="none" strike="noStrike">
                <a:solidFill>
                  <a:srgbClr val="000000"/>
                </a:solidFill>
                <a:latin typeface="Oswald"/>
                <a:ea typeface="Oswald"/>
                <a:cs typeface="Oswald"/>
                <a:sym typeface="Oswald"/>
              </a:rPr>
              <a:t>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400" u="none" cap="none" strike="noStrike">
              <a:solidFill>
                <a:srgbClr val="000000"/>
              </a:solidFill>
              <a:latin typeface="Oswald"/>
              <a:ea typeface="Oswald"/>
              <a:cs typeface="Oswald"/>
              <a:sym typeface="Oswald"/>
            </a:endParaRPr>
          </a:p>
        </p:txBody>
      </p:sp>
      <p:sp>
        <p:nvSpPr>
          <p:cNvPr id="548" name="Google Shape;548;p63"/>
          <p:cNvSpPr txBox="1"/>
          <p:nvPr/>
        </p:nvSpPr>
        <p:spPr>
          <a:xfrm>
            <a:off x="4735350" y="1087050"/>
            <a:ext cx="3780000" cy="34692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Oswald"/>
              <a:ea typeface="Oswald"/>
              <a:cs typeface="Oswald"/>
              <a:sym typeface="Oswald"/>
            </a:endParaRPr>
          </a:p>
        </p:txBody>
      </p:sp>
      <p:sp>
        <p:nvSpPr>
          <p:cNvPr id="549" name="Google Shape;549;p6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10" name="Google Shape;310;p45"/>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311" name="Google Shape;311;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2" name="Google Shape;312;p45"/>
          <p:cNvSpPr txBox="1"/>
          <p:nvPr/>
        </p:nvSpPr>
        <p:spPr>
          <a:xfrm>
            <a:off x="7755125" y="2629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13" name="Google Shape;313;p45"/>
          <p:cNvSpPr txBox="1"/>
          <p:nvPr/>
        </p:nvSpPr>
        <p:spPr>
          <a:xfrm>
            <a:off x="629850" y="2629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14" name="Google Shape;314;p45"/>
          <p:cNvCxnSpPr>
            <a:stCxn id="313" idx="3"/>
            <a:endCxn id="312" idx="1"/>
          </p:cNvCxnSpPr>
          <p:nvPr/>
        </p:nvCxnSpPr>
        <p:spPr>
          <a:xfrm>
            <a:off x="1625850" y="2790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315" name="Google Shape;315;p45"/>
          <p:cNvSpPr txBox="1"/>
          <p:nvPr/>
        </p:nvSpPr>
        <p:spPr>
          <a:xfrm>
            <a:off x="630250" y="961975"/>
            <a:ext cx="72648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swald"/>
                <a:ea typeface="Oswald"/>
                <a:cs typeface="Oswald"/>
                <a:sym typeface="Oswald"/>
              </a:rPr>
              <a:t>If someone is arrested, they are probably guilty.</a:t>
            </a:r>
            <a:endParaRPr b="1" i="0" sz="20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316" name="Google Shape;316;p45"/>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5"/>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5"/>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5"/>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5"/>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5"/>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5"/>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35" name="Google Shape;335;p4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336" name="Google Shape;336;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37" name="Google Shape;337;p46"/>
          <p:cNvSpPr txBox="1"/>
          <p:nvPr/>
        </p:nvSpPr>
        <p:spPr>
          <a:xfrm>
            <a:off x="630250" y="961975"/>
            <a:ext cx="72648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swald"/>
                <a:ea typeface="Oswald"/>
                <a:cs typeface="Oswald"/>
                <a:sym typeface="Oswald"/>
              </a:rPr>
              <a:t>Prison is the best way of dealing with any crime.</a:t>
            </a:r>
            <a:endParaRPr b="1"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338" name="Google Shape;338;p46"/>
          <p:cNvSpPr txBox="1"/>
          <p:nvPr/>
        </p:nvSpPr>
        <p:spPr>
          <a:xfrm>
            <a:off x="7755125" y="2629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39" name="Google Shape;339;p46"/>
          <p:cNvSpPr txBox="1"/>
          <p:nvPr/>
        </p:nvSpPr>
        <p:spPr>
          <a:xfrm>
            <a:off x="629850" y="2629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40" name="Google Shape;340;p46"/>
          <p:cNvCxnSpPr>
            <a:stCxn id="339" idx="3"/>
            <a:endCxn id="338" idx="1"/>
          </p:cNvCxnSpPr>
          <p:nvPr/>
        </p:nvCxnSpPr>
        <p:spPr>
          <a:xfrm>
            <a:off x="1625850" y="2790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341" name="Google Shape;341;p46"/>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6"/>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6"/>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6"/>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6"/>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6"/>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6"/>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6"/>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6"/>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6"/>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6"/>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6"/>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6"/>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60" name="Google Shape;360;p4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361" name="Google Shape;361;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62" name="Google Shape;362;p47"/>
          <p:cNvSpPr txBox="1"/>
          <p:nvPr/>
        </p:nvSpPr>
        <p:spPr>
          <a:xfrm>
            <a:off x="630250" y="961975"/>
            <a:ext cx="74622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swald"/>
                <a:ea typeface="Oswald"/>
                <a:cs typeface="Oswald"/>
                <a:sym typeface="Oswald"/>
              </a:rPr>
              <a:t>Parents should be allowed to lock children in their rooms if they are naughty.</a:t>
            </a:r>
            <a:endParaRPr b="1"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363" name="Google Shape;363;p47"/>
          <p:cNvSpPr txBox="1"/>
          <p:nvPr/>
        </p:nvSpPr>
        <p:spPr>
          <a:xfrm>
            <a:off x="7755125" y="2629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64" name="Google Shape;364;p47"/>
          <p:cNvSpPr txBox="1"/>
          <p:nvPr/>
        </p:nvSpPr>
        <p:spPr>
          <a:xfrm>
            <a:off x="629850" y="2629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65" name="Google Shape;365;p47"/>
          <p:cNvCxnSpPr>
            <a:stCxn id="364" idx="3"/>
            <a:endCxn id="363" idx="1"/>
          </p:cNvCxnSpPr>
          <p:nvPr/>
        </p:nvCxnSpPr>
        <p:spPr>
          <a:xfrm>
            <a:off x="1625850" y="2790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366" name="Google Shape;366;p47"/>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7"/>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7"/>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7"/>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7"/>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7"/>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7"/>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7"/>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7"/>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7"/>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7"/>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7"/>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7"/>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7"/>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85" name="Google Shape;385;p48"/>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386" name="Google Shape;386;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7" name="Google Shape;387;p48"/>
          <p:cNvSpPr txBox="1"/>
          <p:nvPr/>
        </p:nvSpPr>
        <p:spPr>
          <a:xfrm>
            <a:off x="630250" y="961975"/>
            <a:ext cx="72648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swald"/>
                <a:ea typeface="Oswald"/>
                <a:cs typeface="Oswald"/>
                <a:sym typeface="Oswald"/>
              </a:rPr>
              <a:t>You should only imprison someone if they are a danger to other people.</a:t>
            </a:r>
            <a:endParaRPr b="1"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388" name="Google Shape;388;p48"/>
          <p:cNvSpPr txBox="1"/>
          <p:nvPr/>
        </p:nvSpPr>
        <p:spPr>
          <a:xfrm>
            <a:off x="7755125" y="2629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389" name="Google Shape;389;p48"/>
          <p:cNvSpPr txBox="1"/>
          <p:nvPr/>
        </p:nvSpPr>
        <p:spPr>
          <a:xfrm>
            <a:off x="629850" y="2629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390" name="Google Shape;390;p48"/>
          <p:cNvCxnSpPr>
            <a:stCxn id="389" idx="3"/>
            <a:endCxn id="388" idx="1"/>
          </p:cNvCxnSpPr>
          <p:nvPr/>
        </p:nvCxnSpPr>
        <p:spPr>
          <a:xfrm>
            <a:off x="1625850" y="2790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391" name="Google Shape;391;p48"/>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8"/>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8"/>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8"/>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8"/>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8"/>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8"/>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8"/>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8"/>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8"/>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8"/>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8"/>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8"/>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8"/>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WHERE DO </a:t>
            </a:r>
            <a:endParaRPr sz="1800"/>
          </a:p>
          <a:p>
            <a:pPr indent="0" lvl="0" marL="0" rtl="0" algn="l">
              <a:lnSpc>
                <a:spcPct val="90000"/>
              </a:lnSpc>
              <a:spcBef>
                <a:spcPts val="0"/>
              </a:spcBef>
              <a:spcAft>
                <a:spcPts val="0"/>
              </a:spcAft>
              <a:buClr>
                <a:srgbClr val="000000"/>
              </a:buClr>
              <a:buSzPts val="2800"/>
              <a:buFont typeface="Oswald"/>
              <a:buNone/>
            </a:pPr>
            <a:r>
              <a:rPr lang="en-GB" sz="1800"/>
              <a:t>YOU STAND?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10" name="Google Shape;410;p49"/>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11" name="Google Shape;411;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12" name="Google Shape;412;p49"/>
          <p:cNvSpPr txBox="1"/>
          <p:nvPr/>
        </p:nvSpPr>
        <p:spPr>
          <a:xfrm>
            <a:off x="630250" y="961975"/>
            <a:ext cx="72648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swald"/>
                <a:ea typeface="Oswald"/>
                <a:cs typeface="Oswald"/>
                <a:sym typeface="Oswald"/>
              </a:rPr>
              <a:t>Criminal suspects should be held in prison until their trial.</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413" name="Google Shape;413;p49"/>
          <p:cNvSpPr txBox="1"/>
          <p:nvPr/>
        </p:nvSpPr>
        <p:spPr>
          <a:xfrm>
            <a:off x="7755125" y="2629050"/>
            <a:ext cx="7602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sp>
        <p:nvSpPr>
          <p:cNvPr id="414" name="Google Shape;414;p49"/>
          <p:cNvSpPr txBox="1"/>
          <p:nvPr/>
        </p:nvSpPr>
        <p:spPr>
          <a:xfrm>
            <a:off x="629850" y="2629050"/>
            <a:ext cx="996000" cy="3237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DISAGREE</a:t>
            </a: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p:txBody>
      </p:sp>
      <p:cxnSp>
        <p:nvCxnSpPr>
          <p:cNvPr id="415" name="Google Shape;415;p49"/>
          <p:cNvCxnSpPr>
            <a:stCxn id="414" idx="3"/>
            <a:endCxn id="413" idx="1"/>
          </p:cNvCxnSpPr>
          <p:nvPr/>
        </p:nvCxnSpPr>
        <p:spPr>
          <a:xfrm>
            <a:off x="1625850" y="2790900"/>
            <a:ext cx="6129300" cy="0"/>
          </a:xfrm>
          <a:prstGeom prst="straightConnector1">
            <a:avLst/>
          </a:prstGeom>
          <a:noFill/>
          <a:ln cap="flat" cmpd="sng" w="9525">
            <a:solidFill>
              <a:schemeClr val="dk2"/>
            </a:solidFill>
            <a:prstDash val="solid"/>
            <a:round/>
            <a:headEnd len="med" w="med" type="stealth"/>
            <a:tailEnd len="med" w="med" type="triangle"/>
          </a:ln>
        </p:spPr>
      </p:cxnSp>
      <p:sp>
        <p:nvSpPr>
          <p:cNvPr id="416" name="Google Shape;416;p49"/>
          <p:cNvSpPr/>
          <p:nvPr/>
        </p:nvSpPr>
        <p:spPr>
          <a:xfrm>
            <a:off x="6949575" y="2972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9"/>
          <p:cNvSpPr/>
          <p:nvPr/>
        </p:nvSpPr>
        <p:spPr>
          <a:xfrm>
            <a:off x="7101975" y="3124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9"/>
          <p:cNvSpPr/>
          <p:nvPr/>
        </p:nvSpPr>
        <p:spPr>
          <a:xfrm>
            <a:off x="7254375" y="32772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9"/>
          <p:cNvSpPr/>
          <p:nvPr/>
        </p:nvSpPr>
        <p:spPr>
          <a:xfrm>
            <a:off x="7406775" y="34296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9"/>
          <p:cNvSpPr/>
          <p:nvPr/>
        </p:nvSpPr>
        <p:spPr>
          <a:xfrm>
            <a:off x="7559175" y="35820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9"/>
          <p:cNvSpPr/>
          <p:nvPr/>
        </p:nvSpPr>
        <p:spPr>
          <a:xfrm>
            <a:off x="7711575" y="37344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9"/>
          <p:cNvSpPr/>
          <p:nvPr/>
        </p:nvSpPr>
        <p:spPr>
          <a:xfrm>
            <a:off x="7863975" y="3886863"/>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9"/>
          <p:cNvSpPr/>
          <p:nvPr/>
        </p:nvSpPr>
        <p:spPr>
          <a:xfrm>
            <a:off x="7482975" y="2999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9"/>
          <p:cNvSpPr/>
          <p:nvPr/>
        </p:nvSpPr>
        <p:spPr>
          <a:xfrm>
            <a:off x="7635375" y="3152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9"/>
          <p:cNvSpPr/>
          <p:nvPr/>
        </p:nvSpPr>
        <p:spPr>
          <a:xfrm>
            <a:off x="7787775" y="33047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9"/>
          <p:cNvSpPr/>
          <p:nvPr/>
        </p:nvSpPr>
        <p:spPr>
          <a:xfrm>
            <a:off x="7940175" y="34571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9"/>
          <p:cNvSpPr/>
          <p:nvPr/>
        </p:nvSpPr>
        <p:spPr>
          <a:xfrm>
            <a:off x="8092575" y="36095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9"/>
          <p:cNvSpPr/>
          <p:nvPr/>
        </p:nvSpPr>
        <p:spPr>
          <a:xfrm>
            <a:off x="8244975" y="37619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9"/>
          <p:cNvSpPr/>
          <p:nvPr/>
        </p:nvSpPr>
        <p:spPr>
          <a:xfrm>
            <a:off x="8397375" y="3914325"/>
            <a:ext cx="412200" cy="402600"/>
          </a:xfrm>
          <a:prstGeom prst="star5">
            <a:avLst>
              <a:gd fmla="val 19098" name="adj"/>
              <a:gd fmla="val 105146" name="hf"/>
              <a:gd fmla="val 110557" name="vf"/>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0"/>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35" name="Google Shape;435;p50"/>
          <p:cNvSpPr txBox="1"/>
          <p:nvPr>
            <p:ph idx="1" type="body"/>
          </p:nvPr>
        </p:nvSpPr>
        <p:spPr>
          <a:xfrm>
            <a:off x="629850" y="993095"/>
            <a:ext cx="7245000" cy="38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What is the </a:t>
            </a:r>
            <a:r>
              <a:rPr lang="en-GB">
                <a:highlight>
                  <a:schemeClr val="accent1"/>
                </a:highlight>
              </a:rPr>
              <a:t>right to liberty</a:t>
            </a:r>
            <a:r>
              <a:rPr lang="en-GB"/>
              <a:t>?</a:t>
            </a:r>
            <a:r>
              <a:rPr lang="en-GB"/>
              <a:t> What does</a:t>
            </a:r>
            <a:r>
              <a:rPr lang="en-GB"/>
              <a:t> </a:t>
            </a:r>
            <a:r>
              <a:rPr lang="en-GB">
                <a:highlight>
                  <a:schemeClr val="accent1"/>
                </a:highlight>
              </a:rPr>
              <a:t>freedom from arbitrary arrest </a:t>
            </a:r>
            <a:r>
              <a:rPr lang="en-GB"/>
              <a:t>and detention mean to you?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GB"/>
              <a:t>Does it mean that no-one can be imprisoned?</a:t>
            </a:r>
            <a:endParaRPr/>
          </a:p>
          <a:p>
            <a:pPr indent="0" lvl="0" marL="0" rtl="0" algn="l">
              <a:lnSpc>
                <a:spcPct val="115000"/>
              </a:lnSpc>
              <a:spcBef>
                <a:spcPts val="1000"/>
              </a:spcBef>
              <a:spcAft>
                <a:spcPts val="1000"/>
              </a:spcAft>
              <a:buSzPts val="1400"/>
              <a:buNone/>
            </a:pPr>
            <a:r>
              <a:t/>
            </a:r>
            <a:endParaRPr sz="2000"/>
          </a:p>
        </p:txBody>
      </p:sp>
      <p:sp>
        <p:nvSpPr>
          <p:cNvPr id="436" name="Google Shape;436;p50"/>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FF0000"/>
              </a:solidFill>
              <a:latin typeface="Oswald"/>
              <a:ea typeface="Oswald"/>
              <a:cs typeface="Oswald"/>
              <a:sym typeface="Oswald"/>
            </a:endParaRPr>
          </a:p>
        </p:txBody>
      </p:sp>
      <p:sp>
        <p:nvSpPr>
          <p:cNvPr id="437" name="Google Shape;437;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1"/>
          <p:cNvSpPr txBox="1"/>
          <p:nvPr>
            <p:ph type="title"/>
          </p:nvPr>
        </p:nvSpPr>
        <p:spPr>
          <a:xfrm>
            <a:off x="629854" y="339200"/>
            <a:ext cx="45972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EXPLORING THE RIGHT TO LIBERTY AND FREEDOM FROM ARBITRARY DETENTION</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3" name="Google Shape;443;p51"/>
          <p:cNvSpPr txBox="1"/>
          <p:nvPr>
            <p:ph idx="1" type="body"/>
          </p:nvPr>
        </p:nvSpPr>
        <p:spPr>
          <a:xfrm>
            <a:off x="629850" y="1204325"/>
            <a:ext cx="7245000" cy="34356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SzPts val="1400"/>
              <a:buNone/>
            </a:pPr>
            <a:r>
              <a:t/>
            </a:r>
            <a:endParaRPr sz="2000"/>
          </a:p>
          <a:p>
            <a:pPr indent="0" lvl="0" marL="0" rtl="0" algn="ctr">
              <a:lnSpc>
                <a:spcPct val="115000"/>
              </a:lnSpc>
              <a:spcBef>
                <a:spcPts val="0"/>
              </a:spcBef>
              <a:spcAft>
                <a:spcPts val="0"/>
              </a:spcAft>
              <a:buSzPts val="1400"/>
              <a:buNone/>
            </a:pPr>
            <a:r>
              <a:t/>
            </a:r>
            <a:endParaRPr/>
          </a:p>
          <a:p>
            <a:pPr indent="0" lvl="0" marL="0" rtl="0" algn="ctr">
              <a:lnSpc>
                <a:spcPct val="115000"/>
              </a:lnSpc>
              <a:spcBef>
                <a:spcPts val="0"/>
              </a:spcBef>
              <a:spcAft>
                <a:spcPts val="0"/>
              </a:spcAft>
              <a:buSzPts val="1400"/>
              <a:buNone/>
            </a:pPr>
            <a:r>
              <a:rPr lang="en-GB"/>
              <a:t>The</a:t>
            </a:r>
            <a:r>
              <a:rPr lang="en-GB">
                <a:highlight>
                  <a:schemeClr val="accent1"/>
                </a:highlight>
              </a:rPr>
              <a:t> </a:t>
            </a:r>
            <a:r>
              <a:rPr b="1" lang="en-GB">
                <a:highlight>
                  <a:schemeClr val="accent1"/>
                </a:highlight>
              </a:rPr>
              <a:t>right to liberty </a:t>
            </a:r>
            <a:r>
              <a:rPr lang="en-GB"/>
              <a:t>does</a:t>
            </a:r>
            <a:r>
              <a:rPr lang="en-GB"/>
              <a:t> not mean that people can never be detained or imprisoned, but it does say that there must be a very good reason for locking someone up, and that certain safeguards must be met.</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0"/>
              </a:spcBef>
              <a:spcAft>
                <a:spcPts val="0"/>
              </a:spcAft>
              <a:buSzPts val="1400"/>
              <a:buNone/>
            </a:pPr>
            <a:r>
              <a:t/>
            </a:r>
            <a:endParaRPr sz="2000"/>
          </a:p>
          <a:p>
            <a:pPr indent="0" lvl="0" marL="0" rtl="0" algn="l">
              <a:lnSpc>
                <a:spcPct val="115000"/>
              </a:lnSpc>
              <a:spcBef>
                <a:spcPts val="1000"/>
              </a:spcBef>
              <a:spcAft>
                <a:spcPts val="1000"/>
              </a:spcAft>
              <a:buSzPts val="1400"/>
              <a:buNone/>
            </a:pPr>
            <a:r>
              <a:t/>
            </a:r>
            <a:endParaRPr sz="2000"/>
          </a:p>
        </p:txBody>
      </p:sp>
      <p:sp>
        <p:nvSpPr>
          <p:cNvPr id="444" name="Google Shape;444;p51"/>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DEFENDING FREEDOM</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
        <p:nvSpPr>
          <p:cNvPr id="445" name="Google Shape;445;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