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Oswald Light"/>
      <p:regular r:id="rId33"/>
      <p:bold r:id="rId34"/>
    </p:embeddedFont>
    <p:embeddedFont>
      <p:font typeface="Oswald"/>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1"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OswaldLight-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Oswald-regular.fntdata"/><Relationship Id="rId12" Type="http://schemas.openxmlformats.org/officeDocument/2006/relationships/slide" Target="slides/slide5.xml"/><Relationship Id="rId34" Type="http://schemas.openxmlformats.org/officeDocument/2006/relationships/font" Target="fonts/OswaldLight-bold.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Oswald-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youtube.com/watch?v=7I1bdA9XLq0"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mnesty.org/w4r-video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ed05b0d9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ed05b0d9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The powerpoint presentation needs be used together with the HRE toolkit of the same name (</a:t>
            </a:r>
            <a:r>
              <a:rPr lang="en-GB">
                <a:solidFill>
                  <a:srgbClr val="424242"/>
                </a:solidFill>
              </a:rPr>
              <a:t>Index: POL 32/4573/2021, available at amnesty.org).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GB">
                <a:solidFill>
                  <a:schemeClr val="dk1"/>
                </a:solidFill>
              </a:rPr>
              <a:t>Explain to participants that this activity examines the right to freedom of expression and relates it to the participants’ lives, using the real case of Zhang Zhan. As part of the activity, participants are encouraged to write a letter in support of Zhang Zhan and show solidarity with her.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ef109623c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Ask participants to share their thoughts on the screen. You or participants can write the ideas down.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t/>
            </a:r>
            <a:endParaRPr>
              <a:solidFill>
                <a:srgbClr val="424242"/>
              </a:solidFill>
            </a:endParaRPr>
          </a:p>
        </p:txBody>
      </p:sp>
      <p:sp>
        <p:nvSpPr>
          <p:cNvPr id="463" name="Google Shape;463;gef109623ce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ef109623ce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424242"/>
              </a:buClr>
              <a:buSzPts val="1100"/>
              <a:buFont typeface="Arial"/>
              <a:buNone/>
            </a:pPr>
            <a:r>
              <a:rPr lang="en-GB">
                <a:solidFill>
                  <a:srgbClr val="424242"/>
                </a:solidFill>
              </a:rPr>
              <a:t>Ask participants to share their thoughts on the screen. You or participants can write the ideas down.</a:t>
            </a:r>
            <a:endParaRPr>
              <a:solidFill>
                <a:srgbClr val="424242"/>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t/>
            </a:r>
            <a:endParaRPr>
              <a:solidFill>
                <a:srgbClr val="424242"/>
              </a:solidFill>
            </a:endParaRPr>
          </a:p>
        </p:txBody>
      </p:sp>
      <p:sp>
        <p:nvSpPr>
          <p:cNvPr id="473" name="Google Shape;473;gef109623ce_0_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ed5f89298a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GB" sz="1200">
                <a:solidFill>
                  <a:schemeClr val="dk1"/>
                </a:solidFill>
                <a:latin typeface="Calibri"/>
                <a:ea typeface="Calibri"/>
                <a:cs typeface="Calibri"/>
                <a:sym typeface="Calibri"/>
              </a:rPr>
              <a:t>Participants may brainstorm using the sticky notes or raise their hands and discuss.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83" name="Google Shape;483;ged5f89298a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ed5f89298a_0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99" name="Google Shape;499;ged5f89298a_0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ed5f89298a_0_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GB" sz="1200">
                <a:solidFill>
                  <a:schemeClr val="dk1"/>
                </a:solidFill>
                <a:latin typeface="Calibri"/>
                <a:ea typeface="Calibri"/>
                <a:cs typeface="Calibri"/>
                <a:sym typeface="Calibri"/>
              </a:rPr>
              <a:t>You can choose to show a video explainer on the freedom of expression here </a:t>
            </a:r>
            <a:r>
              <a:rPr lang="en-GB" sz="1200" u="sng">
                <a:solidFill>
                  <a:schemeClr val="hlink"/>
                </a:solidFill>
                <a:latin typeface="Calibri"/>
                <a:ea typeface="Calibri"/>
                <a:cs typeface="Calibri"/>
                <a:sym typeface="Calibri"/>
                <a:hlinkClick r:id="rId2"/>
              </a:rPr>
              <a:t>www.youtube.com/watch?v=7I1bdA9XLq0</a:t>
            </a: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06" name="Google Shape;506;ged5f89298a_0_1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ed5f89298a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GB" sz="1200">
                <a:solidFill>
                  <a:schemeClr val="dk1"/>
                </a:solidFill>
                <a:latin typeface="Calibri"/>
                <a:ea typeface="Calibri"/>
                <a:cs typeface="Calibri"/>
                <a:sym typeface="Calibri"/>
              </a:rPr>
              <a:t>Explain that freedom of expression guarantees your right to hold your own opinions and to express them freely, without unjustified government interference. This includes the right to express views through public protests or through written materials, media broadcasts, the internet and works of art. This right is regarded as a very important feature in any society. We need a free flow of ideas in order to ensure that different opinions are taken into account and different ideas are aired. Limiting the right to freedom of expression also undermines transparency and accountability and makes the fight for human rights more difficult.</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GB" sz="1200">
                <a:solidFill>
                  <a:schemeClr val="dk1"/>
                </a:solidFill>
                <a:latin typeface="Calibri"/>
                <a:ea typeface="Calibri"/>
                <a:cs typeface="Calibri"/>
                <a:sym typeface="Calibri"/>
              </a:rPr>
              <a:t>Freedom of expression is important not just to society as a whole, but also to individuals. Our opinions, thoughts and ways to make them known are a fundamental part of what makes us human, and stopping people from expressing themselves is equivalent to cutting off a part of their personality!</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GB" sz="1200">
                <a:solidFill>
                  <a:schemeClr val="dk1"/>
                </a:solidFill>
                <a:latin typeface="Calibri"/>
                <a:ea typeface="Calibri"/>
                <a:cs typeface="Calibri"/>
                <a:sym typeface="Calibri"/>
              </a:rPr>
              <a:t>Legally, the right to freedom of expression can only be restricted in some very limited cases. Most countries, for example, have laws against racist or other discriminatory speech. However, limits to the right to freedom of expression are only permitted where these are necessary for the protection of specific public interests, such as public health, national security or the rights of others.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13" name="Google Shape;513;ged5f89298a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ed5f89298a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t>Now read Zhang Zhan’s story.</a:t>
            </a:r>
            <a:endParaRPr/>
          </a:p>
        </p:txBody>
      </p:sp>
      <p:sp>
        <p:nvSpPr>
          <p:cNvPr id="520" name="Google Shape;520;ged5f89298a_0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ed5f89298a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
        <p:nvSpPr>
          <p:cNvPr id="527" name="Google Shape;527;ged5f89298a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ed5f89298a_0_2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
        <p:nvSpPr>
          <p:cNvPr id="534" name="Google Shape;534;ged5f89298a_0_2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ee773880e5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GB" sz="1200">
                <a:solidFill>
                  <a:schemeClr val="dk1"/>
                </a:solidFill>
                <a:latin typeface="Calibri"/>
                <a:ea typeface="Calibri"/>
                <a:cs typeface="Calibri"/>
                <a:sym typeface="Calibri"/>
              </a:rPr>
              <a:t>For the first question you could could create a word cloud on a service like mentimeter to gauge participants’ </a:t>
            </a:r>
            <a:r>
              <a:rPr lang="en-GB" sz="1200">
                <a:solidFill>
                  <a:schemeClr val="dk1"/>
                </a:solidFill>
                <a:latin typeface="Calibri"/>
                <a:ea typeface="Calibri"/>
                <a:cs typeface="Calibri"/>
                <a:sym typeface="Calibri"/>
              </a:rPr>
              <a:t>response</a:t>
            </a:r>
            <a:r>
              <a:rPr lang="en-GB" sz="1200">
                <a:solidFill>
                  <a:schemeClr val="dk1"/>
                </a:solidFill>
                <a:latin typeface="Calibri"/>
                <a:ea typeface="Calibri"/>
                <a:cs typeface="Calibri"/>
                <a:sym typeface="Calibri"/>
              </a:rPr>
              <a:t> to Zhang Zhan’s case. www.mentimetter.com</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41" name="Google Shape;541;gee773880e5_0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f2323a394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Open the discussion by asking participants whether they have ever heard about human rights and what human rights they may know. They can write the rights down on the sticky notes esin the chat.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Now introduce human rights and the Universal Declaration of Human Rights (UDHR). You can use the information on page 4 of the toolkit.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289" name="Google Shape;289;gf2323a394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ed5f89298a_0_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48" name="Google Shape;548;ged5f89298a_0_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Now introduce Amnesty’s Write for Rights campaign. Explain that Amnesty is encouraging people to demand justice for Zhang Zhan. You could give examples from last year’s campaign (see toolkit) demonstrating how successful writing letters and taking other actions can be.</a:t>
            </a:r>
            <a:endParaRPr b="0"/>
          </a:p>
          <a:p>
            <a:pPr indent="0" lvl="0" marL="158750" rtl="0" algn="l">
              <a:lnSpc>
                <a:spcPct val="100000"/>
              </a:lnSpc>
              <a:spcBef>
                <a:spcPts val="0"/>
              </a:spcBef>
              <a:spcAft>
                <a:spcPts val="0"/>
              </a:spcAft>
              <a:buSzPts val="1100"/>
              <a:buNone/>
            </a:pPr>
            <a:r>
              <a:t/>
            </a:r>
            <a:endParaRPr/>
          </a:p>
        </p:txBody>
      </p:sp>
      <p:sp>
        <p:nvSpPr>
          <p:cNvPr id="555" name="Google Shape;55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spcBef>
                <a:spcPts val="0"/>
              </a:spcBef>
              <a:spcAft>
                <a:spcPts val="0"/>
              </a:spcAft>
              <a:buClr>
                <a:schemeClr val="dk1"/>
              </a:buClr>
              <a:buSzPts val="1100"/>
              <a:buFont typeface="Arial"/>
              <a:buNone/>
            </a:pPr>
            <a:r>
              <a:rPr lang="en-GB">
                <a:solidFill>
                  <a:schemeClr val="dk1"/>
                </a:solidFill>
              </a:rPr>
              <a:t>Explain how to write for rights using the slide. You could also show participants the video of Zhang Zhan which can be found here: </a:t>
            </a:r>
            <a:r>
              <a:rPr lang="en-GB" u="sng">
                <a:solidFill>
                  <a:srgbClr val="2950A1"/>
                </a:solidFill>
                <a:hlinkClick r:id="rId2">
                  <a:extLst>
                    <a:ext uri="{A12FA001-AC4F-418D-AE19-62706E023703}">
                      <ahyp:hlinkClr val="tx"/>
                    </a:ext>
                  </a:extLst>
                </a:hlinkClick>
              </a:rPr>
              <a:t>www.amnesty.org/w4r-videos</a:t>
            </a:r>
            <a:r>
              <a:rPr lang="en-GB">
                <a:solidFill>
                  <a:schemeClr val="dk1"/>
                </a:solidFill>
              </a:rPr>
              <a:t>. </a:t>
            </a:r>
            <a:br>
              <a:rPr lang="en-GB">
                <a:solidFill>
                  <a:schemeClr val="dk1"/>
                </a:solidFill>
              </a:rPr>
            </a:br>
            <a:endParaRPr>
              <a:solidFill>
                <a:schemeClr val="dk1"/>
              </a:solidFill>
            </a:endParaRPr>
          </a:p>
          <a:p>
            <a:pPr indent="0" lvl="0" marL="158750" rtl="0" algn="l">
              <a:lnSpc>
                <a:spcPct val="100000"/>
              </a:lnSpc>
              <a:spcBef>
                <a:spcPts val="0"/>
              </a:spcBef>
              <a:spcAft>
                <a:spcPts val="0"/>
              </a:spcAft>
              <a:buSzPts val="1100"/>
              <a:buNone/>
            </a:pPr>
            <a:r>
              <a:t/>
            </a:r>
            <a:endParaRPr/>
          </a:p>
        </p:txBody>
      </p:sp>
      <p:sp>
        <p:nvSpPr>
          <p:cNvPr id="567" name="Google Shape;56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Amnesty is encouraging people to write letters to authorities and show solidarity for Zhang Zhan. If there isn’t enough time for participants to take action by writing letters, participants can also take action online. Share the link  https://www.amnesty.org/en/get-involved/write-for-rights/  in the chat.</a:t>
            </a:r>
            <a:endParaRPr/>
          </a:p>
          <a:p>
            <a:pPr indent="0" lvl="0" marL="0" rtl="0" algn="l">
              <a:lnSpc>
                <a:spcPct val="115000"/>
              </a:lnSpc>
              <a:spcBef>
                <a:spcPts val="0"/>
              </a:spcBef>
              <a:spcAft>
                <a:spcPts val="0"/>
              </a:spcAft>
              <a:buSzPts val="1100"/>
              <a:buNone/>
            </a:pPr>
            <a:r>
              <a:rPr lang="en-GB">
                <a:solidFill>
                  <a:schemeClr val="dk1"/>
                </a:solidFill>
              </a:rPr>
              <a:t>Tip: You could play some music for the group while they complete this activity </a:t>
            </a:r>
            <a:endParaRPr>
              <a:solidFill>
                <a:srgbClr val="424242"/>
              </a:solidFill>
            </a:endParaRPr>
          </a:p>
        </p:txBody>
      </p:sp>
      <p:sp>
        <p:nvSpPr>
          <p:cNvPr id="574" name="Google Shape;57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You could have people hold their messages of solidarity and take a screenshot of the screen for a joint solidarity photo. Share on social media with #W4R20. </a:t>
            </a:r>
            <a:endParaRPr sz="12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a:solidFill>
                <a:srgbClr val="424242"/>
              </a:solidFill>
            </a:endParaRPr>
          </a:p>
          <a:p>
            <a:pPr indent="0" lvl="0" marL="0" rtl="0" algn="l">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Please note that all letters to Zhang will be opened and may be read by prison authorities. </a:t>
            </a:r>
            <a:r>
              <a:rPr b="1" lang="en-GB" sz="1200">
                <a:solidFill>
                  <a:schemeClr val="dk1"/>
                </a:solidFill>
                <a:latin typeface="Calibri"/>
                <a:ea typeface="Calibri"/>
                <a:cs typeface="Calibri"/>
                <a:sym typeface="Calibri"/>
              </a:rPr>
              <a:t>It is advised NOT to mention Amnesty International in these letters to increase the likelihood of them actually being delivered to Zhang Zhan. </a:t>
            </a:r>
            <a:endParaRPr b="1">
              <a:solidFill>
                <a:srgbClr val="424242"/>
              </a:solidFill>
            </a:endParaRPr>
          </a:p>
          <a:p>
            <a:pPr indent="0" lvl="0" marL="0" rtl="0" algn="l">
              <a:lnSpc>
                <a:spcPct val="115000"/>
              </a:lnSpc>
              <a:spcBef>
                <a:spcPts val="0"/>
              </a:spcBef>
              <a:spcAft>
                <a:spcPts val="0"/>
              </a:spcAft>
              <a:buSzPts val="1100"/>
              <a:buNone/>
            </a:pPr>
            <a:r>
              <a:t/>
            </a:r>
            <a:endParaRPr>
              <a:solidFill>
                <a:srgbClr val="424242"/>
              </a:solidFill>
            </a:endParaRPr>
          </a:p>
        </p:txBody>
      </p:sp>
      <p:sp>
        <p:nvSpPr>
          <p:cNvPr id="584" name="Google Shape;58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ed5f89298a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ed5f89298a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you want to set a homework/self-learning assignment you can instruct </a:t>
            </a:r>
            <a:r>
              <a:rPr lang="en-GB"/>
              <a:t>participants</a:t>
            </a:r>
            <a:r>
              <a:rPr lang="en-GB"/>
              <a:t> to take the “Speaking Out for Freedom of E</a:t>
            </a:r>
            <a:r>
              <a:rPr lang="en-GB"/>
              <a:t>xpression” (20min) </a:t>
            </a:r>
            <a:r>
              <a:rPr lang="en-GB"/>
              <a:t>course on the Amnesty Academy.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Explain that they will be exploring how human rights are a part of our daily lives. Read out the eight </a:t>
            </a:r>
            <a:r>
              <a:rPr b="1" lang="en-GB" sz="1200">
                <a:solidFill>
                  <a:schemeClr val="dk1"/>
                </a:solidFill>
                <a:latin typeface="Calibri"/>
                <a:ea typeface="Calibri"/>
                <a:cs typeface="Calibri"/>
                <a:sym typeface="Calibri"/>
              </a:rPr>
              <a:t>UDHR Articles.</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Explain that you will read out 8 different actions. Participants should match them with the rights by moving the stars </a:t>
            </a:r>
            <a:r>
              <a:rPr lang="en-GB" sz="1200">
                <a:solidFill>
                  <a:schemeClr val="dk1"/>
                </a:solidFill>
                <a:latin typeface="Calibri"/>
                <a:ea typeface="Calibri"/>
                <a:cs typeface="Calibri"/>
                <a:sym typeface="Calibri"/>
              </a:rPr>
              <a:t> (note there can be more than one possible solution for some of the rights)</a:t>
            </a:r>
            <a:endParaRPr b="1" sz="1200">
              <a:solidFill>
                <a:schemeClr val="dk1"/>
              </a:solidFill>
              <a:latin typeface="Calibri"/>
              <a:ea typeface="Calibri"/>
              <a:cs typeface="Calibri"/>
              <a:sym typeface="Calibri"/>
            </a:endParaRPr>
          </a:p>
        </p:txBody>
      </p:sp>
      <p:sp>
        <p:nvSpPr>
          <p:cNvPr id="306" name="Google Shape;30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ee773880e5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424242"/>
                </a:solidFill>
                <a:latin typeface="Calibri"/>
                <a:ea typeface="Calibri"/>
                <a:cs typeface="Calibri"/>
                <a:sym typeface="Calibri"/>
              </a:rPr>
              <a:t>Participants should match with the actions with the corresponding rights by moving the stars. Alternatively, they can write the article numbers in the chat. </a:t>
            </a:r>
            <a:endParaRPr b="1" sz="1200">
              <a:solidFill>
                <a:schemeClr val="dk1"/>
              </a:solidFill>
              <a:latin typeface="Calibri"/>
              <a:ea typeface="Calibri"/>
              <a:cs typeface="Calibri"/>
              <a:sym typeface="Calibri"/>
            </a:endParaRPr>
          </a:p>
        </p:txBody>
      </p:sp>
      <p:sp>
        <p:nvSpPr>
          <p:cNvPr id="321" name="Google Shape;321;gee773880e5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ee773880e5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424242"/>
                </a:solidFill>
                <a:latin typeface="Calibri"/>
                <a:ea typeface="Calibri"/>
                <a:cs typeface="Calibri"/>
                <a:sym typeface="Calibri"/>
              </a:rPr>
              <a:t>Participants should match with the actions with the corresponding rights by moving the stars. Alternatively, they can write the article numbers in the chat. </a:t>
            </a:r>
            <a:endParaRPr b="1" sz="1200">
              <a:solidFill>
                <a:srgbClr val="424242"/>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p:txBody>
      </p:sp>
      <p:sp>
        <p:nvSpPr>
          <p:cNvPr id="353" name="Google Shape;353;gee773880e5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ee773880e5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424242"/>
                </a:solidFill>
                <a:latin typeface="Calibri"/>
                <a:ea typeface="Calibri"/>
                <a:cs typeface="Calibri"/>
                <a:sym typeface="Calibri"/>
              </a:rPr>
              <a:t>Participants should match with the actions with the corresponding rights by moving the stars. Alternatively, they can write the article numbers in the chat. </a:t>
            </a:r>
            <a:endParaRPr b="1" sz="1200">
              <a:solidFill>
                <a:srgbClr val="424242"/>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p:txBody>
      </p:sp>
      <p:sp>
        <p:nvSpPr>
          <p:cNvPr id="385" name="Google Shape;385;gee773880e5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ee773880e5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424242"/>
                </a:solidFill>
                <a:latin typeface="Calibri"/>
                <a:ea typeface="Calibri"/>
                <a:cs typeface="Calibri"/>
                <a:sym typeface="Calibri"/>
              </a:rPr>
              <a:t>Participants should match with the actions with the corresponding rights by moving the stars. Alternatively, they can write the article numbers in the chat. </a:t>
            </a:r>
            <a:endParaRPr b="1" sz="1200">
              <a:solidFill>
                <a:srgbClr val="424242"/>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p:txBody>
      </p:sp>
      <p:sp>
        <p:nvSpPr>
          <p:cNvPr id="417" name="Google Shape;417;gee773880e5_0_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ef109623c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49" name="Google Shape;449;gef109623c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ed5f89298a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GB" sz="1200">
                <a:solidFill>
                  <a:schemeClr val="dk1"/>
                </a:solidFill>
                <a:latin typeface="Calibri"/>
                <a:ea typeface="Calibri"/>
                <a:cs typeface="Calibri"/>
                <a:sym typeface="Calibri"/>
              </a:rPr>
              <a:t>Explain that rights are universal (everyone is born with and possesses the same rights, regardless of where they live, their gender or race, or their religious, cultural or ethnic background) and interconnected (the fulfilment of one right often depends, wholly or in part, upon the fulfilment of others- for example one must be able to move freely to go to school and have access to education).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56" name="Google Shape;456;ged5f89298a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sp>
        <p:nvSpPr>
          <p:cNvPr id="14" name="Google Shape;14;p2"/>
          <p:cNvSpPr/>
          <p:nvPr>
            <p:ph idx="2" type="pic"/>
          </p:nvPr>
        </p:nvSpPr>
        <p:spPr>
          <a:xfrm>
            <a:off x="0" y="0"/>
            <a:ext cx="9144000" cy="51435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1"/>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4" name="Google Shape;94;p11"/>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 name="Google Shape;95;p1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1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12"/>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9" name="Google Shape;99;p12"/>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100" name="Google Shape;100;p1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1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2" name="Shape 102"/>
        <p:cNvGrpSpPr/>
        <p:nvPr/>
      </p:nvGrpSpPr>
      <p:grpSpPr>
        <a:xfrm>
          <a:off x="0" y="0"/>
          <a:ext cx="0" cy="0"/>
          <a:chOff x="0" y="0"/>
          <a:chExt cx="0" cy="0"/>
        </a:xfrm>
      </p:grpSpPr>
      <p:sp>
        <p:nvSpPr>
          <p:cNvPr id="103" name="Google Shape;103;p13"/>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p13"/>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5" name="Google Shape;105;p13"/>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06" name="Google Shape;106;p13"/>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7" name="Google Shape;107;p1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8" name="Shape 108"/>
        <p:cNvGrpSpPr/>
        <p:nvPr/>
      </p:nvGrpSpPr>
      <p:grpSpPr>
        <a:xfrm>
          <a:off x="0" y="0"/>
          <a:ext cx="0" cy="0"/>
          <a:chOff x="0" y="0"/>
          <a:chExt cx="0" cy="0"/>
        </a:xfrm>
      </p:grpSpPr>
      <p:sp>
        <p:nvSpPr>
          <p:cNvPr id="109" name="Google Shape;109;p14"/>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14"/>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 name="Google Shape;111;p14"/>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12" name="Google Shape;112;p14"/>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1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14" name="Shape 114"/>
        <p:cNvGrpSpPr/>
        <p:nvPr/>
      </p:nvGrpSpPr>
      <p:grpSpPr>
        <a:xfrm>
          <a:off x="0" y="0"/>
          <a:ext cx="0" cy="0"/>
          <a:chOff x="0" y="0"/>
          <a:chExt cx="0" cy="0"/>
        </a:xfrm>
      </p:grpSpPr>
      <p:sp>
        <p:nvSpPr>
          <p:cNvPr id="115" name="Google Shape;115;p15"/>
          <p:cNvSpPr txBox="1"/>
          <p:nvPr>
            <p:ph type="title"/>
          </p:nvPr>
        </p:nvSpPr>
        <p:spPr>
          <a:xfrm>
            <a:off x="629841" y="316564"/>
            <a:ext cx="3097500" cy="4743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rgbClr val="000000"/>
              </a:buClr>
              <a:buSzPts val="1500"/>
              <a:buFont typeface="Oswald"/>
              <a:buNone/>
              <a:defRPr sz="1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cxnSp>
        <p:nvCxnSpPr>
          <p:cNvPr id="116" name="Google Shape;116;p15"/>
          <p:cNvCxnSpPr/>
          <p:nvPr/>
        </p:nvCxnSpPr>
        <p:spPr>
          <a:xfrm>
            <a:off x="628650" y="276225"/>
            <a:ext cx="6988500" cy="0"/>
          </a:xfrm>
          <a:prstGeom prst="straightConnector1">
            <a:avLst/>
          </a:prstGeom>
          <a:noFill/>
          <a:ln cap="flat" cmpd="sng" w="12700">
            <a:solidFill>
              <a:schemeClr val="dk1"/>
            </a:solidFill>
            <a:prstDash val="solid"/>
            <a:miter lim="800000"/>
            <a:headEnd len="sm" w="sm" type="none"/>
            <a:tailEnd len="sm" w="sm" type="none"/>
          </a:ln>
        </p:spPr>
      </p:cxnSp>
      <p:sp>
        <p:nvSpPr>
          <p:cNvPr id="117" name="Google Shape;117;p15"/>
          <p:cNvSpPr txBox="1"/>
          <p:nvPr>
            <p:ph idx="1" type="body"/>
          </p:nvPr>
        </p:nvSpPr>
        <p:spPr>
          <a:xfrm>
            <a:off x="628649" y="1545431"/>
            <a:ext cx="3780000" cy="3044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000000"/>
              </a:buClr>
              <a:buSzPts val="1400"/>
              <a:buChar char="•"/>
              <a:defRPr/>
            </a:lvl1pPr>
            <a:lvl2pPr indent="-317500" lvl="1" marL="914400" rtl="0" algn="l">
              <a:lnSpc>
                <a:spcPct val="90000"/>
              </a:lnSpc>
              <a:spcBef>
                <a:spcPts val="400"/>
              </a:spcBef>
              <a:spcAft>
                <a:spcPts val="0"/>
              </a:spcAft>
              <a:buClr>
                <a:srgbClr val="000000"/>
              </a:buClr>
              <a:buSzPts val="1400"/>
              <a:buChar char="•"/>
              <a:defRPr/>
            </a:lvl2pPr>
            <a:lvl3pPr indent="-317500" lvl="2" marL="1371600" rtl="0" algn="l">
              <a:lnSpc>
                <a:spcPct val="90000"/>
              </a:lnSpc>
              <a:spcBef>
                <a:spcPts val="400"/>
              </a:spcBef>
              <a:spcAft>
                <a:spcPts val="0"/>
              </a:spcAft>
              <a:buClr>
                <a:srgbClr val="000000"/>
              </a:buClr>
              <a:buSzPts val="1400"/>
              <a:buChar char="•"/>
              <a:defRPr/>
            </a:lvl3pPr>
            <a:lvl4pPr indent="-317500" lvl="3" marL="1828800" rtl="0" algn="l">
              <a:lnSpc>
                <a:spcPct val="90000"/>
              </a:lnSpc>
              <a:spcBef>
                <a:spcPts val="400"/>
              </a:spcBef>
              <a:spcAft>
                <a:spcPts val="0"/>
              </a:spcAft>
              <a:buClr>
                <a:srgbClr val="000000"/>
              </a:buClr>
              <a:buSzPts val="1400"/>
              <a:buChar char="•"/>
              <a:defRPr/>
            </a:lvl4pPr>
            <a:lvl5pPr indent="-317500" lvl="4" marL="2286000" rtl="0" algn="l">
              <a:lnSpc>
                <a:spcPct val="90000"/>
              </a:lnSpc>
              <a:spcBef>
                <a:spcPts val="400"/>
              </a:spcBef>
              <a:spcAft>
                <a:spcPts val="0"/>
              </a:spcAft>
              <a:buClr>
                <a:srgbClr val="000000"/>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8" name="Google Shape;118;p15"/>
          <p:cNvSpPr txBox="1"/>
          <p:nvPr>
            <p:ph idx="2" type="body"/>
          </p:nvPr>
        </p:nvSpPr>
        <p:spPr>
          <a:xfrm>
            <a:off x="4735350" y="1545431"/>
            <a:ext cx="3780000" cy="3044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000000"/>
              </a:buClr>
              <a:buSzPts val="1400"/>
              <a:buChar char="•"/>
              <a:defRPr/>
            </a:lvl1pPr>
            <a:lvl2pPr indent="-317500" lvl="1" marL="914400" rtl="0" algn="l">
              <a:lnSpc>
                <a:spcPct val="90000"/>
              </a:lnSpc>
              <a:spcBef>
                <a:spcPts val="400"/>
              </a:spcBef>
              <a:spcAft>
                <a:spcPts val="0"/>
              </a:spcAft>
              <a:buClr>
                <a:srgbClr val="000000"/>
              </a:buClr>
              <a:buSzPts val="1400"/>
              <a:buChar char="•"/>
              <a:defRPr/>
            </a:lvl2pPr>
            <a:lvl3pPr indent="-317500" lvl="2" marL="1371600" rtl="0" algn="l">
              <a:lnSpc>
                <a:spcPct val="90000"/>
              </a:lnSpc>
              <a:spcBef>
                <a:spcPts val="400"/>
              </a:spcBef>
              <a:spcAft>
                <a:spcPts val="0"/>
              </a:spcAft>
              <a:buClr>
                <a:srgbClr val="000000"/>
              </a:buClr>
              <a:buSzPts val="1400"/>
              <a:buChar char="•"/>
              <a:defRPr/>
            </a:lvl3pPr>
            <a:lvl4pPr indent="-317500" lvl="3" marL="1828800" rtl="0" algn="l">
              <a:lnSpc>
                <a:spcPct val="90000"/>
              </a:lnSpc>
              <a:spcBef>
                <a:spcPts val="400"/>
              </a:spcBef>
              <a:spcAft>
                <a:spcPts val="0"/>
              </a:spcAft>
              <a:buClr>
                <a:srgbClr val="000000"/>
              </a:buClr>
              <a:buSzPts val="1400"/>
              <a:buChar char="•"/>
              <a:defRPr/>
            </a:lvl4pPr>
            <a:lvl5pPr indent="-317500" lvl="4" marL="2286000" rtl="0" algn="l">
              <a:lnSpc>
                <a:spcPct val="90000"/>
              </a:lnSpc>
              <a:spcBef>
                <a:spcPts val="400"/>
              </a:spcBef>
              <a:spcAft>
                <a:spcPts val="0"/>
              </a:spcAft>
              <a:buClr>
                <a:srgbClr val="000000"/>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15"/>
          <p:cNvSpPr txBox="1"/>
          <p:nvPr>
            <p:ph idx="3" type="body"/>
          </p:nvPr>
        </p:nvSpPr>
        <p:spPr>
          <a:xfrm>
            <a:off x="876232" y="4842416"/>
            <a:ext cx="1047900" cy="159300"/>
          </a:xfrm>
          <a:prstGeom prst="rect">
            <a:avLst/>
          </a:prstGeom>
          <a:noFill/>
          <a:ln>
            <a:noFill/>
          </a:ln>
        </p:spPr>
        <p:txBody>
          <a:bodyPr anchorCtr="0" anchor="ctr" bIns="0" lIns="0" spcFirstLastPara="1" rIns="0" wrap="square" tIns="0">
            <a:noAutofit/>
          </a:bodyPr>
          <a:lstStyle>
            <a:lvl1pPr indent="-285750" lvl="0" marL="457200" rtl="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rtl="0" algn="l">
              <a:lnSpc>
                <a:spcPct val="90000"/>
              </a:lnSpc>
              <a:spcBef>
                <a:spcPts val="400"/>
              </a:spcBef>
              <a:spcAft>
                <a:spcPts val="0"/>
              </a:spcAft>
              <a:buClr>
                <a:srgbClr val="000000"/>
              </a:buClr>
              <a:buSzPts val="1400"/>
              <a:buChar char="•"/>
              <a:defRPr/>
            </a:lvl2pPr>
            <a:lvl3pPr indent="-317500" lvl="2" marL="1371600" rtl="0" algn="l">
              <a:lnSpc>
                <a:spcPct val="90000"/>
              </a:lnSpc>
              <a:spcBef>
                <a:spcPts val="400"/>
              </a:spcBef>
              <a:spcAft>
                <a:spcPts val="0"/>
              </a:spcAft>
              <a:buClr>
                <a:srgbClr val="000000"/>
              </a:buClr>
              <a:buSzPts val="1400"/>
              <a:buChar char="•"/>
              <a:defRPr/>
            </a:lvl3pPr>
            <a:lvl4pPr indent="-317500" lvl="3" marL="1828800" rtl="0" algn="l">
              <a:lnSpc>
                <a:spcPct val="90000"/>
              </a:lnSpc>
              <a:spcBef>
                <a:spcPts val="400"/>
              </a:spcBef>
              <a:spcAft>
                <a:spcPts val="0"/>
              </a:spcAft>
              <a:buClr>
                <a:srgbClr val="000000"/>
              </a:buClr>
              <a:buSzPts val="1400"/>
              <a:buChar char="•"/>
              <a:defRPr/>
            </a:lvl4pPr>
            <a:lvl5pPr indent="-317500" lvl="4" marL="2286000" rtl="0" algn="l">
              <a:lnSpc>
                <a:spcPct val="90000"/>
              </a:lnSpc>
              <a:spcBef>
                <a:spcPts val="400"/>
              </a:spcBef>
              <a:spcAft>
                <a:spcPts val="0"/>
              </a:spcAft>
              <a:buClr>
                <a:srgbClr val="000000"/>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0" name="Google Shape;120;p15"/>
          <p:cNvSpPr txBox="1"/>
          <p:nvPr>
            <p:ph idx="11" type="ftr"/>
          </p:nvPr>
        </p:nvSpPr>
        <p:spPr>
          <a:xfrm>
            <a:off x="5227134" y="4842416"/>
            <a:ext cx="2768400" cy="159300"/>
          </a:xfrm>
          <a:prstGeom prst="rect">
            <a:avLst/>
          </a:prstGeom>
          <a:noFill/>
          <a:ln>
            <a:noFill/>
          </a:ln>
        </p:spPr>
        <p:txBody>
          <a:bodyPr anchorCtr="0" anchor="b" bIns="0" lIns="0" spcFirstLastPara="1" rIns="0" wrap="square" tIns="0">
            <a:noAutofit/>
          </a:bodyPr>
          <a:lstStyle>
            <a:lvl1pPr lvl="0" rt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15"/>
          <p:cNvSpPr txBox="1"/>
          <p:nvPr>
            <p:ph idx="12" type="sldNum"/>
          </p:nvPr>
        </p:nvSpPr>
        <p:spPr>
          <a:xfrm>
            <a:off x="8062332" y="4897510"/>
            <a:ext cx="453000" cy="1044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22" name="Google Shape;122;p15"/>
          <p:cNvCxnSpPr/>
          <p:nvPr/>
        </p:nvCxnSpPr>
        <p:spPr>
          <a:xfrm>
            <a:off x="628649" y="878059"/>
            <a:ext cx="3778800"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30" name="Shape 130"/>
        <p:cNvGrpSpPr/>
        <p:nvPr/>
      </p:nvGrpSpPr>
      <p:grpSpPr>
        <a:xfrm>
          <a:off x="0" y="0"/>
          <a:ext cx="0" cy="0"/>
          <a:chOff x="0" y="0"/>
          <a:chExt cx="0" cy="0"/>
        </a:xfrm>
      </p:grpSpPr>
      <p:sp>
        <p:nvSpPr>
          <p:cNvPr id="131" name="Google Shape;131;p17"/>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32" name="Google Shape;132;p1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33" name="Google Shape;133;p17"/>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 name="Google Shape;134;p17"/>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 name="Google Shape;135;p1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6" name="Google Shape;136;p1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1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38" name="Google Shape;138;p17"/>
          <p:cNvCxnSpPr/>
          <p:nvPr/>
        </p:nvCxnSpPr>
        <p:spPr>
          <a:xfrm>
            <a:off x="628649" y="878059"/>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9" name="Shape 139"/>
        <p:cNvGrpSpPr/>
        <p:nvPr/>
      </p:nvGrpSpPr>
      <p:grpSpPr>
        <a:xfrm>
          <a:off x="0" y="0"/>
          <a:ext cx="0" cy="0"/>
          <a:chOff x="0" y="0"/>
          <a:chExt cx="0" cy="0"/>
        </a:xfrm>
      </p:grpSpPr>
      <p:sp>
        <p:nvSpPr>
          <p:cNvPr id="140" name="Google Shape;140;p18"/>
          <p:cNvSpPr/>
          <p:nvPr>
            <p:ph idx="2" type="pic"/>
          </p:nvPr>
        </p:nvSpPr>
        <p:spPr>
          <a:xfrm>
            <a:off x="0" y="0"/>
            <a:ext cx="9144000" cy="51435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1" name="Shape 141"/>
        <p:cNvGrpSpPr/>
        <p:nvPr/>
      </p:nvGrpSpPr>
      <p:grpSpPr>
        <a:xfrm>
          <a:off x="0" y="0"/>
          <a:ext cx="0" cy="0"/>
          <a:chOff x="0" y="0"/>
          <a:chExt cx="0" cy="0"/>
        </a:xfrm>
      </p:grpSpPr>
      <p:sp>
        <p:nvSpPr>
          <p:cNvPr id="142" name="Google Shape;142;p19"/>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3" name="Google Shape;143;p19"/>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4" name="Google Shape;144;p19"/>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45" name="Google Shape;145;p1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46" name="Google Shape;146;p1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7" name="Google Shape;147;p1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48" name="Google Shape;148;p19"/>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9" name="Shape 149"/>
        <p:cNvGrpSpPr/>
        <p:nvPr/>
      </p:nvGrpSpPr>
      <p:grpSpPr>
        <a:xfrm>
          <a:off x="0" y="0"/>
          <a:ext cx="0" cy="0"/>
          <a:chOff x="0" y="0"/>
          <a:chExt cx="0" cy="0"/>
        </a:xfrm>
      </p:grpSpPr>
      <p:sp>
        <p:nvSpPr>
          <p:cNvPr id="150" name="Google Shape;150;p20"/>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51" name="Google Shape;151;p20"/>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52" name="Google Shape;152;p20"/>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20"/>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54" name="Google Shape;154;p20"/>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155" name="Google Shape;155;p20"/>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6" name="Google Shape;156;p2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7" name="Google Shape;157;p2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58" name="Google Shape;158;p20"/>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9" name="Shape 159"/>
        <p:cNvGrpSpPr/>
        <p:nvPr/>
      </p:nvGrpSpPr>
      <p:grpSpPr>
        <a:xfrm>
          <a:off x="0" y="0"/>
          <a:ext cx="0" cy="0"/>
          <a:chOff x="0" y="0"/>
          <a:chExt cx="0" cy="0"/>
        </a:xfrm>
      </p:grpSpPr>
      <p:sp>
        <p:nvSpPr>
          <p:cNvPr id="160" name="Google Shape;160;p21"/>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1" name="Google Shape;161;p21"/>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2" name="Google Shape;162;p21"/>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3" name="Google Shape;163;p21"/>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4" name="Google Shape;164;p21"/>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65" name="Google Shape;165;p21"/>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66" name="Google Shape;166;p21"/>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67" name="Google Shape;167;p2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p2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3"/>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 name="Google Shape;18;p3"/>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9" name="Google Shape;19;p3"/>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0" name="Google Shape;20;p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22" name="Google Shape;22;p3"/>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69" name="Shape 169"/>
        <p:cNvGrpSpPr/>
        <p:nvPr/>
      </p:nvGrpSpPr>
      <p:grpSpPr>
        <a:xfrm>
          <a:off x="0" y="0"/>
          <a:ext cx="0" cy="0"/>
          <a:chOff x="0" y="0"/>
          <a:chExt cx="0" cy="0"/>
        </a:xfrm>
      </p:grpSpPr>
      <p:sp>
        <p:nvSpPr>
          <p:cNvPr id="170" name="Google Shape;170;p22"/>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1" name="Google Shape;171;p22"/>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72" name="Google Shape;172;p22"/>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173" name="Google Shape;173;p22"/>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74" name="Google Shape;174;p22"/>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75" name="Google Shape;175;p22"/>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76" name="Google Shape;176;p22"/>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sp>
        <p:nvSpPr>
          <p:cNvPr id="177" name="Google Shape;177;p22"/>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2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9" name="Google Shape;179;p2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0" name="Shape 180"/>
        <p:cNvGrpSpPr/>
        <p:nvPr/>
      </p:nvGrpSpPr>
      <p:grpSpPr>
        <a:xfrm>
          <a:off x="0" y="0"/>
          <a:ext cx="0" cy="0"/>
          <a:chOff x="0" y="0"/>
          <a:chExt cx="0" cy="0"/>
        </a:xfrm>
      </p:grpSpPr>
      <p:sp>
        <p:nvSpPr>
          <p:cNvPr id="181" name="Google Shape;181;p23"/>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82" name="Google Shape;182;p23"/>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83" name="Google Shape;183;p23"/>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84" name="Google Shape;184;p23"/>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185" name="Google Shape;185;p23"/>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186" name="Google Shape;186;p23"/>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7" name="Google Shape;187;p23"/>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8" name="Google Shape;188;p23"/>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9" name="Google Shape;189;p2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0" name="Google Shape;190;p2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91" name="Shape 191"/>
        <p:cNvGrpSpPr/>
        <p:nvPr/>
      </p:nvGrpSpPr>
      <p:grpSpPr>
        <a:xfrm>
          <a:off x="0" y="0"/>
          <a:ext cx="0" cy="0"/>
          <a:chOff x="0" y="0"/>
          <a:chExt cx="0" cy="0"/>
        </a:xfrm>
      </p:grpSpPr>
      <p:sp>
        <p:nvSpPr>
          <p:cNvPr id="192" name="Google Shape;192;p24"/>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3" name="Google Shape;193;p24"/>
          <p:cNvSpPr/>
          <p:nvPr>
            <p:ph idx="2" type="pic"/>
          </p:nvPr>
        </p:nvSpPr>
        <p:spPr>
          <a:xfrm>
            <a:off x="3887391" y="1545431"/>
            <a:ext cx="4629150" cy="2850356"/>
          </a:xfrm>
          <a:prstGeom prst="rect">
            <a:avLst/>
          </a:prstGeom>
          <a:noFill/>
          <a:ln>
            <a:noFill/>
          </a:ln>
        </p:spPr>
      </p:sp>
      <p:sp>
        <p:nvSpPr>
          <p:cNvPr id="194" name="Google Shape;194;p24"/>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95" name="Google Shape;195;p24"/>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96" name="Google Shape;196;p2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97" name="Google Shape;197;p24"/>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98" name="Google Shape;198;p24"/>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sp>
        <p:nvSpPr>
          <p:cNvPr id="199" name="Google Shape;199;p24"/>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0" name="Google Shape;200;p2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1" name="Google Shape;201;p2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sp>
        <p:nvSpPr>
          <p:cNvPr id="203" name="Google Shape;203;p25"/>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04" name="Google Shape;204;p2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205" name="Google Shape;205;p25"/>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06" name="Google Shape;206;p2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7" name="Google Shape;207;p2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8" name="Shape 208"/>
        <p:cNvGrpSpPr/>
        <p:nvPr/>
      </p:nvGrpSpPr>
      <p:grpSpPr>
        <a:xfrm>
          <a:off x="0" y="0"/>
          <a:ext cx="0" cy="0"/>
          <a:chOff x="0" y="0"/>
          <a:chExt cx="0" cy="0"/>
        </a:xfrm>
      </p:grpSpPr>
      <p:sp>
        <p:nvSpPr>
          <p:cNvPr id="209" name="Google Shape;209;p2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0" name="Google Shape;210;p2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11" name="Google Shape;211;p2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2" name="Google Shape;212;p2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3" name="Shape 213"/>
        <p:cNvGrpSpPr/>
        <p:nvPr/>
      </p:nvGrpSpPr>
      <p:grpSpPr>
        <a:xfrm>
          <a:off x="0" y="0"/>
          <a:ext cx="0" cy="0"/>
          <a:chOff x="0" y="0"/>
          <a:chExt cx="0" cy="0"/>
        </a:xfrm>
      </p:grpSpPr>
      <p:sp>
        <p:nvSpPr>
          <p:cNvPr id="214" name="Google Shape;214;p27"/>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5" name="Google Shape;215;p27"/>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6" name="Google Shape;216;p2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7" name="Google Shape;217;p2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8" name="Shape 218"/>
        <p:cNvGrpSpPr/>
        <p:nvPr/>
      </p:nvGrpSpPr>
      <p:grpSpPr>
        <a:xfrm>
          <a:off x="0" y="0"/>
          <a:ext cx="0" cy="0"/>
          <a:chOff x="0" y="0"/>
          <a:chExt cx="0" cy="0"/>
        </a:xfrm>
      </p:grpSpPr>
      <p:sp>
        <p:nvSpPr>
          <p:cNvPr id="219" name="Google Shape;219;p28"/>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0" name="Google Shape;220;p28"/>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221" name="Google Shape;221;p2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2" name="Google Shape;222;p2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3" name="Shape 223"/>
        <p:cNvGrpSpPr/>
        <p:nvPr/>
      </p:nvGrpSpPr>
      <p:grpSpPr>
        <a:xfrm>
          <a:off x="0" y="0"/>
          <a:ext cx="0" cy="0"/>
          <a:chOff x="0" y="0"/>
          <a:chExt cx="0" cy="0"/>
        </a:xfrm>
      </p:grpSpPr>
      <p:sp>
        <p:nvSpPr>
          <p:cNvPr id="224" name="Google Shape;224;p29"/>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5" name="Google Shape;225;p29"/>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6" name="Google Shape;226;p29"/>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27" name="Google Shape;227;p29"/>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8" name="Google Shape;228;p2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9" name="Shape 229"/>
        <p:cNvGrpSpPr/>
        <p:nvPr/>
      </p:nvGrpSpPr>
      <p:grpSpPr>
        <a:xfrm>
          <a:off x="0" y="0"/>
          <a:ext cx="0" cy="0"/>
          <a:chOff x="0" y="0"/>
          <a:chExt cx="0" cy="0"/>
        </a:xfrm>
      </p:grpSpPr>
      <p:sp>
        <p:nvSpPr>
          <p:cNvPr id="230" name="Google Shape;230;p30"/>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1" name="Google Shape;231;p30"/>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2" name="Google Shape;232;p30"/>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33" name="Google Shape;233;p30"/>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4" name="Google Shape;234;p3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0" name="Shape 240"/>
        <p:cNvGrpSpPr/>
        <p:nvPr/>
      </p:nvGrpSpPr>
      <p:grpSpPr>
        <a:xfrm>
          <a:off x="0" y="0"/>
          <a:ext cx="0" cy="0"/>
          <a:chOff x="0" y="0"/>
          <a:chExt cx="0" cy="0"/>
        </a:xfrm>
      </p:grpSpPr>
      <p:sp>
        <p:nvSpPr>
          <p:cNvPr id="241" name="Google Shape;241;p3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2" name="Google Shape;242;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3" name="Google Shape;243;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3" name="Shape 23"/>
        <p:cNvGrpSpPr/>
        <p:nvPr/>
      </p:nvGrpSpPr>
      <p:grpSpPr>
        <a:xfrm>
          <a:off x="0" y="0"/>
          <a:ext cx="0" cy="0"/>
          <a:chOff x="0" y="0"/>
          <a:chExt cx="0" cy="0"/>
        </a:xfrm>
      </p:grpSpPr>
      <p:sp>
        <p:nvSpPr>
          <p:cNvPr id="24" name="Google Shape;24;p4"/>
          <p:cNvSpPr txBox="1"/>
          <p:nvPr>
            <p:ph type="title"/>
          </p:nvPr>
        </p:nvSpPr>
        <p:spPr>
          <a:xfrm>
            <a:off x="628650" y="57273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5" name="Google Shape;25;p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6" name="Google Shape;26;p4"/>
          <p:cNvSpPr txBox="1"/>
          <p:nvPr/>
        </p:nvSpPr>
        <p:spPr>
          <a:xfrm>
            <a:off x="629841" y="276225"/>
            <a:ext cx="1402346" cy="253916"/>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27" name="Google Shape;27;p4"/>
          <p:cNvCxnSpPr/>
          <p:nvPr/>
        </p:nvCxnSpPr>
        <p:spPr>
          <a:xfrm>
            <a:off x="629841" y="491203"/>
            <a:ext cx="3778808" cy="0"/>
          </a:xfrm>
          <a:prstGeom prst="straightConnector1">
            <a:avLst/>
          </a:prstGeom>
          <a:noFill/>
          <a:ln cap="flat" cmpd="sng" w="12700">
            <a:solidFill>
              <a:schemeClr val="dk1"/>
            </a:solidFill>
            <a:prstDash val="solid"/>
            <a:miter lim="800000"/>
            <a:headEnd len="sm" w="sm" type="none"/>
            <a:tailEnd len="sm" w="sm" type="none"/>
          </a:ln>
        </p:spPr>
      </p:cxnSp>
      <p:sp>
        <p:nvSpPr>
          <p:cNvPr id="28" name="Google Shape;28;p4"/>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 name="Google Shape;29;p4"/>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30" name="Google Shape;30;p4"/>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31" name="Google Shape;31;p4"/>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 name="Google Shape;32;p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 name="Google Shape;33;p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34" name="Google Shape;34;p4"/>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4" name="Shape 244"/>
        <p:cNvGrpSpPr/>
        <p:nvPr/>
      </p:nvGrpSpPr>
      <p:grpSpPr>
        <a:xfrm>
          <a:off x="0" y="0"/>
          <a:ext cx="0" cy="0"/>
          <a:chOff x="0" y="0"/>
          <a:chExt cx="0" cy="0"/>
        </a:xfrm>
      </p:grpSpPr>
      <p:sp>
        <p:nvSpPr>
          <p:cNvPr id="245" name="Google Shape;245;p3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46" name="Google Shape;24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7" name="Shape 247"/>
        <p:cNvGrpSpPr/>
        <p:nvPr/>
      </p:nvGrpSpPr>
      <p:grpSpPr>
        <a:xfrm>
          <a:off x="0" y="0"/>
          <a:ext cx="0" cy="0"/>
          <a:chOff x="0" y="0"/>
          <a:chExt cx="0" cy="0"/>
        </a:xfrm>
      </p:grpSpPr>
      <p:sp>
        <p:nvSpPr>
          <p:cNvPr id="248" name="Google Shape;248;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9" name="Google Shape;24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50" name="Google Shape;25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1" name="Shape 251"/>
        <p:cNvGrpSpPr/>
        <p:nvPr/>
      </p:nvGrpSpPr>
      <p:grpSpPr>
        <a:xfrm>
          <a:off x="0" y="0"/>
          <a:ext cx="0" cy="0"/>
          <a:chOff x="0" y="0"/>
          <a:chExt cx="0" cy="0"/>
        </a:xfrm>
      </p:grpSpPr>
      <p:sp>
        <p:nvSpPr>
          <p:cNvPr id="252" name="Google Shape;252;p3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Google Shape;253;p3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4" name="Google Shape;254;p3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5" name="Google Shape;25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6" name="Shape 256"/>
        <p:cNvGrpSpPr/>
        <p:nvPr/>
      </p:nvGrpSpPr>
      <p:grpSpPr>
        <a:xfrm>
          <a:off x="0" y="0"/>
          <a:ext cx="0" cy="0"/>
          <a:chOff x="0" y="0"/>
          <a:chExt cx="0" cy="0"/>
        </a:xfrm>
      </p:grpSpPr>
      <p:sp>
        <p:nvSpPr>
          <p:cNvPr id="257" name="Google Shape;257;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8" name="Google Shape;258;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9" name="Shape 259"/>
        <p:cNvGrpSpPr/>
        <p:nvPr/>
      </p:nvGrpSpPr>
      <p:grpSpPr>
        <a:xfrm>
          <a:off x="0" y="0"/>
          <a:ext cx="0" cy="0"/>
          <a:chOff x="0" y="0"/>
          <a:chExt cx="0" cy="0"/>
        </a:xfrm>
      </p:grpSpPr>
      <p:sp>
        <p:nvSpPr>
          <p:cNvPr id="260" name="Google Shape;260;p3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1" name="Google Shape;261;p3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2" name="Google Shape;26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3" name="Shape 263"/>
        <p:cNvGrpSpPr/>
        <p:nvPr/>
      </p:nvGrpSpPr>
      <p:grpSpPr>
        <a:xfrm>
          <a:off x="0" y="0"/>
          <a:ext cx="0" cy="0"/>
          <a:chOff x="0" y="0"/>
          <a:chExt cx="0" cy="0"/>
        </a:xfrm>
      </p:grpSpPr>
      <p:sp>
        <p:nvSpPr>
          <p:cNvPr id="264" name="Google Shape;264;p3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5" name="Google Shape;26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6" name="Shape 266"/>
        <p:cNvGrpSpPr/>
        <p:nvPr/>
      </p:nvGrpSpPr>
      <p:grpSpPr>
        <a:xfrm>
          <a:off x="0" y="0"/>
          <a:ext cx="0" cy="0"/>
          <a:chOff x="0" y="0"/>
          <a:chExt cx="0" cy="0"/>
        </a:xfrm>
      </p:grpSpPr>
      <p:sp>
        <p:nvSpPr>
          <p:cNvPr id="267" name="Google Shape;267;p3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69" name="Google Shape;269;p3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0" name="Google Shape;270;p3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71" name="Google Shape;271;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2" name="Shape 272"/>
        <p:cNvGrpSpPr/>
        <p:nvPr/>
      </p:nvGrpSpPr>
      <p:grpSpPr>
        <a:xfrm>
          <a:off x="0" y="0"/>
          <a:ext cx="0" cy="0"/>
          <a:chOff x="0" y="0"/>
          <a:chExt cx="0" cy="0"/>
        </a:xfrm>
      </p:grpSpPr>
      <p:sp>
        <p:nvSpPr>
          <p:cNvPr id="273" name="Google Shape;273;p4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74" name="Google Shape;274;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5" name="Shape 275"/>
        <p:cNvGrpSpPr/>
        <p:nvPr/>
      </p:nvGrpSpPr>
      <p:grpSpPr>
        <a:xfrm>
          <a:off x="0" y="0"/>
          <a:ext cx="0" cy="0"/>
          <a:chOff x="0" y="0"/>
          <a:chExt cx="0" cy="0"/>
        </a:xfrm>
      </p:grpSpPr>
      <p:sp>
        <p:nvSpPr>
          <p:cNvPr id="276" name="Google Shape;276;p4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7" name="Google Shape;277;p4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78" name="Google Shape;278;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9" name="Shape 279"/>
        <p:cNvGrpSpPr/>
        <p:nvPr/>
      </p:nvGrpSpPr>
      <p:grpSpPr>
        <a:xfrm>
          <a:off x="0" y="0"/>
          <a:ext cx="0" cy="0"/>
          <a:chOff x="0" y="0"/>
          <a:chExt cx="0" cy="0"/>
        </a:xfrm>
      </p:grpSpPr>
      <p:sp>
        <p:nvSpPr>
          <p:cNvPr id="280" name="Google Shape;280;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5"/>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 name="Google Shape;37;p5"/>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8" name="Google Shape;38;p5"/>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 name="Google Shape;39;p5"/>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5"/>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41" name="Google Shape;41;p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42" name="Google Shape;42;p5"/>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43" name="Google Shape;43;p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5" name="Shape 45"/>
        <p:cNvGrpSpPr/>
        <p:nvPr/>
      </p:nvGrpSpPr>
      <p:grpSpPr>
        <a:xfrm>
          <a:off x="0" y="0"/>
          <a:ext cx="0" cy="0"/>
          <a:chOff x="0" y="0"/>
          <a:chExt cx="0" cy="0"/>
        </a:xfrm>
      </p:grpSpPr>
      <p:sp>
        <p:nvSpPr>
          <p:cNvPr id="46" name="Google Shape;46;p6"/>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6"/>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48" name="Google Shape;48;p6"/>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49" name="Google Shape;49;p6"/>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50" name="Google Shape;50;p6"/>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51" name="Google Shape;51;p6"/>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52" name="Google Shape;52;p6"/>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pic>
        <p:nvPicPr>
          <p:cNvPr id="53" name="Google Shape;53;p6"/>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54" name="Google Shape;54;p6"/>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 name="Google Shape;55;p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57" name="Shape 57"/>
        <p:cNvGrpSpPr/>
        <p:nvPr/>
      </p:nvGrpSpPr>
      <p:grpSpPr>
        <a:xfrm>
          <a:off x="0" y="0"/>
          <a:ext cx="0" cy="0"/>
          <a:chOff x="0" y="0"/>
          <a:chExt cx="0" cy="0"/>
        </a:xfrm>
      </p:grpSpPr>
      <p:sp>
        <p:nvSpPr>
          <p:cNvPr id="58" name="Google Shape;58;p7"/>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9" name="Google Shape;59;p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60" name="Google Shape;60;p7"/>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61" name="Google Shape;61;p7"/>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62" name="Google Shape;62;p7"/>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63" name="Google Shape;63;p7"/>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 name="Google Shape;64;p7"/>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66" name="Google Shape;66;p7"/>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67" name="Google Shape;67;p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9" name="Shape 69"/>
        <p:cNvGrpSpPr/>
        <p:nvPr/>
      </p:nvGrpSpPr>
      <p:grpSpPr>
        <a:xfrm>
          <a:off x="0" y="0"/>
          <a:ext cx="0" cy="0"/>
          <a:chOff x="0" y="0"/>
          <a:chExt cx="0" cy="0"/>
        </a:xfrm>
      </p:grpSpPr>
      <p:sp>
        <p:nvSpPr>
          <p:cNvPr id="70" name="Google Shape;70;p8"/>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8"/>
          <p:cNvSpPr/>
          <p:nvPr>
            <p:ph idx="2" type="pic"/>
          </p:nvPr>
        </p:nvSpPr>
        <p:spPr>
          <a:xfrm>
            <a:off x="3887391" y="1545431"/>
            <a:ext cx="4629150" cy="2850356"/>
          </a:xfrm>
          <a:prstGeom prst="rect">
            <a:avLst/>
          </a:prstGeom>
          <a:noFill/>
          <a:ln>
            <a:noFill/>
          </a:ln>
        </p:spPr>
      </p:sp>
      <p:sp>
        <p:nvSpPr>
          <p:cNvPr id="72" name="Google Shape;72;p8"/>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73" name="Google Shape;73;p8"/>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74" name="Google Shape;74;p8"/>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75" name="Google Shape;75;p8"/>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76" name="Google Shape;76;p8"/>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pic>
        <p:nvPicPr>
          <p:cNvPr id="77" name="Google Shape;77;p8"/>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78" name="Google Shape;78;p8"/>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 name="Google Shape;79;p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9"/>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83" name="Google Shape;83;p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84" name="Google Shape;84;p9"/>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85" name="Google Shape;85;p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 name="Shape 87"/>
        <p:cNvGrpSpPr/>
        <p:nvPr/>
      </p:nvGrpSpPr>
      <p:grpSpPr>
        <a:xfrm>
          <a:off x="0" y="0"/>
          <a:ext cx="0" cy="0"/>
          <a:chOff x="0" y="0"/>
          <a:chExt cx="0" cy="0"/>
        </a:xfrm>
      </p:grpSpPr>
      <p:sp>
        <p:nvSpPr>
          <p:cNvPr id="88" name="Google Shape;88;p1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10"/>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90" name="Google Shape;90;p1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1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2.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4.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theme" Target="../theme/theme1.xml"/><Relationship Id="rId12" Type="http://schemas.openxmlformats.org/officeDocument/2006/relationships/slideLayout" Target="../slideLayouts/slideLayout39.xml"/><Relationship Id="rId1" Type="http://schemas.openxmlformats.org/officeDocument/2006/relationships/image" Target="../media/image3.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 name="Google Shape;7;p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8" name="Google Shape;8;p1"/>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9" name="Google Shape;9;p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0" name="Google Shape;10;p1"/>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2" name="Google Shape;12;p1"/>
          <p:cNvSpPr txBox="1"/>
          <p:nvPr/>
        </p:nvSpPr>
        <p:spPr>
          <a:xfrm>
            <a:off x="4572000" y="4870050"/>
            <a:ext cx="36498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lang="en-GB" sz="800">
                <a:solidFill>
                  <a:srgbClr val="FF0000"/>
                </a:solidFill>
                <a:latin typeface="Oswald"/>
                <a:ea typeface="Oswald"/>
                <a:cs typeface="Oswald"/>
                <a:sym typeface="Oswald"/>
              </a:rPr>
              <a:t>REPORTING ON COVID-19 GOT HER LOCKED UP</a:t>
            </a:r>
            <a:endParaRPr b="1" i="0" sz="800" u="none" cap="none" strike="noStrike">
              <a:solidFill>
                <a:srgbClr val="FF0000"/>
              </a:solidFill>
              <a:latin typeface="Oswald"/>
              <a:ea typeface="Oswald"/>
              <a:cs typeface="Oswald"/>
              <a:sym typeface="Oswa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16"/>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5" name="Google Shape;125;p1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26" name="Google Shape;126;p16"/>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127" name="Google Shape;127;p16"/>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28" name="Google Shape;128;p16"/>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9" name="Google Shape;129;p16"/>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35" name="Shape 235"/>
        <p:cNvGrpSpPr/>
        <p:nvPr/>
      </p:nvGrpSpPr>
      <p:grpSpPr>
        <a:xfrm>
          <a:off x="0" y="0"/>
          <a:ext cx="0" cy="0"/>
          <a:chOff x="0" y="0"/>
          <a:chExt cx="0" cy="0"/>
        </a:xfrm>
      </p:grpSpPr>
      <p:sp>
        <p:nvSpPr>
          <p:cNvPr id="236" name="Google Shape;23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37" name="Google Shape;23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238" name="Google Shape;23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239" name="Google Shape;239;p3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hyperlink" Target="mailto:english@mail.gov.cn" TargetMode="External"/><Relationship Id="rId4" Type="http://schemas.openxmlformats.org/officeDocument/2006/relationships/hyperlink" Target="mailto:content@mail.gov.cn" TargetMode="External"/><Relationship Id="rId5" Type="http://schemas.openxmlformats.org/officeDocument/2006/relationships/hyperlink" Target="http://www.amnesty.org/writeforright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hyperlink" Target="https://academy.amnesty.org/learn/course/external/view/elearning/100/speaking-out-for-freedom-of-express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sp>
        <p:nvSpPr>
          <p:cNvPr id="285" name="Google Shape;285;p43"/>
          <p:cNvSpPr txBox="1"/>
          <p:nvPr/>
        </p:nvSpPr>
        <p:spPr>
          <a:xfrm>
            <a:off x="5456625" y="3233675"/>
            <a:ext cx="1297800" cy="636900"/>
          </a:xfrm>
          <a:prstGeom prst="rect">
            <a:avLst/>
          </a:prstGeom>
          <a:solidFill>
            <a:srgbClr val="0B5394"/>
          </a:solidFill>
          <a:ln>
            <a:noFill/>
          </a:ln>
        </p:spPr>
        <p:txBody>
          <a:bodyPr anchorCtr="0" anchor="t" bIns="72000" lIns="144000" spcFirstLastPara="1" rIns="0" wrap="square" tIns="144000">
            <a:spAutoFit/>
          </a:bodyPr>
          <a:lstStyle/>
          <a:p>
            <a:pPr indent="0" lvl="0" marL="0" marR="0" rtl="0" algn="l">
              <a:lnSpc>
                <a:spcPct val="80000"/>
              </a:lnSpc>
              <a:spcBef>
                <a:spcPts val="0"/>
              </a:spcBef>
              <a:spcAft>
                <a:spcPts val="0"/>
              </a:spcAft>
              <a:buClr>
                <a:srgbClr val="000000"/>
              </a:buClr>
              <a:buSzPts val="1400"/>
              <a:buFont typeface="Arial"/>
              <a:buNone/>
            </a:pPr>
            <a:r>
              <a:rPr lang="en-GB" sz="1700">
                <a:solidFill>
                  <a:srgbClr val="FFFFFF"/>
                </a:solidFill>
                <a:latin typeface="Oswald"/>
                <a:ea typeface="Oswald"/>
                <a:cs typeface="Oswald"/>
                <a:sym typeface="Oswald"/>
              </a:rPr>
              <a:t>ZHANG ZHAN</a:t>
            </a:r>
            <a:endParaRPr sz="1700">
              <a:solidFill>
                <a:srgbClr val="FFFFFF"/>
              </a:solidFill>
              <a:latin typeface="Oswald"/>
              <a:ea typeface="Oswald"/>
              <a:cs typeface="Oswald"/>
              <a:sym typeface="Oswald"/>
            </a:endParaRPr>
          </a:p>
          <a:p>
            <a:pPr indent="0" lvl="0" marL="0" marR="0" rtl="0" algn="l">
              <a:lnSpc>
                <a:spcPct val="80000"/>
              </a:lnSpc>
              <a:spcBef>
                <a:spcPts val="0"/>
              </a:spcBef>
              <a:spcAft>
                <a:spcPts val="0"/>
              </a:spcAft>
              <a:buClr>
                <a:srgbClr val="000000"/>
              </a:buClr>
              <a:buSzPts val="1400"/>
              <a:buFont typeface="Arial"/>
              <a:buNone/>
            </a:pPr>
            <a:r>
              <a:rPr lang="en-GB" sz="1700">
                <a:solidFill>
                  <a:srgbClr val="FFFFFF"/>
                </a:solidFill>
                <a:latin typeface="Oswald"/>
                <a:ea typeface="Oswald"/>
                <a:cs typeface="Oswald"/>
                <a:sym typeface="Oswald"/>
              </a:rPr>
              <a:t>CHINA</a:t>
            </a:r>
            <a:endParaRPr sz="1700">
              <a:solidFill>
                <a:srgbClr val="FFFFFF"/>
              </a:solidFill>
              <a:latin typeface="Oswald"/>
              <a:ea typeface="Oswald"/>
              <a:cs typeface="Oswald"/>
              <a:sym typeface="Oswald"/>
            </a:endParaRPr>
          </a:p>
        </p:txBody>
      </p:sp>
      <p:sp>
        <p:nvSpPr>
          <p:cNvPr id="286" name="Google Shape;286;p43"/>
          <p:cNvSpPr txBox="1"/>
          <p:nvPr/>
        </p:nvSpPr>
        <p:spPr>
          <a:xfrm>
            <a:off x="4860050" y="3870575"/>
            <a:ext cx="3964200" cy="945300"/>
          </a:xfrm>
          <a:prstGeom prst="rect">
            <a:avLst/>
          </a:prstGeom>
          <a:solidFill>
            <a:srgbClr val="980000"/>
          </a:solidFill>
          <a:ln>
            <a:noFill/>
          </a:ln>
        </p:spPr>
        <p:txBody>
          <a:bodyPr anchorCtr="0" anchor="t" bIns="36000" lIns="144000" spcFirstLastPara="1" rIns="72000" wrap="square" tIns="144000">
            <a:spAutoFit/>
          </a:bodyPr>
          <a:lstStyle/>
          <a:p>
            <a:pPr indent="0" lvl="0" marL="0" marR="0" rtl="0" algn="l">
              <a:lnSpc>
                <a:spcPct val="80000"/>
              </a:lnSpc>
              <a:spcBef>
                <a:spcPts val="0"/>
              </a:spcBef>
              <a:spcAft>
                <a:spcPts val="0"/>
              </a:spcAft>
              <a:buClr>
                <a:srgbClr val="000000"/>
              </a:buClr>
              <a:buSzPts val="1400"/>
              <a:buFont typeface="Arial"/>
              <a:buNone/>
            </a:pPr>
            <a:r>
              <a:rPr lang="en-GB" sz="3100">
                <a:solidFill>
                  <a:srgbClr val="FFFFFF"/>
                </a:solidFill>
                <a:latin typeface="Oswald"/>
                <a:ea typeface="Oswald"/>
                <a:cs typeface="Oswald"/>
                <a:sym typeface="Oswald"/>
              </a:rPr>
              <a:t>REPORTING ON COVID-19 GOT HER </a:t>
            </a:r>
            <a:r>
              <a:rPr lang="en-GB" sz="3100">
                <a:solidFill>
                  <a:srgbClr val="EEFF41"/>
                </a:solidFill>
                <a:latin typeface="Oswald"/>
                <a:ea typeface="Oswald"/>
                <a:cs typeface="Oswald"/>
                <a:sym typeface="Oswald"/>
              </a:rPr>
              <a:t>LOCKED UP</a:t>
            </a:r>
            <a:endParaRPr sz="3100">
              <a:solidFill>
                <a:srgbClr val="EEFF41"/>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2"/>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spcBef>
                <a:spcPts val="0"/>
              </a:spcBef>
              <a:spcAft>
                <a:spcPts val="0"/>
              </a:spcAft>
              <a:buClr>
                <a:srgbClr val="000000"/>
              </a:buClr>
              <a:buSzPts val="2800"/>
              <a:buFont typeface="Oswald"/>
              <a:buNone/>
            </a:pPr>
            <a:r>
              <a:rPr lang="en-GB" sz="1800"/>
              <a:t>EXPLORING FREEDOM</a:t>
            </a:r>
            <a:endParaRPr sz="1800"/>
          </a:p>
          <a:p>
            <a:pPr indent="0" lvl="0" marL="0" rtl="0" algn="l">
              <a:spcBef>
                <a:spcPts val="0"/>
              </a:spcBef>
              <a:spcAft>
                <a:spcPts val="0"/>
              </a:spcAft>
              <a:buClr>
                <a:srgbClr val="000000"/>
              </a:buClr>
              <a:buSzPts val="2800"/>
              <a:buFont typeface="Oswald"/>
              <a:buNone/>
            </a:pPr>
            <a:r>
              <a:rPr lang="en-GB" sz="1800"/>
              <a:t>OF EXPRESSION</a:t>
            </a: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66" name="Google Shape;466;p52"/>
          <p:cNvSpPr txBox="1"/>
          <p:nvPr/>
        </p:nvSpPr>
        <p:spPr>
          <a:xfrm>
            <a:off x="629850" y="1084825"/>
            <a:ext cx="6953100" cy="408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1800">
                <a:latin typeface="Oswald"/>
                <a:ea typeface="Oswald"/>
                <a:cs typeface="Oswald"/>
                <a:sym typeface="Oswald"/>
              </a:rPr>
              <a:t>What are some ways in which young people express themselves in your country?</a:t>
            </a:r>
            <a:endParaRPr sz="1500">
              <a:latin typeface="Oswald Light"/>
              <a:ea typeface="Oswald Light"/>
              <a:cs typeface="Oswald Light"/>
              <a:sym typeface="Oswald Light"/>
            </a:endParaRPr>
          </a:p>
        </p:txBody>
      </p:sp>
      <p:cxnSp>
        <p:nvCxnSpPr>
          <p:cNvPr id="467" name="Google Shape;467;p52"/>
          <p:cNvCxnSpPr/>
          <p:nvPr/>
        </p:nvCxnSpPr>
        <p:spPr>
          <a:xfrm>
            <a:off x="629850" y="1492825"/>
            <a:ext cx="3141900" cy="0"/>
          </a:xfrm>
          <a:prstGeom prst="straightConnector1">
            <a:avLst/>
          </a:prstGeom>
          <a:noFill/>
          <a:ln cap="flat" cmpd="sng" w="9525">
            <a:solidFill>
              <a:srgbClr val="666666"/>
            </a:solidFill>
            <a:prstDash val="solid"/>
            <a:round/>
            <a:headEnd len="med" w="med" type="none"/>
            <a:tailEnd len="med" w="med" type="none"/>
          </a:ln>
        </p:spPr>
      </p:cxnSp>
      <p:cxnSp>
        <p:nvCxnSpPr>
          <p:cNvPr id="468" name="Google Shape;468;p52"/>
          <p:cNvCxnSpPr/>
          <p:nvPr/>
        </p:nvCxnSpPr>
        <p:spPr>
          <a:xfrm>
            <a:off x="1196600" y="4447400"/>
            <a:ext cx="7368900" cy="0"/>
          </a:xfrm>
          <a:prstGeom prst="straightConnector1">
            <a:avLst/>
          </a:prstGeom>
          <a:noFill/>
          <a:ln cap="flat" cmpd="sng" w="9525">
            <a:solidFill>
              <a:srgbClr val="666666"/>
            </a:solidFill>
            <a:prstDash val="solid"/>
            <a:round/>
            <a:headEnd len="med" w="med" type="none"/>
            <a:tailEnd len="med" w="med" type="none"/>
          </a:ln>
        </p:spPr>
      </p:cxnSp>
      <p:sp>
        <p:nvSpPr>
          <p:cNvPr id="469" name="Google Shape;469;p52"/>
          <p:cNvSpPr txBox="1"/>
          <p:nvPr/>
        </p:nvSpPr>
        <p:spPr>
          <a:xfrm>
            <a:off x="629850" y="1635075"/>
            <a:ext cx="7173900" cy="266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&gt;</a:t>
            </a:r>
            <a:r>
              <a:rPr lang="en-GB"/>
              <a:t>Write your answers</a:t>
            </a:r>
            <a:endParaRPr/>
          </a:p>
        </p:txBody>
      </p:sp>
      <p:sp>
        <p:nvSpPr>
          <p:cNvPr id="470" name="Google Shape;470;p5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b="1" lang="en-GB" sz="800">
                <a:latin typeface="Oswald"/>
                <a:ea typeface="Oswald"/>
                <a:cs typeface="Oswald"/>
                <a:sym typeface="Oswald"/>
              </a:rPr>
              <a:t>‹#›</a:t>
            </a:fld>
            <a:endParaRPr b="1" sz="800">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3"/>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spcBef>
                <a:spcPts val="0"/>
              </a:spcBef>
              <a:spcAft>
                <a:spcPts val="0"/>
              </a:spcAft>
              <a:buClr>
                <a:srgbClr val="000000"/>
              </a:buClr>
              <a:buSzPts val="2800"/>
              <a:buFont typeface="Oswald"/>
              <a:buNone/>
            </a:pPr>
            <a:r>
              <a:rPr lang="en-GB" sz="1800"/>
              <a:t>EXPLORING FREEDOM</a:t>
            </a:r>
            <a:endParaRPr sz="1800"/>
          </a:p>
          <a:p>
            <a:pPr indent="0" lvl="0" marL="0" rtl="0" algn="l">
              <a:spcBef>
                <a:spcPts val="0"/>
              </a:spcBef>
              <a:spcAft>
                <a:spcPts val="0"/>
              </a:spcAft>
              <a:buClr>
                <a:srgbClr val="000000"/>
              </a:buClr>
              <a:buSzPts val="2800"/>
              <a:buFont typeface="Oswald"/>
              <a:buNone/>
            </a:pPr>
            <a:r>
              <a:rPr lang="en-GB" sz="1800"/>
              <a:t>OF EXPRESSION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76" name="Google Shape;476;p53"/>
          <p:cNvSpPr txBox="1"/>
          <p:nvPr/>
        </p:nvSpPr>
        <p:spPr>
          <a:xfrm>
            <a:off x="629850" y="1084825"/>
            <a:ext cx="6953100" cy="408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300">
                <a:latin typeface="Oswald"/>
                <a:ea typeface="Oswald"/>
                <a:cs typeface="Oswald"/>
                <a:sym typeface="Oswald"/>
              </a:rPr>
              <a:t>What are some of the ways that you like to express your ideas?</a:t>
            </a:r>
            <a:endParaRPr sz="1500">
              <a:latin typeface="Oswald Light"/>
              <a:ea typeface="Oswald Light"/>
              <a:cs typeface="Oswald Light"/>
              <a:sym typeface="Oswald Light"/>
            </a:endParaRPr>
          </a:p>
        </p:txBody>
      </p:sp>
      <p:cxnSp>
        <p:nvCxnSpPr>
          <p:cNvPr id="477" name="Google Shape;477;p53"/>
          <p:cNvCxnSpPr/>
          <p:nvPr/>
        </p:nvCxnSpPr>
        <p:spPr>
          <a:xfrm>
            <a:off x="629850" y="1492825"/>
            <a:ext cx="3141900" cy="0"/>
          </a:xfrm>
          <a:prstGeom prst="straightConnector1">
            <a:avLst/>
          </a:prstGeom>
          <a:noFill/>
          <a:ln cap="flat" cmpd="sng" w="9525">
            <a:solidFill>
              <a:srgbClr val="666666"/>
            </a:solidFill>
            <a:prstDash val="solid"/>
            <a:round/>
            <a:headEnd len="med" w="med" type="none"/>
            <a:tailEnd len="med" w="med" type="none"/>
          </a:ln>
        </p:spPr>
      </p:cxnSp>
      <p:cxnSp>
        <p:nvCxnSpPr>
          <p:cNvPr id="478" name="Google Shape;478;p53"/>
          <p:cNvCxnSpPr/>
          <p:nvPr/>
        </p:nvCxnSpPr>
        <p:spPr>
          <a:xfrm>
            <a:off x="1196600" y="4447400"/>
            <a:ext cx="7368900" cy="0"/>
          </a:xfrm>
          <a:prstGeom prst="straightConnector1">
            <a:avLst/>
          </a:prstGeom>
          <a:noFill/>
          <a:ln cap="flat" cmpd="sng" w="9525">
            <a:solidFill>
              <a:srgbClr val="666666"/>
            </a:solidFill>
            <a:prstDash val="solid"/>
            <a:round/>
            <a:headEnd len="med" w="med" type="none"/>
            <a:tailEnd len="med" w="med" type="none"/>
          </a:ln>
        </p:spPr>
      </p:cxnSp>
      <p:sp>
        <p:nvSpPr>
          <p:cNvPr id="479" name="Google Shape;479;p53"/>
          <p:cNvSpPr txBox="1"/>
          <p:nvPr/>
        </p:nvSpPr>
        <p:spPr>
          <a:xfrm>
            <a:off x="629850" y="1635075"/>
            <a:ext cx="7173900" cy="266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&gt;</a:t>
            </a:r>
            <a:r>
              <a:rPr lang="en-GB"/>
              <a:t>Write your answers</a:t>
            </a:r>
            <a:endParaRPr/>
          </a:p>
        </p:txBody>
      </p:sp>
      <p:sp>
        <p:nvSpPr>
          <p:cNvPr id="480" name="Google Shape;480;p5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b="1" lang="en-GB" sz="800">
                <a:latin typeface="Oswald"/>
                <a:ea typeface="Oswald"/>
                <a:cs typeface="Oswald"/>
                <a:sym typeface="Oswald"/>
              </a:rPr>
              <a:t>‹#›</a:t>
            </a:fld>
            <a:endParaRPr b="1" sz="800">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FREEDOM</a:t>
            </a:r>
            <a:endParaRPr sz="1800"/>
          </a:p>
          <a:p>
            <a:pPr indent="0" lvl="0" marL="0" rtl="0" algn="l">
              <a:lnSpc>
                <a:spcPct val="90000"/>
              </a:lnSpc>
              <a:spcBef>
                <a:spcPts val="0"/>
              </a:spcBef>
              <a:spcAft>
                <a:spcPts val="0"/>
              </a:spcAft>
              <a:buClr>
                <a:srgbClr val="000000"/>
              </a:buClr>
              <a:buSzPts val="2800"/>
              <a:buFont typeface="Oswald"/>
              <a:buNone/>
            </a:pPr>
            <a:r>
              <a:rPr lang="en-GB" sz="1800"/>
              <a:t>OF EXPRESSION</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86" name="Google Shape;486;p5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87" name="Google Shape;487;p54"/>
          <p:cNvSpPr txBox="1"/>
          <p:nvPr/>
        </p:nvSpPr>
        <p:spPr>
          <a:xfrm>
            <a:off x="629850" y="940200"/>
            <a:ext cx="7714200" cy="159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400">
                <a:latin typeface="Oswald"/>
                <a:ea typeface="Oswald"/>
                <a:cs typeface="Oswald"/>
                <a:sym typeface="Oswald"/>
              </a:rPr>
              <a:t>What do you </a:t>
            </a:r>
            <a:r>
              <a:rPr lang="en-GB" sz="2400">
                <a:latin typeface="Oswald"/>
                <a:ea typeface="Oswald"/>
                <a:cs typeface="Oswald"/>
                <a:sym typeface="Oswald"/>
              </a:rPr>
              <a:t>understand by “Freedom of expression”?</a:t>
            </a:r>
            <a:endParaRPr sz="2400">
              <a:latin typeface="Oswald"/>
              <a:ea typeface="Oswald"/>
              <a:cs typeface="Oswald"/>
              <a:sym typeface="Oswald"/>
            </a:endParaRPr>
          </a:p>
          <a:p>
            <a:pPr indent="0" lvl="0" marL="0" rtl="0" algn="l">
              <a:lnSpc>
                <a:spcPct val="115000"/>
              </a:lnSpc>
              <a:spcBef>
                <a:spcPts val="0"/>
              </a:spcBef>
              <a:spcAft>
                <a:spcPts val="0"/>
              </a:spcAft>
              <a:buNone/>
            </a:pPr>
            <a:r>
              <a:t/>
            </a:r>
            <a:endParaRPr sz="1800">
              <a:latin typeface="Oswald"/>
              <a:ea typeface="Oswald"/>
              <a:cs typeface="Oswald"/>
              <a:sym typeface="Oswald"/>
            </a:endParaRPr>
          </a:p>
          <a:p>
            <a:pPr indent="0" lvl="0" marL="0" rtl="0" algn="l">
              <a:lnSpc>
                <a:spcPct val="115000"/>
              </a:lnSpc>
              <a:spcBef>
                <a:spcPts val="0"/>
              </a:spcBef>
              <a:spcAft>
                <a:spcPts val="0"/>
              </a:spcAft>
              <a:buNone/>
            </a:pPr>
            <a:r>
              <a:t/>
            </a:r>
            <a:endParaRPr sz="2000">
              <a:latin typeface="Oswald"/>
              <a:ea typeface="Oswald"/>
              <a:cs typeface="Oswald"/>
              <a:sym typeface="Oswald"/>
            </a:endParaRPr>
          </a:p>
          <a:p>
            <a:pPr indent="0" lvl="0" marL="0" rtl="0" algn="l">
              <a:lnSpc>
                <a:spcPct val="115000"/>
              </a:lnSpc>
              <a:spcBef>
                <a:spcPts val="0"/>
              </a:spcBef>
              <a:spcAft>
                <a:spcPts val="0"/>
              </a:spcAft>
              <a:buNone/>
            </a:pPr>
            <a:r>
              <a:t/>
            </a:r>
            <a:endParaRPr sz="2000">
              <a:latin typeface="Oswald"/>
              <a:ea typeface="Oswald"/>
              <a:cs typeface="Oswald"/>
              <a:sym typeface="Oswald"/>
            </a:endParaRPr>
          </a:p>
        </p:txBody>
      </p:sp>
      <p:sp>
        <p:nvSpPr>
          <p:cNvPr id="488" name="Google Shape;488;p54"/>
          <p:cNvSpPr/>
          <p:nvPr/>
        </p:nvSpPr>
        <p:spPr>
          <a:xfrm>
            <a:off x="5821625" y="1640375"/>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4"/>
          <p:cNvSpPr/>
          <p:nvPr/>
        </p:nvSpPr>
        <p:spPr>
          <a:xfrm>
            <a:off x="6014932" y="1823912"/>
            <a:ext cx="1229400" cy="1179300"/>
          </a:xfrm>
          <a:prstGeom prst="foldedCorner">
            <a:avLst>
              <a:gd fmla="val 16667" name="adj"/>
            </a:avLst>
          </a:prstGeom>
          <a:solidFill>
            <a:srgbClr val="F18E2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4"/>
          <p:cNvSpPr/>
          <p:nvPr/>
        </p:nvSpPr>
        <p:spPr>
          <a:xfrm>
            <a:off x="6208240" y="2007449"/>
            <a:ext cx="1229400" cy="1179300"/>
          </a:xfrm>
          <a:prstGeom prst="foldedCorner">
            <a:avLst>
              <a:gd fmla="val 16667" name="adj"/>
            </a:avLst>
          </a:prstGeom>
          <a:solidFill>
            <a:srgbClr val="AA89B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4"/>
          <p:cNvSpPr/>
          <p:nvPr/>
        </p:nvSpPr>
        <p:spPr>
          <a:xfrm>
            <a:off x="6401547" y="2190985"/>
            <a:ext cx="1229400" cy="1179300"/>
          </a:xfrm>
          <a:prstGeom prst="foldedCorner">
            <a:avLst>
              <a:gd fmla="val 16667" name="adj"/>
            </a:avLst>
          </a:prstGeom>
          <a:solidFill>
            <a:srgbClr val="BBD5E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4"/>
          <p:cNvSpPr/>
          <p:nvPr/>
        </p:nvSpPr>
        <p:spPr>
          <a:xfrm>
            <a:off x="6594855" y="2374522"/>
            <a:ext cx="1229400" cy="1179300"/>
          </a:xfrm>
          <a:prstGeom prst="foldedCorner">
            <a:avLst>
              <a:gd fmla="val 16667" name="adj"/>
            </a:avLst>
          </a:prstGeom>
          <a:solidFill>
            <a:srgbClr val="C7DAAD"/>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4"/>
          <p:cNvSpPr/>
          <p:nvPr/>
        </p:nvSpPr>
        <p:spPr>
          <a:xfrm>
            <a:off x="6788162" y="2558059"/>
            <a:ext cx="1229400" cy="1179300"/>
          </a:xfrm>
          <a:prstGeom prst="foldedCorner">
            <a:avLst>
              <a:gd fmla="val 16667" name="adj"/>
            </a:avLst>
          </a:prstGeom>
          <a:solidFill>
            <a:srgbClr val="EC6F6B"/>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4"/>
          <p:cNvSpPr/>
          <p:nvPr/>
        </p:nvSpPr>
        <p:spPr>
          <a:xfrm>
            <a:off x="6962000" y="2730650"/>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4"/>
          <p:cNvSpPr/>
          <p:nvPr/>
        </p:nvSpPr>
        <p:spPr>
          <a:xfrm>
            <a:off x="6939525" y="2729550"/>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4"/>
          <p:cNvSpPr/>
          <p:nvPr/>
        </p:nvSpPr>
        <p:spPr>
          <a:xfrm>
            <a:off x="7132832" y="2913087"/>
            <a:ext cx="1229400" cy="1179300"/>
          </a:xfrm>
          <a:prstGeom prst="foldedCorner">
            <a:avLst>
              <a:gd fmla="val 16667" name="adj"/>
            </a:avLst>
          </a:prstGeom>
          <a:solidFill>
            <a:srgbClr val="F18E2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5"/>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FREEDOM</a:t>
            </a:r>
            <a:endParaRPr sz="1800"/>
          </a:p>
          <a:p>
            <a:pPr indent="0" lvl="0" marL="0" rtl="0" algn="l">
              <a:lnSpc>
                <a:spcPct val="90000"/>
              </a:lnSpc>
              <a:spcBef>
                <a:spcPts val="0"/>
              </a:spcBef>
              <a:spcAft>
                <a:spcPts val="0"/>
              </a:spcAft>
              <a:buClr>
                <a:srgbClr val="000000"/>
              </a:buClr>
              <a:buSzPts val="2800"/>
              <a:buFont typeface="Oswald"/>
              <a:buNone/>
            </a:pPr>
            <a:r>
              <a:rPr lang="en-GB" sz="1800"/>
              <a:t>OF EXPRESSION</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02" name="Google Shape;502;p5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03" name="Google Shape;503;p55"/>
          <p:cNvSpPr txBox="1"/>
          <p:nvPr/>
        </p:nvSpPr>
        <p:spPr>
          <a:xfrm>
            <a:off x="629850" y="1087450"/>
            <a:ext cx="7714200" cy="3324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SzPts val="2000"/>
              <a:buFont typeface="Oswald"/>
              <a:buChar char="●"/>
            </a:pPr>
            <a:r>
              <a:rPr lang="en-GB" sz="2000">
                <a:latin typeface="Oswald"/>
                <a:ea typeface="Oswald"/>
                <a:cs typeface="Oswald"/>
                <a:sym typeface="Oswald"/>
              </a:rPr>
              <a:t>Should there be any limits to what people can say or how they express themselves?</a:t>
            </a:r>
            <a:endParaRPr sz="2000">
              <a:latin typeface="Oswald"/>
              <a:ea typeface="Oswald"/>
              <a:cs typeface="Oswald"/>
              <a:sym typeface="Oswald"/>
            </a:endParaRPr>
          </a:p>
          <a:p>
            <a:pPr indent="0" lvl="0" marL="457200" rtl="0" algn="l">
              <a:lnSpc>
                <a:spcPct val="115000"/>
              </a:lnSpc>
              <a:spcBef>
                <a:spcPts val="0"/>
              </a:spcBef>
              <a:spcAft>
                <a:spcPts val="0"/>
              </a:spcAft>
              <a:buNone/>
            </a:pPr>
            <a:r>
              <a:t/>
            </a:r>
            <a:endParaRPr sz="2000">
              <a:latin typeface="Oswald"/>
              <a:ea typeface="Oswald"/>
              <a:cs typeface="Oswald"/>
              <a:sym typeface="Oswald"/>
            </a:endParaRPr>
          </a:p>
          <a:p>
            <a:pPr indent="-355600" lvl="0" marL="457200" rtl="0" algn="l">
              <a:lnSpc>
                <a:spcPct val="115000"/>
              </a:lnSpc>
              <a:spcBef>
                <a:spcPts val="0"/>
              </a:spcBef>
              <a:spcAft>
                <a:spcPts val="0"/>
              </a:spcAft>
              <a:buSzPts val="2000"/>
              <a:buFont typeface="Oswald"/>
              <a:buChar char="●"/>
            </a:pPr>
            <a:r>
              <a:rPr lang="en-GB" sz="2000">
                <a:latin typeface="Oswald"/>
                <a:ea typeface="Oswald"/>
                <a:cs typeface="Oswald"/>
                <a:sym typeface="Oswald"/>
              </a:rPr>
              <a:t>If you were the government, how would you decide what should be allowed to be said, and what should not be allowed? </a:t>
            </a:r>
            <a:endParaRPr sz="2000">
              <a:latin typeface="Oswald"/>
              <a:ea typeface="Oswald"/>
              <a:cs typeface="Oswald"/>
              <a:sym typeface="Oswald"/>
            </a:endParaRPr>
          </a:p>
          <a:p>
            <a:pPr indent="0" lvl="0" marL="457200" rtl="0" algn="l">
              <a:lnSpc>
                <a:spcPct val="115000"/>
              </a:lnSpc>
              <a:spcBef>
                <a:spcPts val="0"/>
              </a:spcBef>
              <a:spcAft>
                <a:spcPts val="0"/>
              </a:spcAft>
              <a:buNone/>
            </a:pPr>
            <a:r>
              <a:t/>
            </a:r>
            <a:endParaRPr sz="2000">
              <a:latin typeface="Oswald"/>
              <a:ea typeface="Oswald"/>
              <a:cs typeface="Oswald"/>
              <a:sym typeface="Oswald"/>
            </a:endParaRPr>
          </a:p>
          <a:p>
            <a:pPr indent="-355600" lvl="0" marL="457200" rtl="0" algn="l">
              <a:lnSpc>
                <a:spcPct val="115000"/>
              </a:lnSpc>
              <a:spcBef>
                <a:spcPts val="0"/>
              </a:spcBef>
              <a:spcAft>
                <a:spcPts val="0"/>
              </a:spcAft>
              <a:buSzPts val="2000"/>
              <a:buFont typeface="Oswald"/>
              <a:buChar char="●"/>
            </a:pPr>
            <a:r>
              <a:rPr lang="en-GB" sz="2000">
                <a:latin typeface="Oswald"/>
                <a:ea typeface="Oswald"/>
                <a:cs typeface="Oswald"/>
                <a:sym typeface="Oswald"/>
              </a:rPr>
              <a:t>Does it make a difference whom you’re criticizing? Why or why not?</a:t>
            </a:r>
            <a:endParaRPr sz="2000">
              <a:latin typeface="Oswald"/>
              <a:ea typeface="Oswald"/>
              <a:cs typeface="Oswald"/>
              <a:sym typeface="Oswald"/>
            </a:endParaRPr>
          </a:p>
          <a:p>
            <a:pPr indent="0" lvl="0" marL="457200" rtl="0" algn="l">
              <a:lnSpc>
                <a:spcPct val="115000"/>
              </a:lnSpc>
              <a:spcBef>
                <a:spcPts val="0"/>
              </a:spcBef>
              <a:spcAft>
                <a:spcPts val="0"/>
              </a:spcAft>
              <a:buNone/>
            </a:pPr>
            <a:r>
              <a:t/>
            </a:r>
            <a:endParaRPr sz="2000">
              <a:latin typeface="Oswald"/>
              <a:ea typeface="Oswald"/>
              <a:cs typeface="Oswald"/>
              <a:sym typeface="Oswald"/>
            </a:endParaRPr>
          </a:p>
          <a:p>
            <a:pPr indent="-355600" lvl="0" marL="457200" rtl="0" algn="l">
              <a:lnSpc>
                <a:spcPct val="115000"/>
              </a:lnSpc>
              <a:spcBef>
                <a:spcPts val="0"/>
              </a:spcBef>
              <a:spcAft>
                <a:spcPts val="0"/>
              </a:spcAft>
              <a:buSzPts val="2000"/>
              <a:buFont typeface="Oswald"/>
              <a:buChar char="●"/>
            </a:pPr>
            <a:r>
              <a:rPr lang="en-GB" sz="2000">
                <a:latin typeface="Oswald"/>
                <a:ea typeface="Oswald"/>
                <a:cs typeface="Oswald"/>
                <a:sym typeface="Oswald"/>
              </a:rPr>
              <a:t>What do you think about criticizing the government itself?</a:t>
            </a:r>
            <a:endParaRPr sz="2000">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6"/>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FREEDOM</a:t>
            </a:r>
            <a:endParaRPr sz="1800"/>
          </a:p>
          <a:p>
            <a:pPr indent="0" lvl="0" marL="0" rtl="0" algn="l">
              <a:lnSpc>
                <a:spcPct val="90000"/>
              </a:lnSpc>
              <a:spcBef>
                <a:spcPts val="0"/>
              </a:spcBef>
              <a:spcAft>
                <a:spcPts val="0"/>
              </a:spcAft>
              <a:buClr>
                <a:srgbClr val="000000"/>
              </a:buClr>
              <a:buSzPts val="2800"/>
              <a:buFont typeface="Oswald"/>
              <a:buNone/>
            </a:pPr>
            <a:r>
              <a:rPr lang="en-GB" sz="1800"/>
              <a:t>OF EXPRESSION</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09" name="Google Shape;509;p5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10" name="Google Shape;510;p56"/>
          <p:cNvSpPr txBox="1"/>
          <p:nvPr/>
        </p:nvSpPr>
        <p:spPr>
          <a:xfrm>
            <a:off x="629850" y="1087450"/>
            <a:ext cx="7714200" cy="334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2300">
              <a:latin typeface="Oswald"/>
              <a:ea typeface="Oswald"/>
              <a:cs typeface="Oswald"/>
              <a:sym typeface="Oswald"/>
            </a:endParaRPr>
          </a:p>
          <a:p>
            <a:pPr indent="0" lvl="0" marL="457200" rtl="0" algn="l">
              <a:lnSpc>
                <a:spcPct val="115000"/>
              </a:lnSpc>
              <a:spcBef>
                <a:spcPts val="0"/>
              </a:spcBef>
              <a:spcAft>
                <a:spcPts val="0"/>
              </a:spcAft>
              <a:buNone/>
            </a:pPr>
            <a:r>
              <a:rPr b="1" lang="en-GB" sz="2300">
                <a:latin typeface="Oswald"/>
                <a:ea typeface="Oswald"/>
                <a:cs typeface="Oswald"/>
                <a:sym typeface="Oswald"/>
              </a:rPr>
              <a:t>“Everyone has the right to freedom of opinion and expression; this right includes freedom to hold opinions without interference and to seek, receive and impart information and ideas through any media and regardless of frontiers.”</a:t>
            </a:r>
            <a:endParaRPr b="1" sz="2300">
              <a:latin typeface="Oswald"/>
              <a:ea typeface="Oswald"/>
              <a:cs typeface="Oswald"/>
              <a:sym typeface="Oswald"/>
            </a:endParaRPr>
          </a:p>
          <a:p>
            <a:pPr indent="0" lvl="0" marL="457200" rtl="0" algn="r">
              <a:lnSpc>
                <a:spcPct val="115000"/>
              </a:lnSpc>
              <a:spcBef>
                <a:spcPts val="0"/>
              </a:spcBef>
              <a:spcAft>
                <a:spcPts val="0"/>
              </a:spcAft>
              <a:buNone/>
            </a:pPr>
            <a:r>
              <a:rPr lang="en-GB" sz="2300">
                <a:latin typeface="Oswald"/>
                <a:ea typeface="Oswald"/>
                <a:cs typeface="Oswald"/>
                <a:sym typeface="Oswald"/>
              </a:rPr>
              <a:t>Article 19, UDHR</a:t>
            </a:r>
            <a:endParaRPr sz="2300">
              <a:latin typeface="Oswald"/>
              <a:ea typeface="Oswald"/>
              <a:cs typeface="Oswald"/>
              <a:sym typeface="Oswald"/>
            </a:endParaRPr>
          </a:p>
          <a:p>
            <a:pPr indent="0" lvl="0" marL="0" rtl="0" algn="l">
              <a:lnSpc>
                <a:spcPct val="115000"/>
              </a:lnSpc>
              <a:spcBef>
                <a:spcPts val="0"/>
              </a:spcBef>
              <a:spcAft>
                <a:spcPts val="0"/>
              </a:spcAft>
              <a:buNone/>
            </a:pPr>
            <a:r>
              <a:t/>
            </a:r>
            <a:endParaRPr sz="2000">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7"/>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FREEDOM</a:t>
            </a:r>
            <a:endParaRPr sz="1800"/>
          </a:p>
          <a:p>
            <a:pPr indent="0" lvl="0" marL="0" rtl="0" algn="l">
              <a:lnSpc>
                <a:spcPct val="90000"/>
              </a:lnSpc>
              <a:spcBef>
                <a:spcPts val="0"/>
              </a:spcBef>
              <a:spcAft>
                <a:spcPts val="0"/>
              </a:spcAft>
              <a:buClr>
                <a:srgbClr val="000000"/>
              </a:buClr>
              <a:buSzPts val="2800"/>
              <a:buFont typeface="Oswald"/>
              <a:buNone/>
            </a:pPr>
            <a:r>
              <a:rPr lang="en-GB" sz="1800"/>
              <a:t>OF EXPRESSION</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16" name="Google Shape;516;p5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17" name="Google Shape;517;p57"/>
          <p:cNvSpPr txBox="1"/>
          <p:nvPr/>
        </p:nvSpPr>
        <p:spPr>
          <a:xfrm>
            <a:off x="629850" y="1087450"/>
            <a:ext cx="7714200" cy="35040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SzPts val="1900"/>
              <a:buFont typeface="Oswald"/>
              <a:buChar char="●"/>
            </a:pPr>
            <a:r>
              <a:rPr lang="en-GB" sz="1900">
                <a:latin typeface="Oswald"/>
                <a:ea typeface="Oswald"/>
                <a:cs typeface="Oswald"/>
                <a:sym typeface="Oswald"/>
              </a:rPr>
              <a:t>The Right to freedom of expression includes</a:t>
            </a:r>
            <a:r>
              <a:rPr lang="en-GB" sz="1900">
                <a:latin typeface="Oswald"/>
                <a:ea typeface="Oswald"/>
                <a:cs typeface="Oswald"/>
                <a:sym typeface="Oswald"/>
              </a:rPr>
              <a:t> expressing views through public protests or through written materials, media broadcasts, the internet and works of art.</a:t>
            </a:r>
            <a:endParaRPr sz="1900">
              <a:latin typeface="Oswald"/>
              <a:ea typeface="Oswald"/>
              <a:cs typeface="Oswald"/>
              <a:sym typeface="Oswald"/>
            </a:endParaRPr>
          </a:p>
          <a:p>
            <a:pPr indent="0" lvl="0" marL="457200" rtl="0" algn="l">
              <a:lnSpc>
                <a:spcPct val="115000"/>
              </a:lnSpc>
              <a:spcBef>
                <a:spcPts val="0"/>
              </a:spcBef>
              <a:spcAft>
                <a:spcPts val="0"/>
              </a:spcAft>
              <a:buNone/>
            </a:pPr>
            <a:r>
              <a:t/>
            </a:r>
            <a:endParaRPr sz="1900">
              <a:latin typeface="Oswald"/>
              <a:ea typeface="Oswald"/>
              <a:cs typeface="Oswald"/>
              <a:sym typeface="Oswald"/>
            </a:endParaRPr>
          </a:p>
          <a:p>
            <a:pPr indent="-349250" lvl="0" marL="457200" rtl="0" algn="l">
              <a:lnSpc>
                <a:spcPct val="115000"/>
              </a:lnSpc>
              <a:spcBef>
                <a:spcPts val="0"/>
              </a:spcBef>
              <a:spcAft>
                <a:spcPts val="0"/>
              </a:spcAft>
              <a:buSzPts val="1900"/>
              <a:buFont typeface="Oswald"/>
              <a:buChar char="●"/>
            </a:pPr>
            <a:r>
              <a:rPr lang="en-GB" sz="1900">
                <a:latin typeface="Oswald"/>
                <a:ea typeface="Oswald"/>
                <a:cs typeface="Oswald"/>
                <a:sym typeface="Oswald"/>
              </a:rPr>
              <a:t>Limiting the right to freedom of expression undermines transparency and accountability and makes the fight for human rights more difficult.</a:t>
            </a:r>
            <a:endParaRPr sz="1900">
              <a:latin typeface="Oswald"/>
              <a:ea typeface="Oswald"/>
              <a:cs typeface="Oswald"/>
              <a:sym typeface="Oswald"/>
            </a:endParaRPr>
          </a:p>
          <a:p>
            <a:pPr indent="0" lvl="0" marL="457200" rtl="0" algn="l">
              <a:lnSpc>
                <a:spcPct val="115000"/>
              </a:lnSpc>
              <a:spcBef>
                <a:spcPts val="0"/>
              </a:spcBef>
              <a:spcAft>
                <a:spcPts val="0"/>
              </a:spcAft>
              <a:buNone/>
            </a:pPr>
            <a:r>
              <a:t/>
            </a:r>
            <a:endParaRPr sz="1900">
              <a:latin typeface="Oswald"/>
              <a:ea typeface="Oswald"/>
              <a:cs typeface="Oswald"/>
              <a:sym typeface="Oswald"/>
            </a:endParaRPr>
          </a:p>
          <a:p>
            <a:pPr indent="-349250" lvl="0" marL="457200" rtl="0" algn="l">
              <a:lnSpc>
                <a:spcPct val="115000"/>
              </a:lnSpc>
              <a:spcBef>
                <a:spcPts val="0"/>
              </a:spcBef>
              <a:spcAft>
                <a:spcPts val="0"/>
              </a:spcAft>
              <a:buSzPts val="1900"/>
              <a:buFont typeface="Oswald"/>
              <a:buChar char="●"/>
            </a:pPr>
            <a:r>
              <a:rPr lang="en-GB" sz="1900">
                <a:latin typeface="Oswald"/>
                <a:ea typeface="Oswald"/>
                <a:cs typeface="Oswald"/>
                <a:sym typeface="Oswald"/>
              </a:rPr>
              <a:t>Legally, the right to freedom of expression can only be restricted in some very limited cases. Most countries, for example, have laws against racist or other discriminatory speech.</a:t>
            </a:r>
            <a:endParaRPr sz="2100">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8"/>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None/>
            </a:pPr>
            <a:r>
              <a:rPr lang="en-GB" sz="1800"/>
              <a:t>ZHANG ZHAN’S </a:t>
            </a:r>
            <a:endParaRPr sz="1800"/>
          </a:p>
          <a:p>
            <a:pPr indent="0" lvl="0" marL="0" rtl="0" algn="l">
              <a:lnSpc>
                <a:spcPct val="90000"/>
              </a:lnSpc>
              <a:spcBef>
                <a:spcPts val="0"/>
              </a:spcBef>
              <a:spcAft>
                <a:spcPts val="0"/>
              </a:spcAft>
              <a:buNone/>
            </a:pPr>
            <a:r>
              <a:rPr lang="en-GB" sz="1800"/>
              <a:t>STORY</a:t>
            </a:r>
            <a:endParaRPr sz="1800"/>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23" name="Google Shape;523;p5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24" name="Google Shape;524;p58"/>
          <p:cNvSpPr txBox="1"/>
          <p:nvPr/>
        </p:nvSpPr>
        <p:spPr>
          <a:xfrm>
            <a:off x="629850" y="1087450"/>
            <a:ext cx="7714200" cy="315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700">
                <a:latin typeface="Oswald"/>
                <a:ea typeface="Oswald"/>
                <a:cs typeface="Oswald"/>
                <a:sym typeface="Oswald"/>
              </a:rPr>
              <a:t>When Wuhan – then the centre of the Covid-19 outbreak in China – first went into lockdown, Zhang Zhan was one of the few citizen journalists to report on the unfolding crisis.</a:t>
            </a:r>
            <a:endParaRPr sz="1700">
              <a:latin typeface="Oswald"/>
              <a:ea typeface="Oswald"/>
              <a:cs typeface="Oswald"/>
              <a:sym typeface="Oswald"/>
            </a:endParaRPr>
          </a:p>
          <a:p>
            <a:pPr indent="0" lvl="0" marL="0" rtl="0" algn="l">
              <a:lnSpc>
                <a:spcPct val="115000"/>
              </a:lnSpc>
              <a:spcBef>
                <a:spcPts val="0"/>
              </a:spcBef>
              <a:spcAft>
                <a:spcPts val="0"/>
              </a:spcAft>
              <a:buNone/>
            </a:pPr>
            <a:r>
              <a:t/>
            </a:r>
            <a:endParaRPr sz="1700">
              <a:latin typeface="Oswald"/>
              <a:ea typeface="Oswald"/>
              <a:cs typeface="Oswald"/>
              <a:sym typeface="Oswald"/>
            </a:endParaRPr>
          </a:p>
          <a:p>
            <a:pPr indent="0" lvl="0" marL="0" rtl="0" algn="l">
              <a:lnSpc>
                <a:spcPct val="115000"/>
              </a:lnSpc>
              <a:spcBef>
                <a:spcPts val="0"/>
              </a:spcBef>
              <a:spcAft>
                <a:spcPts val="0"/>
              </a:spcAft>
              <a:buNone/>
            </a:pPr>
            <a:r>
              <a:rPr lang="en-GB" sz="1700">
                <a:latin typeface="Oswald"/>
                <a:ea typeface="Oswald"/>
                <a:cs typeface="Oswald"/>
                <a:sym typeface="Oswald"/>
              </a:rPr>
              <a:t>Determined to get the truth out, the former lawyer travelled to Wuhan in February 2020. She took to social media, reporting how government officials had detained independent reporters and harassed the families of Covid-19 patients. Citizen journalists were the only source of uncensored, first-hand information about the epidemic.</a:t>
            </a:r>
            <a:endParaRPr sz="1700">
              <a:latin typeface="Oswald"/>
              <a:ea typeface="Oswald"/>
              <a:cs typeface="Oswald"/>
              <a:sym typeface="Oswald"/>
            </a:endParaRPr>
          </a:p>
          <a:p>
            <a:pPr indent="0" lvl="0" marL="0" rtl="0" algn="l">
              <a:lnSpc>
                <a:spcPct val="115000"/>
              </a:lnSpc>
              <a:spcBef>
                <a:spcPts val="0"/>
              </a:spcBef>
              <a:spcAft>
                <a:spcPts val="0"/>
              </a:spcAft>
              <a:buNone/>
            </a:pPr>
            <a:r>
              <a:t/>
            </a:r>
            <a:endParaRPr sz="1700">
              <a:latin typeface="Oswald"/>
              <a:ea typeface="Oswald"/>
              <a:cs typeface="Oswald"/>
              <a:sym typeface="Oswald"/>
            </a:endParaRPr>
          </a:p>
          <a:p>
            <a:pPr indent="0" lvl="0" marL="0" rtl="0" algn="l">
              <a:lnSpc>
                <a:spcPct val="115000"/>
              </a:lnSpc>
              <a:spcBef>
                <a:spcPts val="0"/>
              </a:spcBef>
              <a:spcAft>
                <a:spcPts val="0"/>
              </a:spcAft>
              <a:buNone/>
            </a:pPr>
            <a:r>
              <a:rPr lang="en-GB" sz="1700">
                <a:latin typeface="Oswald"/>
                <a:ea typeface="Oswald"/>
                <a:cs typeface="Oswald"/>
                <a:sym typeface="Oswald"/>
              </a:rPr>
              <a:t>Working independently of state-controlled media, citizen journalists face constant harassment for exposing information the government would rather keep quiet.</a:t>
            </a:r>
            <a:endParaRPr sz="1700">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59"/>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None/>
            </a:pPr>
            <a:r>
              <a:rPr lang="en-GB" sz="1800"/>
              <a:t>ZHANG ZHAN’S </a:t>
            </a:r>
            <a:endParaRPr sz="1800"/>
          </a:p>
          <a:p>
            <a:pPr indent="0" lvl="0" marL="0" rtl="0" algn="l">
              <a:lnSpc>
                <a:spcPct val="90000"/>
              </a:lnSpc>
              <a:spcBef>
                <a:spcPts val="0"/>
              </a:spcBef>
              <a:spcAft>
                <a:spcPts val="0"/>
              </a:spcAft>
              <a:buNone/>
            </a:pPr>
            <a:r>
              <a:rPr lang="en-GB" sz="1800"/>
              <a:t>STORY</a:t>
            </a:r>
            <a:endParaRPr sz="1800"/>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30" name="Google Shape;530;p5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31" name="Google Shape;531;p59"/>
          <p:cNvSpPr txBox="1"/>
          <p:nvPr/>
        </p:nvSpPr>
        <p:spPr>
          <a:xfrm>
            <a:off x="629850" y="1295400"/>
            <a:ext cx="7654800" cy="255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700">
                <a:latin typeface="Oswald"/>
                <a:ea typeface="Oswald"/>
                <a:cs typeface="Oswald"/>
                <a:sym typeface="Oswald"/>
              </a:rPr>
              <a:t>Zhang Zhan went missing in Wuhan in May 2020. Authorities later confirmed that she had been held by police in Shanghai, 640km away. In June 2020, she began a hunger strike to protest against her detention. In December, her body was so weak she had to attend her court hearing in a wheelchair. The judge sentenced her to four years in prison for “picking quarrels and provoking trouble”. </a:t>
            </a:r>
            <a:endParaRPr sz="1700">
              <a:latin typeface="Oswald"/>
              <a:ea typeface="Oswald"/>
              <a:cs typeface="Oswald"/>
              <a:sym typeface="Oswald"/>
            </a:endParaRPr>
          </a:p>
          <a:p>
            <a:pPr indent="0" lvl="0" marL="0" rtl="0" algn="l">
              <a:lnSpc>
                <a:spcPct val="115000"/>
              </a:lnSpc>
              <a:spcBef>
                <a:spcPts val="0"/>
              </a:spcBef>
              <a:spcAft>
                <a:spcPts val="0"/>
              </a:spcAft>
              <a:buNone/>
            </a:pPr>
            <a:r>
              <a:t/>
            </a:r>
            <a:endParaRPr sz="1700">
              <a:latin typeface="Oswald"/>
              <a:ea typeface="Oswald"/>
              <a:cs typeface="Oswald"/>
              <a:sym typeface="Oswald"/>
            </a:endParaRPr>
          </a:p>
          <a:p>
            <a:pPr indent="0" lvl="0" marL="0" rtl="0" algn="l">
              <a:lnSpc>
                <a:spcPct val="115000"/>
              </a:lnSpc>
              <a:spcBef>
                <a:spcPts val="0"/>
              </a:spcBef>
              <a:spcAft>
                <a:spcPts val="0"/>
              </a:spcAft>
              <a:buNone/>
            </a:pPr>
            <a:r>
              <a:rPr lang="en-GB" sz="1700">
                <a:latin typeface="Oswald"/>
                <a:ea typeface="Oswald"/>
                <a:cs typeface="Oswald"/>
                <a:sym typeface="Oswald"/>
              </a:rPr>
              <a:t>Zhang Zhan was transferred to Shanghai Women’s Prison in March 2021. The authorities continue to refuse her visits from her family. </a:t>
            </a:r>
            <a:endParaRPr sz="1700">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0"/>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None/>
            </a:pPr>
            <a:r>
              <a:rPr lang="en-GB" sz="1800"/>
              <a:t>ZHANG ZHAN’S </a:t>
            </a:r>
            <a:endParaRPr sz="1800"/>
          </a:p>
          <a:p>
            <a:pPr indent="0" lvl="0" marL="0" rtl="0" algn="l">
              <a:lnSpc>
                <a:spcPct val="90000"/>
              </a:lnSpc>
              <a:spcBef>
                <a:spcPts val="0"/>
              </a:spcBef>
              <a:spcAft>
                <a:spcPts val="0"/>
              </a:spcAft>
              <a:buNone/>
            </a:pPr>
            <a:r>
              <a:rPr lang="en-GB" sz="1800"/>
              <a:t>STORY</a:t>
            </a:r>
            <a:endParaRPr sz="1800"/>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37" name="Google Shape;537;p6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38" name="Google Shape;538;p60"/>
          <p:cNvSpPr txBox="1"/>
          <p:nvPr/>
        </p:nvSpPr>
        <p:spPr>
          <a:xfrm>
            <a:off x="629850" y="1751300"/>
            <a:ext cx="72426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latin typeface="Oswald"/>
                <a:ea typeface="Oswald"/>
                <a:cs typeface="Oswald"/>
                <a:sym typeface="Oswald"/>
              </a:rPr>
              <a:t>“We should seek the truth and seek it at all costs. Truth has always been the most expensive thing in the world. It is our life.” </a:t>
            </a:r>
            <a:endParaRPr b="1" sz="2400">
              <a:latin typeface="Oswald"/>
              <a:ea typeface="Oswald"/>
              <a:cs typeface="Oswald"/>
              <a:sym typeface="Oswald"/>
            </a:endParaRPr>
          </a:p>
          <a:p>
            <a:pPr indent="0" lvl="0" marL="0" rtl="0" algn="r">
              <a:spcBef>
                <a:spcPts val="0"/>
              </a:spcBef>
              <a:spcAft>
                <a:spcPts val="0"/>
              </a:spcAft>
              <a:buNone/>
            </a:pPr>
            <a:r>
              <a:rPr b="1" lang="en-GB" sz="2400">
                <a:latin typeface="Oswald"/>
                <a:ea typeface="Oswald"/>
                <a:cs typeface="Oswald"/>
                <a:sym typeface="Oswald"/>
              </a:rPr>
              <a:t> Zhang Zhan </a:t>
            </a:r>
            <a:endParaRPr b="1" sz="2400">
              <a:latin typeface="Oswald"/>
              <a:ea typeface="Oswald"/>
              <a:cs typeface="Oswald"/>
              <a:sym typeface="Oswald"/>
            </a:endParaRPr>
          </a:p>
          <a:p>
            <a:pPr indent="0" lvl="0" marL="0" rtl="0" algn="l">
              <a:spcBef>
                <a:spcPts val="0"/>
              </a:spcBef>
              <a:spcAft>
                <a:spcPts val="0"/>
              </a:spcAft>
              <a:buNone/>
            </a:pPr>
            <a:r>
              <a:t/>
            </a:r>
            <a:endParaRPr sz="2200">
              <a:latin typeface="Oswald"/>
              <a:ea typeface="Oswald"/>
              <a:cs typeface="Oswald"/>
              <a:sym typeface="Oswald"/>
            </a:endParaRPr>
          </a:p>
          <a:p>
            <a:pPr indent="0" lvl="0" marL="0" rtl="0" algn="l">
              <a:spcBef>
                <a:spcPts val="0"/>
              </a:spcBef>
              <a:spcAft>
                <a:spcPts val="0"/>
              </a:spcAft>
              <a:buNone/>
            </a:pPr>
            <a:r>
              <a:t/>
            </a:r>
            <a:endParaRPr sz="2200">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61"/>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None/>
            </a:pPr>
            <a:r>
              <a:rPr lang="en-GB" sz="1800"/>
              <a:t>ZHANG ZHAN’S </a:t>
            </a:r>
            <a:endParaRPr sz="1800"/>
          </a:p>
          <a:p>
            <a:pPr indent="0" lvl="0" marL="0" rtl="0" algn="l">
              <a:lnSpc>
                <a:spcPct val="90000"/>
              </a:lnSpc>
              <a:spcBef>
                <a:spcPts val="0"/>
              </a:spcBef>
              <a:spcAft>
                <a:spcPts val="0"/>
              </a:spcAft>
              <a:buNone/>
            </a:pPr>
            <a:r>
              <a:rPr lang="en-GB" sz="1800"/>
              <a:t>STORY- REACTION</a:t>
            </a:r>
            <a:endParaRPr sz="1800"/>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44" name="Google Shape;544;p6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45" name="Google Shape;545;p61"/>
          <p:cNvSpPr txBox="1"/>
          <p:nvPr/>
        </p:nvSpPr>
        <p:spPr>
          <a:xfrm>
            <a:off x="629850" y="1121375"/>
            <a:ext cx="7723500" cy="34380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2200">
              <a:latin typeface="Oswald"/>
              <a:ea typeface="Oswald"/>
              <a:cs typeface="Oswald"/>
              <a:sym typeface="Oswald"/>
            </a:endParaRPr>
          </a:p>
          <a:p>
            <a:pPr indent="-368300" lvl="0" marL="457200" rtl="0" algn="l">
              <a:lnSpc>
                <a:spcPct val="115000"/>
              </a:lnSpc>
              <a:spcBef>
                <a:spcPts val="0"/>
              </a:spcBef>
              <a:spcAft>
                <a:spcPts val="0"/>
              </a:spcAft>
              <a:buSzPts val="2200"/>
              <a:buFont typeface="Oswald"/>
              <a:buChar char="●"/>
            </a:pPr>
            <a:r>
              <a:rPr lang="en-GB" sz="2200">
                <a:latin typeface="Oswald"/>
                <a:ea typeface="Oswald"/>
                <a:cs typeface="Oswald"/>
                <a:sym typeface="Oswald"/>
              </a:rPr>
              <a:t>What surprises you most about Zhang Zhan’s case?</a:t>
            </a:r>
            <a:endParaRPr sz="2200">
              <a:latin typeface="Oswald"/>
              <a:ea typeface="Oswald"/>
              <a:cs typeface="Oswald"/>
              <a:sym typeface="Oswald"/>
            </a:endParaRPr>
          </a:p>
          <a:p>
            <a:pPr indent="0" lvl="0" marL="457200" rtl="0" algn="l">
              <a:lnSpc>
                <a:spcPct val="115000"/>
              </a:lnSpc>
              <a:spcBef>
                <a:spcPts val="0"/>
              </a:spcBef>
              <a:spcAft>
                <a:spcPts val="0"/>
              </a:spcAft>
              <a:buNone/>
            </a:pPr>
            <a:r>
              <a:t/>
            </a:r>
            <a:endParaRPr sz="2200">
              <a:latin typeface="Oswald"/>
              <a:ea typeface="Oswald"/>
              <a:cs typeface="Oswald"/>
              <a:sym typeface="Oswald"/>
            </a:endParaRPr>
          </a:p>
          <a:p>
            <a:pPr indent="-368300" lvl="0" marL="457200" rtl="0" algn="l">
              <a:lnSpc>
                <a:spcPct val="115000"/>
              </a:lnSpc>
              <a:spcBef>
                <a:spcPts val="0"/>
              </a:spcBef>
              <a:spcAft>
                <a:spcPts val="0"/>
              </a:spcAft>
              <a:buSzPts val="2200"/>
              <a:buFont typeface="Oswald"/>
              <a:buChar char="●"/>
            </a:pPr>
            <a:r>
              <a:rPr lang="en-GB" sz="2200">
                <a:latin typeface="Oswald"/>
                <a:ea typeface="Oswald"/>
                <a:cs typeface="Oswald"/>
                <a:sym typeface="Oswald"/>
              </a:rPr>
              <a:t>What human rights violations do you think Zhang Zhan been subjected to?</a:t>
            </a:r>
            <a:endParaRPr sz="2200">
              <a:latin typeface="Oswald"/>
              <a:ea typeface="Oswald"/>
              <a:cs typeface="Oswald"/>
              <a:sym typeface="Oswald"/>
            </a:endParaRPr>
          </a:p>
          <a:p>
            <a:pPr indent="0" lvl="0" marL="457200" rtl="0" algn="l">
              <a:lnSpc>
                <a:spcPct val="115000"/>
              </a:lnSpc>
              <a:spcBef>
                <a:spcPts val="0"/>
              </a:spcBef>
              <a:spcAft>
                <a:spcPts val="0"/>
              </a:spcAft>
              <a:buNone/>
            </a:pPr>
            <a:r>
              <a:t/>
            </a:r>
            <a:endParaRPr sz="2100">
              <a:latin typeface="Oswald"/>
              <a:ea typeface="Oswald"/>
              <a:cs typeface="Oswald"/>
              <a:sym typeface="Oswald"/>
            </a:endParaRPr>
          </a:p>
          <a:p>
            <a:pPr indent="0" lvl="0" marL="457200" rtl="0" algn="l">
              <a:lnSpc>
                <a:spcPct val="115000"/>
              </a:lnSpc>
              <a:spcBef>
                <a:spcPts val="0"/>
              </a:spcBef>
              <a:spcAft>
                <a:spcPts val="0"/>
              </a:spcAft>
              <a:buNone/>
            </a:pPr>
            <a:r>
              <a:t/>
            </a:r>
            <a:endParaRPr sz="2100">
              <a:latin typeface="Oswald"/>
              <a:ea typeface="Oswald"/>
              <a:cs typeface="Oswald"/>
              <a:sym typeface="Oswald"/>
            </a:endParaRPr>
          </a:p>
          <a:p>
            <a:pPr indent="0" lvl="0" marL="0" rtl="0" algn="l">
              <a:lnSpc>
                <a:spcPct val="115000"/>
              </a:lnSpc>
              <a:spcBef>
                <a:spcPts val="0"/>
              </a:spcBef>
              <a:spcAft>
                <a:spcPts val="0"/>
              </a:spcAft>
              <a:buNone/>
            </a:pPr>
            <a:r>
              <a:t/>
            </a:r>
            <a:endParaRPr sz="1700">
              <a:latin typeface="Oswald"/>
              <a:ea typeface="Oswald"/>
              <a:cs typeface="Oswald"/>
              <a:sym typeface="Oswald"/>
            </a:endParaRPr>
          </a:p>
          <a:p>
            <a:pPr indent="0" lvl="0" marL="0" rtl="0" algn="l">
              <a:lnSpc>
                <a:spcPct val="115000"/>
              </a:lnSpc>
              <a:spcBef>
                <a:spcPts val="0"/>
              </a:spcBef>
              <a:spcAft>
                <a:spcPts val="0"/>
              </a:spcAft>
              <a:buNone/>
            </a:pPr>
            <a:r>
              <a:t/>
            </a:r>
            <a:endParaRPr sz="17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292" name="Google Shape;292;p4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293" name="Google Shape;293;p44"/>
          <p:cNvSpPr txBox="1"/>
          <p:nvPr/>
        </p:nvSpPr>
        <p:spPr>
          <a:xfrm>
            <a:off x="845625" y="1160700"/>
            <a:ext cx="6996300" cy="2067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0" i="0" lang="en-GB" sz="2300" u="none" cap="none" strike="noStrike">
                <a:solidFill>
                  <a:srgbClr val="000000"/>
                </a:solidFill>
                <a:latin typeface="Oswald"/>
                <a:ea typeface="Oswald"/>
                <a:cs typeface="Oswald"/>
                <a:sym typeface="Oswald"/>
              </a:rPr>
              <a:t>Can you name any human rights?</a:t>
            </a:r>
            <a:endParaRPr b="0" i="0" sz="23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None/>
            </a:pPr>
            <a:r>
              <a:t/>
            </a:r>
            <a:endParaRPr sz="2300">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294" name="Google Shape;294;p44"/>
          <p:cNvSpPr/>
          <p:nvPr/>
        </p:nvSpPr>
        <p:spPr>
          <a:xfrm>
            <a:off x="5818800" y="1463175"/>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4"/>
          <p:cNvSpPr/>
          <p:nvPr/>
        </p:nvSpPr>
        <p:spPr>
          <a:xfrm>
            <a:off x="6012107" y="1646712"/>
            <a:ext cx="1229400" cy="1179300"/>
          </a:xfrm>
          <a:prstGeom prst="foldedCorner">
            <a:avLst>
              <a:gd fmla="val 16667" name="adj"/>
            </a:avLst>
          </a:prstGeom>
          <a:solidFill>
            <a:srgbClr val="F18E2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4"/>
          <p:cNvSpPr/>
          <p:nvPr/>
        </p:nvSpPr>
        <p:spPr>
          <a:xfrm>
            <a:off x="6205415" y="1830249"/>
            <a:ext cx="1229400" cy="1179300"/>
          </a:xfrm>
          <a:prstGeom prst="foldedCorner">
            <a:avLst>
              <a:gd fmla="val 16667" name="adj"/>
            </a:avLst>
          </a:prstGeom>
          <a:solidFill>
            <a:srgbClr val="AA89B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4"/>
          <p:cNvSpPr/>
          <p:nvPr/>
        </p:nvSpPr>
        <p:spPr>
          <a:xfrm>
            <a:off x="6398722" y="2013785"/>
            <a:ext cx="1229400" cy="1179300"/>
          </a:xfrm>
          <a:prstGeom prst="foldedCorner">
            <a:avLst>
              <a:gd fmla="val 16667" name="adj"/>
            </a:avLst>
          </a:prstGeom>
          <a:solidFill>
            <a:srgbClr val="BBD5E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4"/>
          <p:cNvSpPr/>
          <p:nvPr/>
        </p:nvSpPr>
        <p:spPr>
          <a:xfrm>
            <a:off x="6592030" y="2197322"/>
            <a:ext cx="1229400" cy="1179300"/>
          </a:xfrm>
          <a:prstGeom prst="foldedCorner">
            <a:avLst>
              <a:gd fmla="val 16667" name="adj"/>
            </a:avLst>
          </a:prstGeom>
          <a:solidFill>
            <a:srgbClr val="C7DAAD"/>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4"/>
          <p:cNvSpPr/>
          <p:nvPr/>
        </p:nvSpPr>
        <p:spPr>
          <a:xfrm>
            <a:off x="6785337" y="2380859"/>
            <a:ext cx="1229400" cy="1179300"/>
          </a:xfrm>
          <a:prstGeom prst="foldedCorner">
            <a:avLst>
              <a:gd fmla="val 16667" name="adj"/>
            </a:avLst>
          </a:prstGeom>
          <a:solidFill>
            <a:srgbClr val="EC6F6B"/>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4"/>
          <p:cNvSpPr/>
          <p:nvPr/>
        </p:nvSpPr>
        <p:spPr>
          <a:xfrm>
            <a:off x="6959175" y="2553450"/>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4"/>
          <p:cNvSpPr/>
          <p:nvPr/>
        </p:nvSpPr>
        <p:spPr>
          <a:xfrm>
            <a:off x="7155107" y="2789712"/>
            <a:ext cx="1229400" cy="1179300"/>
          </a:xfrm>
          <a:prstGeom prst="foldedCorner">
            <a:avLst>
              <a:gd fmla="val 16667" name="adj"/>
            </a:avLst>
          </a:prstGeom>
          <a:solidFill>
            <a:srgbClr val="F18E2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4"/>
          <p:cNvSpPr/>
          <p:nvPr/>
        </p:nvSpPr>
        <p:spPr>
          <a:xfrm>
            <a:off x="7348415" y="2973249"/>
            <a:ext cx="1229400" cy="1179300"/>
          </a:xfrm>
          <a:prstGeom prst="foldedCorner">
            <a:avLst>
              <a:gd fmla="val 16667" name="adj"/>
            </a:avLst>
          </a:prstGeom>
          <a:solidFill>
            <a:srgbClr val="AA89B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4"/>
          <p:cNvSpPr/>
          <p:nvPr/>
        </p:nvSpPr>
        <p:spPr>
          <a:xfrm>
            <a:off x="7541722" y="3156785"/>
            <a:ext cx="1229400" cy="1179300"/>
          </a:xfrm>
          <a:prstGeom prst="foldedCorner">
            <a:avLst>
              <a:gd fmla="val 16667" name="adj"/>
            </a:avLst>
          </a:prstGeom>
          <a:solidFill>
            <a:srgbClr val="BBD5E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2"/>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None/>
            </a:pPr>
            <a:r>
              <a:rPr lang="en-GB" sz="1800"/>
              <a:t>ZHANG ZHAN’S </a:t>
            </a:r>
            <a:endParaRPr sz="1800"/>
          </a:p>
          <a:p>
            <a:pPr indent="0" lvl="0" marL="0" rtl="0" algn="l">
              <a:lnSpc>
                <a:spcPct val="90000"/>
              </a:lnSpc>
              <a:spcBef>
                <a:spcPts val="0"/>
              </a:spcBef>
              <a:spcAft>
                <a:spcPts val="0"/>
              </a:spcAft>
              <a:buNone/>
            </a:pPr>
            <a:r>
              <a:rPr lang="en-GB" sz="1800"/>
              <a:t>STORY- REACTION</a:t>
            </a:r>
            <a:endParaRPr sz="1800"/>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51" name="Google Shape;551;p6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52" name="Google Shape;552;p62"/>
          <p:cNvSpPr txBox="1"/>
          <p:nvPr/>
        </p:nvSpPr>
        <p:spPr>
          <a:xfrm>
            <a:off x="629850" y="1121375"/>
            <a:ext cx="7723500" cy="30483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2100">
              <a:latin typeface="Oswald"/>
              <a:ea typeface="Oswald"/>
              <a:cs typeface="Oswald"/>
              <a:sym typeface="Oswald"/>
            </a:endParaRPr>
          </a:p>
          <a:p>
            <a:pPr indent="0" lvl="0" marL="457200" rtl="0" algn="l">
              <a:lnSpc>
                <a:spcPct val="115000"/>
              </a:lnSpc>
              <a:spcBef>
                <a:spcPts val="0"/>
              </a:spcBef>
              <a:spcAft>
                <a:spcPts val="0"/>
              </a:spcAft>
              <a:buNone/>
            </a:pPr>
            <a:r>
              <a:t/>
            </a:r>
            <a:endParaRPr sz="2100">
              <a:latin typeface="Oswald"/>
              <a:ea typeface="Oswald"/>
              <a:cs typeface="Oswald"/>
              <a:sym typeface="Oswald"/>
            </a:endParaRPr>
          </a:p>
          <a:p>
            <a:pPr indent="-368300" lvl="0" marL="457200" rtl="0" algn="l">
              <a:lnSpc>
                <a:spcPct val="115000"/>
              </a:lnSpc>
              <a:spcBef>
                <a:spcPts val="0"/>
              </a:spcBef>
              <a:spcAft>
                <a:spcPts val="0"/>
              </a:spcAft>
              <a:buSzPts val="2200"/>
              <a:buFont typeface="Oswald"/>
              <a:buChar char="●"/>
            </a:pPr>
            <a:r>
              <a:rPr lang="en-GB" sz="2200">
                <a:latin typeface="Oswald"/>
                <a:ea typeface="Oswald"/>
                <a:cs typeface="Oswald"/>
                <a:sym typeface="Oswald"/>
              </a:rPr>
              <a:t>What impact does government censorship, and other violations of the right to freedom of expression, have on people? </a:t>
            </a:r>
            <a:endParaRPr sz="2200">
              <a:latin typeface="Oswald"/>
              <a:ea typeface="Oswald"/>
              <a:cs typeface="Oswald"/>
              <a:sym typeface="Oswald"/>
            </a:endParaRPr>
          </a:p>
          <a:p>
            <a:pPr indent="0" lvl="0" marL="457200" rtl="0" algn="l">
              <a:lnSpc>
                <a:spcPct val="115000"/>
              </a:lnSpc>
              <a:spcBef>
                <a:spcPts val="0"/>
              </a:spcBef>
              <a:spcAft>
                <a:spcPts val="0"/>
              </a:spcAft>
              <a:buNone/>
            </a:pPr>
            <a:r>
              <a:t/>
            </a:r>
            <a:endParaRPr sz="2200">
              <a:latin typeface="Oswald"/>
              <a:ea typeface="Oswald"/>
              <a:cs typeface="Oswald"/>
              <a:sym typeface="Oswald"/>
            </a:endParaRPr>
          </a:p>
          <a:p>
            <a:pPr indent="-368300" lvl="0" marL="457200" rtl="0" algn="l">
              <a:lnSpc>
                <a:spcPct val="115000"/>
              </a:lnSpc>
              <a:spcBef>
                <a:spcPts val="0"/>
              </a:spcBef>
              <a:spcAft>
                <a:spcPts val="0"/>
              </a:spcAft>
              <a:buSzPts val="2200"/>
              <a:buFont typeface="Oswald"/>
              <a:buChar char="●"/>
            </a:pPr>
            <a:r>
              <a:rPr lang="en-GB" sz="2200">
                <a:latin typeface="Oswald"/>
                <a:ea typeface="Oswald"/>
                <a:cs typeface="Oswald"/>
                <a:sym typeface="Oswald"/>
              </a:rPr>
              <a:t>How does censorship change society?</a:t>
            </a:r>
            <a:endParaRPr sz="2200">
              <a:latin typeface="Oswald"/>
              <a:ea typeface="Oswald"/>
              <a:cs typeface="Oswald"/>
              <a:sym typeface="Oswald"/>
            </a:endParaRPr>
          </a:p>
          <a:p>
            <a:pPr indent="0" lvl="0" marL="0" rtl="0" algn="l">
              <a:lnSpc>
                <a:spcPct val="115000"/>
              </a:lnSpc>
              <a:spcBef>
                <a:spcPts val="0"/>
              </a:spcBef>
              <a:spcAft>
                <a:spcPts val="0"/>
              </a:spcAft>
              <a:buNone/>
            </a:pPr>
            <a:r>
              <a:t/>
            </a:r>
            <a:endParaRPr sz="1700">
              <a:latin typeface="Oswald"/>
              <a:ea typeface="Oswald"/>
              <a:cs typeface="Oswald"/>
              <a:sym typeface="Oswald"/>
            </a:endParaRPr>
          </a:p>
          <a:p>
            <a:pPr indent="0" lvl="0" marL="0" rtl="0" algn="l">
              <a:lnSpc>
                <a:spcPct val="115000"/>
              </a:lnSpc>
              <a:spcBef>
                <a:spcPts val="0"/>
              </a:spcBef>
              <a:spcAft>
                <a:spcPts val="0"/>
              </a:spcAft>
              <a:buNone/>
            </a:pPr>
            <a:r>
              <a:t/>
            </a:r>
            <a:endParaRPr sz="1700">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58" name="Google Shape;558;p63"/>
          <p:cNvSpPr txBox="1"/>
          <p:nvPr/>
        </p:nvSpPr>
        <p:spPr>
          <a:xfrm>
            <a:off x="631870" y="190730"/>
            <a:ext cx="3236700" cy="8337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HOW DOES WRITE</a:t>
            </a:r>
            <a:br>
              <a:rPr b="1" i="0" lang="en-GB" sz="2400" u="none" cap="none" strike="noStrike">
                <a:solidFill>
                  <a:srgbClr val="000000"/>
                </a:solidFill>
                <a:latin typeface="Oswald"/>
                <a:ea typeface="Oswald"/>
                <a:cs typeface="Oswald"/>
                <a:sym typeface="Oswald"/>
              </a:rPr>
            </a:br>
            <a:r>
              <a:rPr b="1" i="0" lang="en-GB" sz="2400" u="none" cap="none" strike="noStrike">
                <a:solidFill>
                  <a:srgbClr val="000000"/>
                </a:solidFill>
                <a:latin typeface="Oswald"/>
                <a:ea typeface="Oswald"/>
                <a:cs typeface="Oswald"/>
                <a:sym typeface="Oswald"/>
              </a:rPr>
              <a:t>FOR RIGHTS WORK?</a:t>
            </a:r>
            <a:endParaRPr b="1" i="0" sz="2400" u="none" cap="none" strike="noStrike">
              <a:solidFill>
                <a:srgbClr val="000000"/>
              </a:solidFill>
              <a:latin typeface="Oswald"/>
              <a:ea typeface="Oswald"/>
              <a:cs typeface="Oswald"/>
              <a:sym typeface="Oswald"/>
            </a:endParaRPr>
          </a:p>
        </p:txBody>
      </p:sp>
      <p:sp>
        <p:nvSpPr>
          <p:cNvPr id="559" name="Google Shape;559;p63"/>
          <p:cNvSpPr txBox="1"/>
          <p:nvPr/>
        </p:nvSpPr>
        <p:spPr>
          <a:xfrm>
            <a:off x="4214800" y="1312075"/>
            <a:ext cx="4299300" cy="31029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In country after country, people’s freedom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to speak out against injustice, to live on their ancestral lands, to not be discriminated against –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is under threat. </a:t>
            </a:r>
            <a:br>
              <a:rPr b="0" i="0" lang="en-GB" sz="1800" u="none" cap="none" strike="noStrike">
                <a:solidFill>
                  <a:srgbClr val="000000"/>
                </a:solidFill>
                <a:latin typeface="Oswald"/>
                <a:ea typeface="Oswald"/>
                <a:cs typeface="Oswald"/>
                <a:sym typeface="Oswald"/>
              </a:rPr>
            </a:b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Our letters, words and actions will put pressure on authorities to take immediate ​ action, so that those who abuse will be brought to justice. And those unjustly imprisoned will taste freedom ​once again. </a:t>
            </a:r>
            <a:endParaRPr b="0" i="0" sz="1800" u="none" cap="none" strike="noStrike">
              <a:solidFill>
                <a:srgbClr val="000000"/>
              </a:solidFill>
              <a:latin typeface="Oswald"/>
              <a:ea typeface="Oswald"/>
              <a:cs typeface="Oswald"/>
              <a:sym typeface="Oswald"/>
            </a:endParaRPr>
          </a:p>
        </p:txBody>
      </p:sp>
      <p:sp>
        <p:nvSpPr>
          <p:cNvPr id="560" name="Google Shape;560;p63"/>
          <p:cNvSpPr txBox="1"/>
          <p:nvPr/>
        </p:nvSpPr>
        <p:spPr>
          <a:xfrm>
            <a:off x="4211241" y="190500"/>
            <a:ext cx="3243300" cy="8334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WHY DO WE NEED </a:t>
            </a:r>
            <a:endParaRPr b="1" i="0" sz="2400" u="none" cap="none" strike="noStrike">
              <a:solidFill>
                <a:srgbClr val="000000"/>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TO TAKE ACTION?</a:t>
            </a:r>
            <a:endParaRPr b="1" i="0" sz="2400" u="none" cap="none" strike="noStrike">
              <a:solidFill>
                <a:srgbClr val="000000"/>
              </a:solidFill>
              <a:latin typeface="Oswald"/>
              <a:ea typeface="Oswald"/>
              <a:cs typeface="Oswald"/>
              <a:sym typeface="Oswald"/>
            </a:endParaRPr>
          </a:p>
        </p:txBody>
      </p:sp>
      <p:pic>
        <p:nvPicPr>
          <p:cNvPr id="561" name="Google Shape;561;p63"/>
          <p:cNvPicPr preferRelativeResize="0"/>
          <p:nvPr/>
        </p:nvPicPr>
        <p:blipFill rotWithShape="1">
          <a:blip r:embed="rId3">
            <a:alphaModFix/>
          </a:blip>
          <a:srcRect b="0" l="99" r="109" t="0"/>
          <a:stretch/>
        </p:blipFill>
        <p:spPr>
          <a:xfrm>
            <a:off x="450010" y="1236800"/>
            <a:ext cx="2540183" cy="2423700"/>
          </a:xfrm>
          <a:prstGeom prst="rect">
            <a:avLst/>
          </a:prstGeom>
          <a:noFill/>
          <a:ln>
            <a:noFill/>
          </a:ln>
        </p:spPr>
      </p:pic>
      <p:sp>
        <p:nvSpPr>
          <p:cNvPr id="562" name="Google Shape;562;p63"/>
          <p:cNvSpPr txBox="1"/>
          <p:nvPr/>
        </p:nvSpPr>
        <p:spPr>
          <a:xfrm>
            <a:off x="1057974" y="1358926"/>
            <a:ext cx="1206000" cy="2423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People in more than 170 countries and territories take part in all kinds of events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Writing millions of letters, emails, tweets and petitions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Supporting people who’ve been harassed, threatened and unjustly jailed</a:t>
            </a:r>
            <a:endParaRPr b="0" i="0" sz="1000" u="none" cap="none" strike="noStrike">
              <a:solidFill>
                <a:srgbClr val="000000"/>
              </a:solidFill>
              <a:latin typeface="Arial"/>
              <a:ea typeface="Arial"/>
              <a:cs typeface="Arial"/>
              <a:sym typeface="Arial"/>
            </a:endParaRPr>
          </a:p>
        </p:txBody>
      </p:sp>
      <p:sp>
        <p:nvSpPr>
          <p:cNvPr id="563" name="Google Shape;563;p63"/>
          <p:cNvSpPr txBox="1"/>
          <p:nvPr/>
        </p:nvSpPr>
        <p:spPr>
          <a:xfrm>
            <a:off x="2863501" y="1358926"/>
            <a:ext cx="1165800" cy="3116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Putting pressure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on governments, leaders and decision-makers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Showing love and support for the people and their families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And making change happen – releasing activists, securing justice for those whose rights have been wronged and protecting people who stand up for change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p:txBody>
      </p:sp>
      <p:cxnSp>
        <p:nvCxnSpPr>
          <p:cNvPr id="564" name="Google Shape;564;p63"/>
          <p:cNvCxnSpPr/>
          <p:nvPr/>
        </p:nvCxnSpPr>
        <p:spPr>
          <a:xfrm>
            <a:off x="4091450" y="421050"/>
            <a:ext cx="0" cy="3908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8" name="Shape 568"/>
        <p:cNvGrpSpPr/>
        <p:nvPr/>
      </p:nvGrpSpPr>
      <p:grpSpPr>
        <a:xfrm>
          <a:off x="0" y="0"/>
          <a:ext cx="0" cy="0"/>
          <a:chOff x="0" y="0"/>
          <a:chExt cx="0" cy="0"/>
        </a:xfrm>
      </p:grpSpPr>
      <p:sp>
        <p:nvSpPr>
          <p:cNvPr id="569" name="Google Shape;569;p6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70" name="Google Shape;570;p64"/>
          <p:cNvSpPr txBox="1"/>
          <p:nvPr/>
        </p:nvSpPr>
        <p:spPr>
          <a:xfrm>
            <a:off x="755575" y="1284175"/>
            <a:ext cx="4044300" cy="33711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1. LISTEN TO THE STORIES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2. WRITE YOUR LETTERS TO: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lang="en-GB" sz="1200">
                <a:solidFill>
                  <a:srgbClr val="424242"/>
                </a:solidFill>
                <a:latin typeface="Oswald"/>
                <a:ea typeface="Oswald"/>
                <a:cs typeface="Oswald"/>
                <a:sym typeface="Oswald"/>
              </a:rPr>
              <a:t>-</a:t>
            </a:r>
            <a:r>
              <a:rPr b="0" i="0" lang="en-GB" sz="1200" u="none" cap="none" strike="noStrike">
                <a:solidFill>
                  <a:srgbClr val="424242"/>
                </a:solidFill>
                <a:latin typeface="Oswald"/>
                <a:ea typeface="Oswald"/>
                <a:cs typeface="Oswald"/>
                <a:sym typeface="Oswald"/>
              </a:rPr>
              <a:t>The government we are trying to persuade to help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the person or people featured in each case</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lang="en-GB" sz="1200">
                <a:solidFill>
                  <a:srgbClr val="424242"/>
                </a:solidFill>
                <a:latin typeface="Oswald"/>
                <a:ea typeface="Oswald"/>
                <a:cs typeface="Oswald"/>
                <a:sym typeface="Oswald"/>
              </a:rPr>
              <a:t>-</a:t>
            </a:r>
            <a:r>
              <a:rPr b="0" i="0" lang="en-GB" sz="1200" u="none" cap="none" strike="noStrike">
                <a:solidFill>
                  <a:srgbClr val="424242"/>
                </a:solidFill>
                <a:latin typeface="Oswald"/>
                <a:ea typeface="Oswald"/>
                <a:cs typeface="Oswald"/>
                <a:sym typeface="Oswald"/>
              </a:rPr>
              <a:t>The person or people we want to help, or someone they are close to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3. TAG YOUR LETTERS SO AMNESTY </a:t>
            </a:r>
            <a:br>
              <a:rPr b="1" i="0" lang="en-GB" sz="1300" u="none" cap="none" strike="noStrike">
                <a:solidFill>
                  <a:srgbClr val="424242"/>
                </a:solidFill>
                <a:latin typeface="Oswald"/>
                <a:ea typeface="Oswald"/>
                <a:cs typeface="Oswald"/>
                <a:sym typeface="Oswald"/>
              </a:rPr>
            </a:br>
            <a:r>
              <a:rPr b="1" i="0" lang="en-GB" sz="1300" u="none" cap="none" strike="noStrike">
                <a:solidFill>
                  <a:srgbClr val="424242"/>
                </a:solidFill>
                <a:latin typeface="Oswald"/>
                <a:ea typeface="Oswald"/>
                <a:cs typeface="Oswald"/>
                <a:sym typeface="Oswald"/>
              </a:rPr>
              <a:t>CAN FIND ​THEM ON SOCIAL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lang="en-GB" sz="1200">
                <a:solidFill>
                  <a:srgbClr val="424242"/>
                </a:solidFill>
                <a:latin typeface="Oswald"/>
                <a:ea typeface="Oswald"/>
                <a:cs typeface="Oswald"/>
                <a:sym typeface="Oswald"/>
              </a:rPr>
              <a:t>-</a:t>
            </a:r>
            <a:r>
              <a:rPr b="0" i="0" lang="en-GB" sz="1200" u="none" cap="none" strike="noStrike">
                <a:solidFill>
                  <a:srgbClr val="424242"/>
                </a:solidFill>
                <a:latin typeface="Oswald"/>
                <a:ea typeface="Oswald"/>
                <a:cs typeface="Oswald"/>
                <a:sym typeface="Oswald"/>
              </a:rPr>
              <a:t>Take a photo of your letter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lang="en-GB" sz="1200">
                <a:solidFill>
                  <a:srgbClr val="424242"/>
                </a:solidFill>
                <a:latin typeface="Oswald"/>
                <a:ea typeface="Oswald"/>
                <a:cs typeface="Oswald"/>
                <a:sym typeface="Oswald"/>
              </a:rPr>
              <a:t>-</a:t>
            </a:r>
            <a:r>
              <a:rPr b="0" i="0" lang="en-GB" sz="1200" u="none" cap="none" strike="noStrike">
                <a:solidFill>
                  <a:srgbClr val="424242"/>
                </a:solidFill>
                <a:latin typeface="Oswald"/>
                <a:ea typeface="Oswald"/>
                <a:cs typeface="Oswald"/>
                <a:sym typeface="Oswald"/>
              </a:rPr>
              <a:t>Post in on your social media channels, tagging it with the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unique event hashtag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lang="en-GB" sz="1200">
                <a:solidFill>
                  <a:srgbClr val="424242"/>
                </a:solidFill>
                <a:latin typeface="Oswald"/>
                <a:ea typeface="Oswald"/>
                <a:cs typeface="Oswald"/>
                <a:sym typeface="Oswald"/>
              </a:rPr>
              <a:t>-</a:t>
            </a:r>
            <a:r>
              <a:rPr b="0" i="0" lang="en-GB" sz="1200" u="none" cap="none" strike="noStrike">
                <a:solidFill>
                  <a:srgbClr val="424242"/>
                </a:solidFill>
                <a:latin typeface="Oswald"/>
                <a:ea typeface="Oswald"/>
                <a:cs typeface="Oswald"/>
                <a:sym typeface="Oswald"/>
              </a:rPr>
              <a:t>Make sure the posts are public so we can find it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4. AMNESTY WILL DELIVER YOUR LETTERS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Amnesty will then collect all actions and give them to the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governments, the people we’re trying to help, or their families</a:t>
            </a:r>
            <a:endParaRPr b="0" i="0" sz="1100" u="none" cap="none" strike="noStrike">
              <a:solidFill>
                <a:srgbClr val="424242"/>
              </a:solidFill>
              <a:latin typeface="Oswald"/>
              <a:ea typeface="Oswald"/>
              <a:cs typeface="Oswald"/>
              <a:sym typeface="Oswald"/>
            </a:endParaRPr>
          </a:p>
        </p:txBody>
      </p:sp>
      <p:sp>
        <p:nvSpPr>
          <p:cNvPr id="571" name="Google Shape;571;p64"/>
          <p:cNvSpPr txBox="1"/>
          <p:nvPr>
            <p:ph type="title"/>
          </p:nvPr>
        </p:nvSpPr>
        <p:spPr>
          <a:xfrm>
            <a:off x="628649" y="337772"/>
            <a:ext cx="6220500" cy="69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2800"/>
              <a:buFont typeface="Oswald"/>
              <a:buNone/>
            </a:pPr>
            <a:r>
              <a:rPr lang="en-GB" sz="2400"/>
              <a:t>HOW TO WRITE </a:t>
            </a:r>
            <a:endParaRPr sz="2400"/>
          </a:p>
          <a:p>
            <a:pPr indent="0" lvl="0" marL="0" rtl="0" algn="l">
              <a:lnSpc>
                <a:spcPct val="90000"/>
              </a:lnSpc>
              <a:spcBef>
                <a:spcPts val="0"/>
              </a:spcBef>
              <a:spcAft>
                <a:spcPts val="0"/>
              </a:spcAft>
              <a:buClr>
                <a:srgbClr val="000000"/>
              </a:buClr>
              <a:buSzPts val="2800"/>
              <a:buFont typeface="Oswald"/>
              <a:buNone/>
            </a:pPr>
            <a:r>
              <a:rPr lang="en-GB" sz="2400"/>
              <a:t>FOR RIGHTS</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5"/>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WRITE A LETTER,</a:t>
            </a:r>
            <a:endParaRPr sz="1800">
              <a:latin typeface="Oswald"/>
              <a:ea typeface="Oswald"/>
              <a:cs typeface="Oswald"/>
              <a:sym typeface="Oswald"/>
            </a:endParaRPr>
          </a:p>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CHANGE A LIFE</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77" name="Google Shape;577;p6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78" name="Google Shape;578;p65"/>
          <p:cNvSpPr txBox="1"/>
          <p:nvPr/>
        </p:nvSpPr>
        <p:spPr>
          <a:xfrm>
            <a:off x="628650" y="1087050"/>
            <a:ext cx="32889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lang="en-GB" sz="2000">
                <a:latin typeface="Oswald"/>
                <a:ea typeface="Oswald"/>
                <a:cs typeface="Oswald"/>
                <a:sym typeface="Oswald"/>
              </a:rPr>
              <a:t>You can </a:t>
            </a:r>
            <a:r>
              <a:rPr b="0" i="0" lang="en-GB" sz="2000" u="none" cap="none" strike="noStrike">
                <a:solidFill>
                  <a:srgbClr val="000000"/>
                </a:solidFill>
                <a:latin typeface="Oswald"/>
                <a:ea typeface="Oswald"/>
                <a:cs typeface="Oswald"/>
                <a:sym typeface="Oswald"/>
              </a:rPr>
              <a:t>write to the President of China, Xi Jinping at the following address: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None/>
            </a:pPr>
            <a:r>
              <a:rPr lang="en-GB" sz="1200">
                <a:latin typeface="Oswald"/>
                <a:ea typeface="Oswald"/>
                <a:cs typeface="Oswald"/>
                <a:sym typeface="Oswald"/>
              </a:rPr>
              <a:t>Xi Jinping,</a:t>
            </a:r>
            <a:endParaRPr sz="1200">
              <a:latin typeface="Oswald"/>
              <a:ea typeface="Oswald"/>
              <a:cs typeface="Oswald"/>
              <a:sym typeface="Oswald"/>
            </a:endParaRPr>
          </a:p>
          <a:p>
            <a:pPr indent="0" lvl="0" marL="0" marR="0" rtl="0" algn="l">
              <a:lnSpc>
                <a:spcPct val="120000"/>
              </a:lnSpc>
              <a:spcBef>
                <a:spcPts val="0"/>
              </a:spcBef>
              <a:spcAft>
                <a:spcPts val="0"/>
              </a:spcAft>
              <a:buNone/>
            </a:pPr>
            <a:r>
              <a:rPr lang="en-GB" sz="1200">
                <a:latin typeface="Oswald"/>
                <a:ea typeface="Oswald"/>
                <a:cs typeface="Oswald"/>
                <a:sym typeface="Oswald"/>
              </a:rPr>
              <a:t>President of the People’s Republic of China, </a:t>
            </a:r>
            <a:endParaRPr sz="1200">
              <a:latin typeface="Oswald"/>
              <a:ea typeface="Oswald"/>
              <a:cs typeface="Oswald"/>
              <a:sym typeface="Oswald"/>
            </a:endParaRPr>
          </a:p>
          <a:p>
            <a:pPr indent="0" lvl="0" marL="0" marR="0" rtl="0" algn="l">
              <a:lnSpc>
                <a:spcPct val="120000"/>
              </a:lnSpc>
              <a:spcBef>
                <a:spcPts val="0"/>
              </a:spcBef>
              <a:spcAft>
                <a:spcPts val="0"/>
              </a:spcAft>
              <a:buNone/>
            </a:pPr>
            <a:r>
              <a:rPr lang="en-GB" sz="1200">
                <a:latin typeface="Oswald"/>
                <a:ea typeface="Oswald"/>
                <a:cs typeface="Oswald"/>
                <a:sym typeface="Oswald"/>
              </a:rPr>
              <a:t>Zhongnanhai,</a:t>
            </a:r>
            <a:endParaRPr sz="1200">
              <a:latin typeface="Oswald"/>
              <a:ea typeface="Oswald"/>
              <a:cs typeface="Oswald"/>
              <a:sym typeface="Oswald"/>
            </a:endParaRPr>
          </a:p>
          <a:p>
            <a:pPr indent="0" lvl="0" marL="0" marR="0" rtl="0" algn="l">
              <a:lnSpc>
                <a:spcPct val="120000"/>
              </a:lnSpc>
              <a:spcBef>
                <a:spcPts val="0"/>
              </a:spcBef>
              <a:spcAft>
                <a:spcPts val="0"/>
              </a:spcAft>
              <a:buNone/>
            </a:pPr>
            <a:r>
              <a:rPr lang="en-GB" sz="1200">
                <a:latin typeface="Oswald"/>
                <a:ea typeface="Oswald"/>
                <a:cs typeface="Oswald"/>
                <a:sym typeface="Oswald"/>
              </a:rPr>
              <a:t>Xichang’anjie,</a:t>
            </a:r>
            <a:endParaRPr sz="1200">
              <a:latin typeface="Oswald"/>
              <a:ea typeface="Oswald"/>
              <a:cs typeface="Oswald"/>
              <a:sym typeface="Oswald"/>
            </a:endParaRPr>
          </a:p>
          <a:p>
            <a:pPr indent="0" lvl="0" marL="0" marR="0" rtl="0" algn="l">
              <a:lnSpc>
                <a:spcPct val="120000"/>
              </a:lnSpc>
              <a:spcBef>
                <a:spcPts val="0"/>
              </a:spcBef>
              <a:spcAft>
                <a:spcPts val="0"/>
              </a:spcAft>
              <a:buNone/>
            </a:pPr>
            <a:r>
              <a:rPr lang="en-GB" sz="1200">
                <a:latin typeface="Oswald"/>
                <a:ea typeface="Oswald"/>
                <a:cs typeface="Oswald"/>
                <a:sym typeface="Oswald"/>
              </a:rPr>
              <a:t>Xichengqu, Beijing Shi 100017, </a:t>
            </a:r>
            <a:endParaRPr sz="1200">
              <a:latin typeface="Oswald"/>
              <a:ea typeface="Oswald"/>
              <a:cs typeface="Oswald"/>
              <a:sym typeface="Oswald"/>
            </a:endParaRPr>
          </a:p>
          <a:p>
            <a:pPr indent="0" lvl="0" marL="0" marR="0" rtl="0" algn="l">
              <a:lnSpc>
                <a:spcPct val="120000"/>
              </a:lnSpc>
              <a:spcBef>
                <a:spcPts val="0"/>
              </a:spcBef>
              <a:spcAft>
                <a:spcPts val="0"/>
              </a:spcAft>
              <a:buNone/>
            </a:pPr>
            <a:r>
              <a:rPr lang="en-GB" sz="1200">
                <a:latin typeface="Oswald"/>
                <a:ea typeface="Oswald"/>
                <a:cs typeface="Oswald"/>
                <a:sym typeface="Oswald"/>
              </a:rPr>
              <a:t>People’s Republic of China</a:t>
            </a:r>
            <a:endParaRPr sz="1200">
              <a:latin typeface="Oswald"/>
              <a:ea typeface="Oswald"/>
              <a:cs typeface="Oswald"/>
              <a:sym typeface="Oswald"/>
            </a:endParaRPr>
          </a:p>
          <a:p>
            <a:pPr indent="0" lvl="0" marL="0" marR="0" rtl="0" algn="l">
              <a:lnSpc>
                <a:spcPct val="120000"/>
              </a:lnSpc>
              <a:spcBef>
                <a:spcPts val="0"/>
              </a:spcBef>
              <a:spcAft>
                <a:spcPts val="0"/>
              </a:spcAft>
              <a:buNone/>
            </a:pPr>
            <a:r>
              <a:t/>
            </a:r>
            <a:endParaRPr sz="1200">
              <a:latin typeface="Oswald"/>
              <a:ea typeface="Oswald"/>
              <a:cs typeface="Oswald"/>
              <a:sym typeface="Oswald"/>
            </a:endParaRPr>
          </a:p>
          <a:p>
            <a:pPr indent="0" lvl="0" marL="0" marR="0" rtl="0" algn="l">
              <a:lnSpc>
                <a:spcPct val="120000"/>
              </a:lnSpc>
              <a:spcBef>
                <a:spcPts val="0"/>
              </a:spcBef>
              <a:spcAft>
                <a:spcPts val="0"/>
              </a:spcAft>
              <a:buNone/>
            </a:pPr>
            <a:r>
              <a:rPr lang="en-GB" sz="1200">
                <a:latin typeface="Oswald"/>
                <a:ea typeface="Oswald"/>
                <a:cs typeface="Oswald"/>
                <a:sym typeface="Oswald"/>
              </a:rPr>
              <a:t>Salutation: Dear President Xi</a:t>
            </a:r>
            <a:endParaRPr sz="1200">
              <a:latin typeface="Oswald"/>
              <a:ea typeface="Oswald"/>
              <a:cs typeface="Oswald"/>
              <a:sym typeface="Oswald"/>
            </a:endParaRPr>
          </a:p>
          <a:p>
            <a:pPr indent="0" lvl="0" marL="0" marR="0" rtl="0" algn="l">
              <a:lnSpc>
                <a:spcPct val="120000"/>
              </a:lnSpc>
              <a:spcBef>
                <a:spcPts val="0"/>
              </a:spcBef>
              <a:spcAft>
                <a:spcPts val="0"/>
              </a:spcAft>
              <a:buNone/>
            </a:pPr>
            <a:r>
              <a:t/>
            </a:r>
            <a:endParaRPr sz="1200">
              <a:latin typeface="Oswald"/>
              <a:ea typeface="Oswald"/>
              <a:cs typeface="Oswald"/>
              <a:sym typeface="Oswald"/>
            </a:endParaRPr>
          </a:p>
          <a:p>
            <a:pPr indent="0" lvl="0" marL="0" marR="0" rtl="0" algn="l">
              <a:lnSpc>
                <a:spcPct val="120000"/>
              </a:lnSpc>
              <a:spcBef>
                <a:spcPts val="0"/>
              </a:spcBef>
              <a:spcAft>
                <a:spcPts val="0"/>
              </a:spcAft>
              <a:buNone/>
            </a:pPr>
            <a:r>
              <a:rPr lang="en-GB" sz="1200">
                <a:latin typeface="Oswald"/>
                <a:ea typeface="Oswald"/>
                <a:cs typeface="Oswald"/>
                <a:sym typeface="Oswald"/>
              </a:rPr>
              <a:t>Email address: </a:t>
            </a:r>
            <a:r>
              <a:rPr lang="en-GB" sz="1200" u="sng">
                <a:solidFill>
                  <a:schemeClr val="hlink"/>
                </a:solidFill>
                <a:latin typeface="Oswald"/>
                <a:ea typeface="Oswald"/>
                <a:cs typeface="Oswald"/>
                <a:sym typeface="Oswald"/>
                <a:hlinkClick r:id="rId3"/>
              </a:rPr>
              <a:t>english@mail.gov.cn</a:t>
            </a:r>
            <a:r>
              <a:rPr lang="en-GB" sz="1200">
                <a:latin typeface="Oswald"/>
                <a:ea typeface="Oswald"/>
                <a:cs typeface="Oswald"/>
                <a:sym typeface="Oswald"/>
              </a:rPr>
              <a:t>, </a:t>
            </a:r>
            <a:r>
              <a:rPr lang="en-GB" sz="1200" u="sng">
                <a:solidFill>
                  <a:schemeClr val="hlink"/>
                </a:solidFill>
                <a:latin typeface="Oswald"/>
                <a:ea typeface="Oswald"/>
                <a:cs typeface="Oswald"/>
                <a:sym typeface="Oswald"/>
                <a:hlinkClick r:id="rId4"/>
              </a:rPr>
              <a:t>content@mail.gov.cn</a:t>
            </a:r>
            <a:r>
              <a:rPr lang="en-GB" sz="1200">
                <a:latin typeface="Oswald"/>
                <a:ea typeface="Oswald"/>
                <a:cs typeface="Oswald"/>
                <a:sym typeface="Oswald"/>
              </a:rPr>
              <a:t>  </a:t>
            </a:r>
            <a:endParaRPr sz="1200">
              <a:latin typeface="Oswald"/>
              <a:ea typeface="Oswald"/>
              <a:cs typeface="Oswald"/>
              <a:sym typeface="Oswald"/>
            </a:endParaRPr>
          </a:p>
          <a:p>
            <a:pPr indent="0" lvl="0" marL="0" marR="0" rtl="0" algn="l">
              <a:lnSpc>
                <a:spcPct val="120000"/>
              </a:lnSpc>
              <a:spcBef>
                <a:spcPts val="0"/>
              </a:spcBef>
              <a:spcAft>
                <a:spcPts val="0"/>
              </a:spcAft>
              <a:buNone/>
            </a:pPr>
            <a:r>
              <a:rPr lang="en-GB" sz="1200">
                <a:latin typeface="Oswald"/>
                <a:ea typeface="Oswald"/>
                <a:cs typeface="Oswald"/>
                <a:sym typeface="Oswald"/>
              </a:rPr>
              <a:t>Fax number: +86108805087 </a:t>
            </a:r>
            <a:endParaRPr sz="1200">
              <a:latin typeface="Oswald"/>
              <a:ea typeface="Oswald"/>
              <a:cs typeface="Oswald"/>
              <a:sym typeface="Oswald"/>
            </a:endParaRPr>
          </a:p>
          <a:p>
            <a:pPr indent="0" lvl="0" marL="0" marR="0" rtl="0" algn="l">
              <a:lnSpc>
                <a:spcPct val="120000"/>
              </a:lnSpc>
              <a:spcBef>
                <a:spcPts val="0"/>
              </a:spcBef>
              <a:spcAft>
                <a:spcPts val="0"/>
              </a:spcAft>
              <a:buNone/>
            </a:pPr>
            <a:r>
              <a:t/>
            </a:r>
            <a:endParaRPr sz="1200">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sz="1200">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579" name="Google Shape;579;p65"/>
          <p:cNvSpPr txBox="1"/>
          <p:nvPr/>
        </p:nvSpPr>
        <p:spPr>
          <a:xfrm>
            <a:off x="4735350" y="1087050"/>
            <a:ext cx="32601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Use the following guidelines to </a:t>
            </a:r>
            <a:br>
              <a:rPr b="0" i="0" lang="en-GB" sz="2000" u="none" cap="none" strike="noStrike">
                <a:solidFill>
                  <a:srgbClr val="000000"/>
                </a:solidFill>
                <a:latin typeface="Oswald"/>
                <a:ea typeface="Oswald"/>
                <a:cs typeface="Oswald"/>
                <a:sym typeface="Oswald"/>
              </a:rPr>
            </a:br>
            <a:r>
              <a:rPr b="0" i="0" lang="en-GB" sz="2000" u="none" cap="none" strike="noStrike">
                <a:solidFill>
                  <a:srgbClr val="000000"/>
                </a:solidFill>
                <a:latin typeface="Oswald"/>
                <a:ea typeface="Oswald"/>
                <a:cs typeface="Oswald"/>
                <a:sym typeface="Oswald"/>
              </a:rPr>
              <a:t>write a more personal letter: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None/>
            </a:pPr>
            <a:r>
              <a:rPr lang="en-GB" sz="1200">
                <a:latin typeface="Oswald"/>
                <a:ea typeface="Oswald"/>
                <a:cs typeface="Oswald"/>
                <a:sym typeface="Oswald"/>
              </a:rPr>
              <a:t>Tell the president what shocks you about the case of Zhang Zhan. </a:t>
            </a:r>
            <a:endParaRPr sz="1200">
              <a:latin typeface="Oswald"/>
              <a:ea typeface="Oswald"/>
              <a:cs typeface="Oswald"/>
              <a:sym typeface="Oswald"/>
            </a:endParaRPr>
          </a:p>
          <a:p>
            <a:pPr indent="0" lvl="0" marL="0" marR="0" rtl="0" algn="l">
              <a:lnSpc>
                <a:spcPct val="120000"/>
              </a:lnSpc>
              <a:spcBef>
                <a:spcPts val="900"/>
              </a:spcBef>
              <a:spcAft>
                <a:spcPts val="0"/>
              </a:spcAft>
              <a:buNone/>
            </a:pPr>
            <a:r>
              <a:rPr lang="en-GB" sz="1200">
                <a:latin typeface="Oswald"/>
                <a:ea typeface="Oswald"/>
                <a:cs typeface="Oswald"/>
                <a:sym typeface="Oswald"/>
              </a:rPr>
              <a:t>Tell him why you think it is important that governments respect the right to freedom of expression. </a:t>
            </a:r>
            <a:endParaRPr sz="1200">
              <a:latin typeface="Oswald"/>
              <a:ea typeface="Oswald"/>
              <a:cs typeface="Oswald"/>
              <a:sym typeface="Oswald"/>
            </a:endParaRPr>
          </a:p>
          <a:p>
            <a:pPr indent="0" lvl="0" marL="0" marR="0" rtl="0" algn="l">
              <a:lnSpc>
                <a:spcPct val="120000"/>
              </a:lnSpc>
              <a:spcBef>
                <a:spcPts val="900"/>
              </a:spcBef>
              <a:spcAft>
                <a:spcPts val="0"/>
              </a:spcAft>
              <a:buNone/>
            </a:pPr>
            <a:r>
              <a:rPr lang="en-GB" sz="1200">
                <a:latin typeface="Oswald"/>
                <a:ea typeface="Oswald"/>
                <a:cs typeface="Oswald"/>
                <a:sym typeface="Oswald"/>
              </a:rPr>
              <a:t>Tell him to immediately release Zhang Zhan.</a:t>
            </a:r>
            <a:endParaRPr sz="1200">
              <a:latin typeface="Oswald"/>
              <a:ea typeface="Oswald"/>
              <a:cs typeface="Oswald"/>
              <a:sym typeface="Oswald"/>
            </a:endParaRPr>
          </a:p>
          <a:p>
            <a:pPr indent="0" lvl="0" marL="0" marR="0" rtl="0" algn="l">
              <a:lnSpc>
                <a:spcPct val="120000"/>
              </a:lnSpc>
              <a:spcBef>
                <a:spcPts val="900"/>
              </a:spcBef>
              <a:spcAft>
                <a:spcPts val="0"/>
              </a:spcAft>
              <a:buNone/>
            </a:pPr>
            <a:r>
              <a:rPr lang="en-GB" sz="1200">
                <a:latin typeface="Oswald"/>
                <a:ea typeface="Oswald"/>
                <a:cs typeface="Oswald"/>
                <a:sym typeface="Oswald"/>
              </a:rPr>
              <a:t>Ask that his government </a:t>
            </a:r>
            <a:r>
              <a:rPr b="1" lang="en-GB" sz="1200">
                <a:latin typeface="Oswald"/>
                <a:ea typeface="Oswald"/>
                <a:cs typeface="Oswald"/>
                <a:sym typeface="Oswald"/>
              </a:rPr>
              <a:t>repeals or amends all laws that violate the right to freedom of expression. </a:t>
            </a:r>
            <a:endParaRPr b="1" sz="1200">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rPr lang="en-GB" sz="1200">
                <a:latin typeface="Oswald"/>
                <a:ea typeface="Oswald"/>
                <a:cs typeface="Oswald"/>
                <a:sym typeface="Oswald"/>
              </a:rPr>
              <a:t>You can use the template letters in the letter writing toolkit which you can download on the Write for Rights web page at </a:t>
            </a:r>
            <a:r>
              <a:rPr lang="en-GB" sz="1200" u="sng">
                <a:solidFill>
                  <a:schemeClr val="hlink"/>
                </a:solidFill>
                <a:latin typeface="Oswald"/>
                <a:ea typeface="Oswald"/>
                <a:cs typeface="Oswald"/>
                <a:sym typeface="Oswald"/>
                <a:hlinkClick r:id="rId5"/>
              </a:rPr>
              <a:t>www.amnesty.org/writeforrights</a:t>
            </a:r>
            <a:r>
              <a:rPr lang="en-GB" sz="1200">
                <a:latin typeface="Oswald"/>
                <a:ea typeface="Oswald"/>
                <a:cs typeface="Oswald"/>
                <a:sym typeface="Oswald"/>
              </a:rPr>
              <a:t>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90000"/>
              </a:lnSpc>
              <a:spcBef>
                <a:spcPts val="165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cxnSp>
        <p:nvCxnSpPr>
          <p:cNvPr id="580" name="Google Shape;580;p65"/>
          <p:cNvCxnSpPr/>
          <p:nvPr/>
        </p:nvCxnSpPr>
        <p:spPr>
          <a:xfrm>
            <a:off x="4572000" y="1180125"/>
            <a:ext cx="0" cy="3411900"/>
          </a:xfrm>
          <a:prstGeom prst="straightConnector1">
            <a:avLst/>
          </a:prstGeom>
          <a:noFill/>
          <a:ln cap="flat" cmpd="sng" w="9525">
            <a:solidFill>
              <a:srgbClr val="424242"/>
            </a:solidFill>
            <a:prstDash val="solid"/>
            <a:miter lim="800000"/>
            <a:headEnd len="sm" w="sm" type="none"/>
            <a:tailEnd len="sm" w="sm" type="none"/>
          </a:ln>
        </p:spPr>
      </p:cxnSp>
      <p:sp>
        <p:nvSpPr>
          <p:cNvPr id="581" name="Google Shape;581;p65"/>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lang="en-GB" sz="800">
                <a:solidFill>
                  <a:srgbClr val="FF0000"/>
                </a:solidFill>
                <a:latin typeface="Oswald"/>
                <a:ea typeface="Oswald"/>
                <a:cs typeface="Oswald"/>
                <a:sym typeface="Oswald"/>
              </a:rPr>
              <a:t>REPORTING ON COVID-19 GOT HER LOCKED UP</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66"/>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SHOW </a:t>
            </a:r>
            <a:endParaRPr sz="1800"/>
          </a:p>
          <a:p>
            <a:pPr indent="0" lvl="0" marL="0" rtl="0" algn="l">
              <a:lnSpc>
                <a:spcPct val="90000"/>
              </a:lnSpc>
              <a:spcBef>
                <a:spcPts val="0"/>
              </a:spcBef>
              <a:spcAft>
                <a:spcPts val="0"/>
              </a:spcAft>
              <a:buClr>
                <a:srgbClr val="000000"/>
              </a:buClr>
              <a:buSzPts val="2800"/>
              <a:buFont typeface="Oswald"/>
              <a:buNone/>
            </a:pPr>
            <a:r>
              <a:rPr lang="en-GB" sz="1800"/>
              <a:t>SOLIDARITY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87" name="Google Shape;587;p6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88" name="Google Shape;588;p66"/>
          <p:cNvSpPr txBox="1"/>
          <p:nvPr/>
        </p:nvSpPr>
        <p:spPr>
          <a:xfrm>
            <a:off x="628650" y="1087050"/>
            <a:ext cx="3780000" cy="35028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750"/>
              </a:spcBef>
              <a:spcAft>
                <a:spcPts val="0"/>
              </a:spcAft>
              <a:buNone/>
            </a:pPr>
            <a:r>
              <a:rPr lang="en-GB">
                <a:latin typeface="Oswald"/>
                <a:ea typeface="Oswald"/>
                <a:cs typeface="Oswald"/>
                <a:sym typeface="Oswald"/>
              </a:rPr>
              <a:t>You can show solidarity with Zhang Zhan directly. Write letters and post online messages expressing your support or any encouraging words to Zhang Zhan. </a:t>
            </a:r>
            <a:endParaRPr>
              <a:latin typeface="Oswald"/>
              <a:ea typeface="Oswald"/>
              <a:cs typeface="Oswald"/>
              <a:sym typeface="Oswald"/>
            </a:endParaRPr>
          </a:p>
          <a:p>
            <a:pPr indent="0" lvl="0" marL="0" marR="0" rtl="0" algn="l">
              <a:lnSpc>
                <a:spcPct val="90000"/>
              </a:lnSpc>
              <a:spcBef>
                <a:spcPts val="750"/>
              </a:spcBef>
              <a:spcAft>
                <a:spcPts val="0"/>
              </a:spcAft>
              <a:buNone/>
            </a:pPr>
            <a:r>
              <a:rPr lang="en-GB">
                <a:latin typeface="Oswald"/>
                <a:ea typeface="Oswald"/>
                <a:cs typeface="Oswald"/>
                <a:sym typeface="Oswald"/>
              </a:rPr>
              <a:t>Your words will not only contribute to lifting Zhang’s spirit but also alert the detention centre where she is being held that the world is concerned about her. </a:t>
            </a:r>
            <a:endParaRPr>
              <a:latin typeface="Oswald"/>
              <a:ea typeface="Oswald"/>
              <a:cs typeface="Oswald"/>
              <a:sym typeface="Oswald"/>
            </a:endParaRPr>
          </a:p>
          <a:p>
            <a:pPr indent="0" lvl="0" marL="0" marR="0" rtl="0" algn="l">
              <a:lnSpc>
                <a:spcPct val="90000"/>
              </a:lnSpc>
              <a:spcBef>
                <a:spcPts val="750"/>
              </a:spcBef>
              <a:spcAft>
                <a:spcPts val="0"/>
              </a:spcAft>
              <a:buNone/>
            </a:pPr>
            <a:r>
              <a:rPr lang="en-GB">
                <a:latin typeface="Oswald"/>
                <a:ea typeface="Oswald"/>
                <a:cs typeface="Oswald"/>
                <a:sym typeface="Oswald"/>
              </a:rPr>
              <a:t>You can send Zhang Zhan a postcard or letter that includes a landmark or scenery from their own country to the following address: </a:t>
            </a:r>
            <a:endParaRPr>
              <a:latin typeface="Oswald"/>
              <a:ea typeface="Oswald"/>
              <a:cs typeface="Oswald"/>
              <a:sym typeface="Oswald"/>
            </a:endParaRPr>
          </a:p>
          <a:p>
            <a:pPr indent="0" lvl="0" marL="0" marR="0" rtl="0" algn="l">
              <a:lnSpc>
                <a:spcPct val="90000"/>
              </a:lnSpc>
              <a:spcBef>
                <a:spcPts val="750"/>
              </a:spcBef>
              <a:spcAft>
                <a:spcPts val="0"/>
              </a:spcAft>
              <a:buNone/>
            </a:pPr>
            <a:r>
              <a:t/>
            </a:r>
            <a:endParaRPr>
              <a:latin typeface="Oswald"/>
              <a:ea typeface="Oswald"/>
              <a:cs typeface="Oswald"/>
              <a:sym typeface="Oswald"/>
            </a:endParaRPr>
          </a:p>
          <a:p>
            <a:pPr indent="0" lvl="0" marL="0" marR="0" rtl="0" algn="l">
              <a:lnSpc>
                <a:spcPct val="90000"/>
              </a:lnSpc>
              <a:spcBef>
                <a:spcPts val="750"/>
              </a:spcBef>
              <a:spcAft>
                <a:spcPts val="0"/>
              </a:spcAft>
              <a:buNone/>
            </a:pPr>
            <a:r>
              <a:rPr lang="en-GB">
                <a:latin typeface="Oswald"/>
                <a:ea typeface="Oswald"/>
                <a:cs typeface="Oswald"/>
                <a:sym typeface="Oswald"/>
              </a:rPr>
              <a:t>Zhang Zhan, </a:t>
            </a:r>
            <a:endParaRPr>
              <a:latin typeface="Oswald"/>
              <a:ea typeface="Oswald"/>
              <a:cs typeface="Oswald"/>
              <a:sym typeface="Oswald"/>
            </a:endParaRPr>
          </a:p>
          <a:p>
            <a:pPr indent="0" lvl="0" marL="0" marR="0" rtl="0" algn="l">
              <a:lnSpc>
                <a:spcPct val="90000"/>
              </a:lnSpc>
              <a:spcBef>
                <a:spcPts val="750"/>
              </a:spcBef>
              <a:spcAft>
                <a:spcPts val="0"/>
              </a:spcAft>
              <a:buNone/>
            </a:pPr>
            <a:r>
              <a:rPr lang="en-GB">
                <a:latin typeface="Oswald"/>
                <a:ea typeface="Oswald"/>
                <a:cs typeface="Oswald"/>
                <a:sym typeface="Oswald"/>
              </a:rPr>
              <a:t>No 1601, Zhangjing Road, Sijing Zhen, </a:t>
            </a:r>
            <a:endParaRPr>
              <a:latin typeface="Oswald"/>
              <a:ea typeface="Oswald"/>
              <a:cs typeface="Oswald"/>
              <a:sym typeface="Oswald"/>
            </a:endParaRPr>
          </a:p>
          <a:p>
            <a:pPr indent="0" lvl="0" marL="0" marR="0" rtl="0" algn="l">
              <a:lnSpc>
                <a:spcPct val="90000"/>
              </a:lnSpc>
              <a:spcBef>
                <a:spcPts val="750"/>
              </a:spcBef>
              <a:spcAft>
                <a:spcPts val="0"/>
              </a:spcAft>
              <a:buNone/>
            </a:pPr>
            <a:r>
              <a:rPr lang="en-GB">
                <a:latin typeface="Oswald"/>
                <a:ea typeface="Oswald"/>
                <a:cs typeface="Oswald"/>
                <a:sym typeface="Oswald"/>
              </a:rPr>
              <a:t>Songjiang Qu, Shanghai 201601,</a:t>
            </a:r>
            <a:endParaRPr>
              <a:latin typeface="Oswald"/>
              <a:ea typeface="Oswald"/>
              <a:cs typeface="Oswald"/>
              <a:sym typeface="Oswald"/>
            </a:endParaRPr>
          </a:p>
          <a:p>
            <a:pPr indent="0" lvl="0" marL="0" marR="0" rtl="0" algn="l">
              <a:lnSpc>
                <a:spcPct val="90000"/>
              </a:lnSpc>
              <a:spcBef>
                <a:spcPts val="750"/>
              </a:spcBef>
              <a:spcAft>
                <a:spcPts val="0"/>
              </a:spcAft>
              <a:buNone/>
            </a:pPr>
            <a:r>
              <a:rPr lang="en-GB">
                <a:latin typeface="Oswald"/>
                <a:ea typeface="Oswald"/>
                <a:cs typeface="Oswald"/>
                <a:sym typeface="Oswald"/>
              </a:rPr>
              <a:t>People’s Republic of China</a:t>
            </a:r>
            <a:endParaRPr>
              <a:latin typeface="Oswald"/>
              <a:ea typeface="Oswald"/>
              <a:cs typeface="Oswald"/>
              <a:sym typeface="Oswald"/>
            </a:endParaRPr>
          </a:p>
          <a:p>
            <a:pPr indent="0" lvl="0" marL="0" marR="0" rtl="0" algn="l">
              <a:lnSpc>
                <a:spcPct val="90000"/>
              </a:lnSpc>
              <a:spcBef>
                <a:spcPts val="750"/>
              </a:spcBef>
              <a:spcAft>
                <a:spcPts val="0"/>
              </a:spcAft>
              <a:buNone/>
            </a:pPr>
            <a:r>
              <a:t/>
            </a:r>
            <a:endParaRPr>
              <a:latin typeface="Oswald"/>
              <a:ea typeface="Oswald"/>
              <a:cs typeface="Oswald"/>
              <a:sym typeface="Oswald"/>
            </a:endParaRPr>
          </a:p>
          <a:p>
            <a:pPr indent="0" lvl="0" marL="0" marR="0" rtl="0" algn="l">
              <a:lnSpc>
                <a:spcPct val="90000"/>
              </a:lnSpc>
              <a:spcBef>
                <a:spcPts val="750"/>
              </a:spcBef>
              <a:spcAft>
                <a:spcPts val="0"/>
              </a:spcAft>
              <a:buNone/>
            </a:pPr>
            <a:r>
              <a:t/>
            </a:r>
            <a:endParaRPr>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t/>
            </a:r>
            <a:endParaRPr>
              <a:latin typeface="Oswald"/>
              <a:ea typeface="Oswald"/>
              <a:cs typeface="Oswald"/>
              <a:sym typeface="Oswald"/>
            </a:endParaRPr>
          </a:p>
        </p:txBody>
      </p:sp>
      <p:sp>
        <p:nvSpPr>
          <p:cNvPr id="589" name="Google Shape;589;p66"/>
          <p:cNvSpPr txBox="1"/>
          <p:nvPr/>
        </p:nvSpPr>
        <p:spPr>
          <a:xfrm>
            <a:off x="4735350" y="1087050"/>
            <a:ext cx="3961500" cy="34692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rPr lang="en-GB">
                <a:latin typeface="Oswald"/>
                <a:ea typeface="Oswald"/>
                <a:cs typeface="Oswald"/>
                <a:sym typeface="Oswald"/>
              </a:rPr>
              <a:t>Suggested message: </a:t>
            </a:r>
            <a:endParaRPr>
              <a:latin typeface="Oswald"/>
              <a:ea typeface="Oswald"/>
              <a:cs typeface="Oswald"/>
              <a:sym typeface="Oswald"/>
            </a:endParaRPr>
          </a:p>
          <a:p>
            <a:pPr indent="0" lvl="0" marL="0" marR="0" rtl="0" algn="l">
              <a:lnSpc>
                <a:spcPct val="100000"/>
              </a:lnSpc>
              <a:spcBef>
                <a:spcPts val="0"/>
              </a:spcBef>
              <a:spcAft>
                <a:spcPts val="0"/>
              </a:spcAft>
              <a:buNone/>
            </a:pPr>
            <a:r>
              <a:rPr lang="en-GB">
                <a:latin typeface="Oswald"/>
                <a:ea typeface="Oswald"/>
                <a:cs typeface="Oswald"/>
                <a:sym typeface="Oswald"/>
              </a:rPr>
              <a:t>Zhang Zhan, your dedication to reporting the truth will continue to inspire others.</a:t>
            </a:r>
            <a:endParaRPr>
              <a:latin typeface="Oswald"/>
              <a:ea typeface="Oswald"/>
              <a:cs typeface="Oswald"/>
              <a:sym typeface="Oswald"/>
            </a:endParaRPr>
          </a:p>
          <a:p>
            <a:pPr indent="0" lvl="0" marL="0" marR="0" rtl="0" algn="l">
              <a:lnSpc>
                <a:spcPct val="100000"/>
              </a:lnSpc>
              <a:spcBef>
                <a:spcPts val="0"/>
              </a:spcBef>
              <a:spcAft>
                <a:spcPts val="0"/>
              </a:spcAft>
              <a:buNone/>
            </a:pPr>
            <a:r>
              <a:rPr lang="en-GB">
                <a:latin typeface="Oswald"/>
                <a:ea typeface="Oswald"/>
                <a:cs typeface="Oswald"/>
                <a:sym typeface="Oswald"/>
              </a:rPr>
              <a:t>We will continue to support you and look forward to the day you regain freedom. </a:t>
            </a:r>
            <a:endParaRPr>
              <a:latin typeface="Oswald"/>
              <a:ea typeface="Oswald"/>
              <a:cs typeface="Oswald"/>
              <a:sym typeface="Oswald"/>
            </a:endParaRPr>
          </a:p>
          <a:p>
            <a:pPr indent="0" lvl="0" marL="0" marR="0" rtl="0" algn="l">
              <a:lnSpc>
                <a:spcPct val="100000"/>
              </a:lnSpc>
              <a:spcBef>
                <a:spcPts val="0"/>
              </a:spcBef>
              <a:spcAft>
                <a:spcPts val="0"/>
              </a:spcAft>
              <a:buNone/>
            </a:pPr>
            <a:r>
              <a:rPr lang="en-GB">
                <a:latin typeface="Oswald"/>
                <a:ea typeface="Oswald"/>
                <a:cs typeface="Oswald"/>
                <a:sym typeface="Oswald"/>
              </a:rPr>
              <a:t>Keep your spirits up!</a:t>
            </a:r>
            <a:endParaRPr>
              <a:latin typeface="Oswald"/>
              <a:ea typeface="Oswald"/>
              <a:cs typeface="Oswald"/>
              <a:sym typeface="Oswald"/>
            </a:endParaRPr>
          </a:p>
          <a:p>
            <a:pPr indent="0" lvl="0" marL="0" marR="0" rtl="0" algn="l">
              <a:lnSpc>
                <a:spcPct val="100000"/>
              </a:lnSpc>
              <a:spcBef>
                <a:spcPts val="0"/>
              </a:spcBef>
              <a:spcAft>
                <a:spcPts val="0"/>
              </a:spcAft>
              <a:buNone/>
            </a:pPr>
            <a:r>
              <a:t/>
            </a:r>
            <a:endParaRPr>
              <a:latin typeface="Oswald"/>
              <a:ea typeface="Oswald"/>
              <a:cs typeface="Oswald"/>
              <a:sym typeface="Oswald"/>
            </a:endParaRPr>
          </a:p>
          <a:p>
            <a:pPr indent="0" lvl="0" marL="0" marR="0" rtl="0" algn="l">
              <a:lnSpc>
                <a:spcPct val="100000"/>
              </a:lnSpc>
              <a:spcBef>
                <a:spcPts val="0"/>
              </a:spcBef>
              <a:spcAft>
                <a:spcPts val="0"/>
              </a:spcAft>
              <a:buNone/>
            </a:pPr>
            <a:r>
              <a:rPr lang="en-GB">
                <a:latin typeface="Oswald"/>
                <a:ea typeface="Oswald"/>
                <a:cs typeface="Oswald"/>
                <a:sym typeface="Oswald"/>
              </a:rPr>
              <a:t>Simplified Chinese: </a:t>
            </a:r>
            <a:endParaRPr>
              <a:latin typeface="Oswald"/>
              <a:ea typeface="Oswald"/>
              <a:cs typeface="Oswald"/>
              <a:sym typeface="Oswald"/>
            </a:endParaRPr>
          </a:p>
          <a:p>
            <a:pPr indent="0" lvl="0" marL="0" marR="0" rtl="0" algn="l">
              <a:lnSpc>
                <a:spcPct val="100000"/>
              </a:lnSpc>
              <a:spcBef>
                <a:spcPts val="0"/>
              </a:spcBef>
              <a:spcAft>
                <a:spcPts val="0"/>
              </a:spcAft>
              <a:buNone/>
            </a:pPr>
            <a:r>
              <a:rPr lang="en-GB">
                <a:latin typeface="Oswald"/>
                <a:ea typeface="Oswald"/>
                <a:cs typeface="Oswald"/>
                <a:sym typeface="Oswald"/>
              </a:rPr>
              <a:t>张展，您对报导真相的坚持将会继续激励他人。</a:t>
            </a:r>
            <a:endParaRPr>
              <a:latin typeface="Oswald"/>
              <a:ea typeface="Oswald"/>
              <a:cs typeface="Oswald"/>
              <a:sym typeface="Oswald"/>
            </a:endParaRPr>
          </a:p>
          <a:p>
            <a:pPr indent="0" lvl="0" marL="0" marR="0" rtl="0" algn="l">
              <a:lnSpc>
                <a:spcPct val="100000"/>
              </a:lnSpc>
              <a:spcBef>
                <a:spcPts val="0"/>
              </a:spcBef>
              <a:spcAft>
                <a:spcPts val="0"/>
              </a:spcAft>
              <a:buNone/>
            </a:pPr>
            <a:r>
              <a:rPr lang="en-GB">
                <a:latin typeface="Oswald"/>
                <a:ea typeface="Oswald"/>
                <a:cs typeface="Oswald"/>
                <a:sym typeface="Oswald"/>
              </a:rPr>
              <a:t>我们会继续支持和关注您。 </a:t>
            </a:r>
            <a:endParaRPr>
              <a:latin typeface="Oswald"/>
              <a:ea typeface="Oswald"/>
              <a:cs typeface="Oswald"/>
              <a:sym typeface="Oswald"/>
            </a:endParaRPr>
          </a:p>
          <a:p>
            <a:pPr indent="0" lvl="0" marL="0" marR="0" rtl="0" algn="l">
              <a:lnSpc>
                <a:spcPct val="100000"/>
              </a:lnSpc>
              <a:spcBef>
                <a:spcPts val="0"/>
              </a:spcBef>
              <a:spcAft>
                <a:spcPts val="0"/>
              </a:spcAft>
              <a:buNone/>
            </a:pPr>
            <a:r>
              <a:rPr lang="en-GB">
                <a:latin typeface="Oswald"/>
                <a:ea typeface="Oswald"/>
                <a:cs typeface="Oswald"/>
                <a:sym typeface="Oswald"/>
              </a:rPr>
              <a:t>我们期待您重获自由的一天。</a:t>
            </a:r>
            <a:endParaRPr>
              <a:latin typeface="Oswald"/>
              <a:ea typeface="Oswald"/>
              <a:cs typeface="Oswald"/>
              <a:sym typeface="Oswald"/>
            </a:endParaRPr>
          </a:p>
          <a:p>
            <a:pPr indent="0" lvl="0" marL="0" marR="0" rtl="0" algn="l">
              <a:lnSpc>
                <a:spcPct val="100000"/>
              </a:lnSpc>
              <a:spcBef>
                <a:spcPts val="0"/>
              </a:spcBef>
              <a:spcAft>
                <a:spcPts val="0"/>
              </a:spcAft>
              <a:buNone/>
            </a:pPr>
            <a:r>
              <a:rPr lang="en-GB">
                <a:latin typeface="Oswald"/>
                <a:ea typeface="Oswald"/>
                <a:cs typeface="Oswald"/>
                <a:sym typeface="Oswald"/>
              </a:rPr>
              <a:t>加油！</a:t>
            </a:r>
            <a:endParaRPr>
              <a:latin typeface="Oswald"/>
              <a:ea typeface="Oswald"/>
              <a:cs typeface="Oswald"/>
              <a:sym typeface="Oswald"/>
            </a:endParaRPr>
          </a:p>
          <a:p>
            <a:pPr indent="0" lvl="0" marL="0" marR="0" rtl="0" algn="l">
              <a:lnSpc>
                <a:spcPct val="100000"/>
              </a:lnSpc>
              <a:spcBef>
                <a:spcPts val="0"/>
              </a:spcBef>
              <a:spcAft>
                <a:spcPts val="0"/>
              </a:spcAft>
              <a:buNone/>
            </a:pPr>
            <a:r>
              <a:t/>
            </a:r>
            <a:endParaRPr>
              <a:latin typeface="Oswald"/>
              <a:ea typeface="Oswald"/>
              <a:cs typeface="Oswald"/>
              <a:sym typeface="Oswald"/>
            </a:endParaRPr>
          </a:p>
          <a:p>
            <a:pPr indent="0" lvl="0" marL="0" marR="0" rtl="0" algn="l">
              <a:lnSpc>
                <a:spcPct val="100000"/>
              </a:lnSpc>
              <a:spcBef>
                <a:spcPts val="0"/>
              </a:spcBef>
              <a:spcAft>
                <a:spcPts val="0"/>
              </a:spcAft>
              <a:buNone/>
            </a:pPr>
            <a:r>
              <a:rPr lang="en-GB">
                <a:latin typeface="Oswald"/>
                <a:ea typeface="Oswald"/>
                <a:cs typeface="Oswald"/>
                <a:sym typeface="Oswald"/>
              </a:rPr>
              <a:t>Take pictures of your actions, and post them on Twitter, Facebook and Instagram using the hashtags #ZhangZhan #张展 #FreeZhangzhan #释放张展 for your action to be captured on social media. </a:t>
            </a:r>
            <a:endParaRPr>
              <a:latin typeface="Oswald"/>
              <a:ea typeface="Oswald"/>
              <a:cs typeface="Oswald"/>
              <a:sym typeface="Oswald"/>
            </a:endParaRPr>
          </a:p>
          <a:p>
            <a:pPr indent="0" lvl="0" marL="0" marR="0" rtl="0" algn="l">
              <a:lnSpc>
                <a:spcPct val="100000"/>
              </a:lnSpc>
              <a:spcBef>
                <a:spcPts val="0"/>
              </a:spcBef>
              <a:spcAft>
                <a:spcPts val="0"/>
              </a:spcAft>
              <a:buNone/>
            </a:pPr>
            <a:r>
              <a:t/>
            </a:r>
            <a:endParaRPr>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a:latin typeface="Oswald"/>
              <a:ea typeface="Oswald"/>
              <a:cs typeface="Oswald"/>
              <a:sym typeface="Oswald"/>
            </a:endParaRPr>
          </a:p>
        </p:txBody>
      </p:sp>
      <p:cxnSp>
        <p:nvCxnSpPr>
          <p:cNvPr id="590" name="Google Shape;590;p66"/>
          <p:cNvCxnSpPr/>
          <p:nvPr/>
        </p:nvCxnSpPr>
        <p:spPr>
          <a:xfrm>
            <a:off x="4572000" y="1168400"/>
            <a:ext cx="0" cy="3347400"/>
          </a:xfrm>
          <a:prstGeom prst="straightConnector1">
            <a:avLst/>
          </a:prstGeom>
          <a:noFill/>
          <a:ln cap="flat" cmpd="sng" w="9525">
            <a:solidFill>
              <a:srgbClr val="424242"/>
            </a:solidFill>
            <a:prstDash val="solid"/>
            <a:miter lim="800000"/>
            <a:headEnd len="sm" w="sm" type="none"/>
            <a:tailEnd len="sm" w="sm" type="none"/>
          </a:ln>
        </p:spPr>
      </p:cxnSp>
      <p:sp>
        <p:nvSpPr>
          <p:cNvPr id="591" name="Google Shape;591;p66"/>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lang="en-GB" sz="800">
                <a:solidFill>
                  <a:srgbClr val="FF0000"/>
                </a:solidFill>
                <a:latin typeface="Oswald"/>
                <a:ea typeface="Oswald"/>
                <a:cs typeface="Oswald"/>
                <a:sym typeface="Oswald"/>
              </a:rPr>
              <a:t>REPORTING ON COVID-19 GOT HER LOCKED UP</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7"/>
          <p:cNvSpPr txBox="1"/>
          <p:nvPr>
            <p:ph idx="1" type="body"/>
          </p:nvPr>
        </p:nvSpPr>
        <p:spPr>
          <a:xfrm>
            <a:off x="628650" y="1545425"/>
            <a:ext cx="6527100" cy="3044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GB"/>
              <a:t>If you want to learn more about freedom of expression you can take a free online course here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GB" u="sng">
                <a:solidFill>
                  <a:schemeClr val="hlink"/>
                </a:solidFill>
                <a:hlinkClick r:id="rId3"/>
              </a:rPr>
              <a:t>https://academy.amnesty.org/learn/course/external/view/elearning/100/speaking-out-for-freedom-of-expression</a:t>
            </a:r>
            <a:r>
              <a:rPr lang="en-GB"/>
              <a:t> </a:t>
            </a:r>
            <a:endParaRPr/>
          </a:p>
        </p:txBody>
      </p:sp>
      <p:sp>
        <p:nvSpPr>
          <p:cNvPr id="597" name="Google Shape;597;p67"/>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LEARN MORE ABOUT </a:t>
            </a:r>
            <a:endParaRPr sz="1800"/>
          </a:p>
          <a:p>
            <a:pPr indent="0" lvl="0" marL="0" rtl="0" algn="l">
              <a:lnSpc>
                <a:spcPct val="90000"/>
              </a:lnSpc>
              <a:spcBef>
                <a:spcPts val="0"/>
              </a:spcBef>
              <a:spcAft>
                <a:spcPts val="0"/>
              </a:spcAft>
              <a:buClr>
                <a:srgbClr val="000000"/>
              </a:buClr>
              <a:buSzPts val="2800"/>
              <a:buFont typeface="Oswald"/>
              <a:buNone/>
            </a:pPr>
            <a:r>
              <a:rPr lang="en-GB" sz="1800"/>
              <a:t>FREEDOM OF EXPRESSION </a:t>
            </a: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5"/>
          <p:cNvSpPr txBox="1"/>
          <p:nvPr>
            <p:ph type="title"/>
          </p:nvPr>
        </p:nvSpPr>
        <p:spPr>
          <a:xfrm>
            <a:off x="541491" y="329364"/>
            <a:ext cx="3097500" cy="474300"/>
          </a:xfrm>
          <a:prstGeom prst="rect">
            <a:avLst/>
          </a:prstGeom>
          <a:noFill/>
          <a:ln>
            <a:noFill/>
          </a:ln>
        </p:spPr>
        <p:txBody>
          <a:bodyPr anchorCtr="0" anchor="t" bIns="0" lIns="68575" spcFirstLastPara="1" rIns="68575" wrap="square" tIns="0">
            <a:noAutofit/>
          </a:bodyPr>
          <a:lstStyle/>
          <a:p>
            <a:pPr indent="0" lvl="0" marL="0" rtl="0" algn="l">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09" name="Google Shape;309;p4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10" name="Google Shape;310;p45"/>
          <p:cNvSpPr/>
          <p:nvPr/>
        </p:nvSpPr>
        <p:spPr>
          <a:xfrm>
            <a:off x="2732550" y="3021816"/>
            <a:ext cx="1461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Article 19</a:t>
            </a:r>
            <a:r>
              <a:rPr lang="en-GB"/>
              <a:t>: Right to freedom of expression</a:t>
            </a:r>
            <a:endParaRPr/>
          </a:p>
        </p:txBody>
      </p:sp>
      <p:sp>
        <p:nvSpPr>
          <p:cNvPr id="311" name="Google Shape;311;p45"/>
          <p:cNvSpPr/>
          <p:nvPr/>
        </p:nvSpPr>
        <p:spPr>
          <a:xfrm>
            <a:off x="630250" y="3021816"/>
            <a:ext cx="1461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Article 24</a:t>
            </a:r>
            <a:r>
              <a:rPr lang="en-GB"/>
              <a:t>: Right to rest and </a:t>
            </a:r>
            <a:r>
              <a:rPr lang="en-GB"/>
              <a:t>leisure</a:t>
            </a:r>
            <a:endParaRPr/>
          </a:p>
        </p:txBody>
      </p:sp>
      <p:sp>
        <p:nvSpPr>
          <p:cNvPr id="312" name="Google Shape;312;p45"/>
          <p:cNvSpPr/>
          <p:nvPr/>
        </p:nvSpPr>
        <p:spPr>
          <a:xfrm>
            <a:off x="630250" y="1282850"/>
            <a:ext cx="16827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Article 25:</a:t>
            </a:r>
            <a:r>
              <a:rPr lang="en-GB"/>
              <a:t> Right to a standard of </a:t>
            </a:r>
            <a:r>
              <a:rPr lang="en-GB"/>
              <a:t>living</a:t>
            </a:r>
            <a:r>
              <a:rPr lang="en-GB"/>
              <a:t> </a:t>
            </a:r>
            <a:endParaRPr/>
          </a:p>
        </p:txBody>
      </p:sp>
      <p:sp>
        <p:nvSpPr>
          <p:cNvPr id="313" name="Google Shape;313;p45"/>
          <p:cNvSpPr/>
          <p:nvPr/>
        </p:nvSpPr>
        <p:spPr>
          <a:xfrm>
            <a:off x="2773375" y="1282841"/>
            <a:ext cx="1461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Article 12</a:t>
            </a:r>
            <a:r>
              <a:rPr lang="en-GB"/>
              <a:t>: Right to privacy</a:t>
            </a:r>
            <a:endParaRPr/>
          </a:p>
        </p:txBody>
      </p:sp>
      <p:sp>
        <p:nvSpPr>
          <p:cNvPr id="314" name="Google Shape;314;p45"/>
          <p:cNvSpPr/>
          <p:nvPr/>
        </p:nvSpPr>
        <p:spPr>
          <a:xfrm>
            <a:off x="4834850" y="1282850"/>
            <a:ext cx="1590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Article 26:</a:t>
            </a:r>
            <a:r>
              <a:rPr lang="en-GB"/>
              <a:t> Right to education</a:t>
            </a:r>
            <a:endParaRPr/>
          </a:p>
        </p:txBody>
      </p:sp>
      <p:sp>
        <p:nvSpPr>
          <p:cNvPr id="315" name="Google Shape;315;p45"/>
          <p:cNvSpPr/>
          <p:nvPr/>
        </p:nvSpPr>
        <p:spPr>
          <a:xfrm>
            <a:off x="6896325" y="1282850"/>
            <a:ext cx="1461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Article 19:</a:t>
            </a:r>
            <a:r>
              <a:rPr lang="en-GB"/>
              <a:t> Right to life</a:t>
            </a:r>
            <a:endParaRPr/>
          </a:p>
        </p:txBody>
      </p:sp>
      <p:sp>
        <p:nvSpPr>
          <p:cNvPr id="316" name="Google Shape;316;p45"/>
          <p:cNvSpPr/>
          <p:nvPr/>
        </p:nvSpPr>
        <p:spPr>
          <a:xfrm>
            <a:off x="4834875" y="3021825"/>
            <a:ext cx="16827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Article 18:</a:t>
            </a:r>
            <a:r>
              <a:rPr lang="en-GB"/>
              <a:t> </a:t>
            </a:r>
            <a:endParaRPr/>
          </a:p>
          <a:p>
            <a:pPr indent="0" lvl="0" marL="0" rtl="0" algn="ctr">
              <a:spcBef>
                <a:spcPts val="0"/>
              </a:spcBef>
              <a:spcAft>
                <a:spcPts val="0"/>
              </a:spcAft>
              <a:buNone/>
            </a:pPr>
            <a:r>
              <a:rPr lang="en-GB"/>
              <a:t>Right to freedom of thought, </a:t>
            </a:r>
            <a:r>
              <a:rPr lang="en-GB"/>
              <a:t>conscience </a:t>
            </a:r>
            <a:r>
              <a:rPr lang="en-GB"/>
              <a:t> and religion</a:t>
            </a:r>
            <a:endParaRPr/>
          </a:p>
        </p:txBody>
      </p:sp>
      <p:sp>
        <p:nvSpPr>
          <p:cNvPr id="317" name="Google Shape;317;p45"/>
          <p:cNvSpPr/>
          <p:nvPr/>
        </p:nvSpPr>
        <p:spPr>
          <a:xfrm>
            <a:off x="6896325" y="3021816"/>
            <a:ext cx="1461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Article 13</a:t>
            </a:r>
            <a:r>
              <a:rPr lang="en-GB"/>
              <a:t>: Right to freedom of movement</a:t>
            </a:r>
            <a:endParaRPr/>
          </a:p>
        </p:txBody>
      </p:sp>
      <p:sp>
        <p:nvSpPr>
          <p:cNvPr id="318" name="Google Shape;318;p45"/>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000000"/>
              </a:buClr>
              <a:buSzPts val="800"/>
              <a:buFont typeface="Arial"/>
              <a:buNone/>
            </a:pPr>
            <a:r>
              <a:rPr b="1" lang="en-GB" sz="800">
                <a:solidFill>
                  <a:schemeClr val="dk2"/>
                </a:solidFill>
                <a:latin typeface="Oswald"/>
                <a:ea typeface="Oswald"/>
                <a:cs typeface="Oswald"/>
                <a:sym typeface="Oswald"/>
              </a:rPr>
              <a:t>W4R 2021 ACTIVITY: </a:t>
            </a:r>
            <a:r>
              <a:rPr b="1" lang="en-GB" sz="800">
                <a:solidFill>
                  <a:srgbClr val="FF0000"/>
                </a:solidFill>
                <a:latin typeface="Oswald"/>
                <a:ea typeface="Oswald"/>
                <a:cs typeface="Oswald"/>
                <a:sym typeface="Oswald"/>
              </a:rPr>
              <a:t>REPORTING ON COVID-19 GOT HER LOCKED UP</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6"/>
          <p:cNvSpPr txBox="1"/>
          <p:nvPr>
            <p:ph type="title"/>
          </p:nvPr>
        </p:nvSpPr>
        <p:spPr>
          <a:xfrm>
            <a:off x="541491" y="339882"/>
            <a:ext cx="3097500" cy="474300"/>
          </a:xfrm>
          <a:prstGeom prst="rect">
            <a:avLst/>
          </a:prstGeom>
          <a:noFill/>
          <a:ln>
            <a:noFill/>
          </a:ln>
        </p:spPr>
        <p:txBody>
          <a:bodyPr anchorCtr="0" anchor="t" bIns="0" lIns="68575" spcFirstLastPara="1" rIns="68575" wrap="square" tIns="0">
            <a:noAutofit/>
          </a:bodyPr>
          <a:lstStyle/>
          <a:p>
            <a:pPr indent="0" lvl="0" marL="0" rtl="0" algn="l">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24" name="Google Shape;324;p4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25" name="Google Shape;325;p46"/>
          <p:cNvSpPr/>
          <p:nvPr/>
        </p:nvSpPr>
        <p:spPr>
          <a:xfrm>
            <a:off x="8735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19: Right to </a:t>
            </a:r>
            <a:r>
              <a:rPr lang="en-GB"/>
              <a:t>freedom</a:t>
            </a:r>
            <a:r>
              <a:rPr lang="en-GB"/>
              <a:t> of expression</a:t>
            </a:r>
            <a:endParaRPr/>
          </a:p>
        </p:txBody>
      </p:sp>
      <p:sp>
        <p:nvSpPr>
          <p:cNvPr id="326" name="Google Shape;326;p46"/>
          <p:cNvSpPr/>
          <p:nvPr/>
        </p:nvSpPr>
        <p:spPr>
          <a:xfrm>
            <a:off x="283665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24: Right to rest and leisure</a:t>
            </a:r>
            <a:endParaRPr/>
          </a:p>
        </p:txBody>
      </p:sp>
      <p:sp>
        <p:nvSpPr>
          <p:cNvPr id="327" name="Google Shape;327;p46"/>
          <p:cNvSpPr/>
          <p:nvPr/>
        </p:nvSpPr>
        <p:spPr>
          <a:xfrm>
            <a:off x="47998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25: Right to a standard of living </a:t>
            </a:r>
            <a:endParaRPr/>
          </a:p>
        </p:txBody>
      </p:sp>
      <p:sp>
        <p:nvSpPr>
          <p:cNvPr id="328" name="Google Shape;328;p46"/>
          <p:cNvSpPr/>
          <p:nvPr/>
        </p:nvSpPr>
        <p:spPr>
          <a:xfrm>
            <a:off x="6806550" y="199942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12: Right to privacy</a:t>
            </a:r>
            <a:endParaRPr/>
          </a:p>
        </p:txBody>
      </p:sp>
      <p:sp>
        <p:nvSpPr>
          <p:cNvPr id="329" name="Google Shape;329;p46"/>
          <p:cNvSpPr/>
          <p:nvPr/>
        </p:nvSpPr>
        <p:spPr>
          <a:xfrm>
            <a:off x="6847325" y="345287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26: Right to education</a:t>
            </a:r>
            <a:endParaRPr/>
          </a:p>
        </p:txBody>
      </p:sp>
      <p:sp>
        <p:nvSpPr>
          <p:cNvPr id="330" name="Google Shape;330;p46"/>
          <p:cNvSpPr/>
          <p:nvPr/>
        </p:nvSpPr>
        <p:spPr>
          <a:xfrm>
            <a:off x="4840575" y="3418525"/>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19: Right to life</a:t>
            </a:r>
            <a:endParaRPr/>
          </a:p>
        </p:txBody>
      </p:sp>
      <p:sp>
        <p:nvSpPr>
          <p:cNvPr id="331" name="Google Shape;331;p46"/>
          <p:cNvSpPr/>
          <p:nvPr/>
        </p:nvSpPr>
        <p:spPr>
          <a:xfrm>
            <a:off x="2877425"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Article 18: Right to freedom of thought, conscience  and religion</a:t>
            </a:r>
            <a:endParaRPr sz="1200"/>
          </a:p>
        </p:txBody>
      </p:sp>
      <p:sp>
        <p:nvSpPr>
          <p:cNvPr id="332" name="Google Shape;332;p46"/>
          <p:cNvSpPr/>
          <p:nvPr/>
        </p:nvSpPr>
        <p:spPr>
          <a:xfrm>
            <a:off x="873500"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13: Right to freedom of movement</a:t>
            </a:r>
            <a:endParaRPr/>
          </a:p>
        </p:txBody>
      </p:sp>
      <p:sp>
        <p:nvSpPr>
          <p:cNvPr id="333" name="Google Shape;333;p46"/>
          <p:cNvSpPr txBox="1"/>
          <p:nvPr/>
        </p:nvSpPr>
        <p:spPr>
          <a:xfrm>
            <a:off x="630250" y="903050"/>
            <a:ext cx="43464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accent6"/>
                </a:solidFill>
                <a:latin typeface="Oswald"/>
                <a:ea typeface="Oswald"/>
                <a:cs typeface="Oswald"/>
                <a:sym typeface="Oswald"/>
              </a:rPr>
              <a:t>I walk freely in my town without fearing for my life</a:t>
            </a:r>
            <a:endParaRPr sz="1600">
              <a:solidFill>
                <a:schemeClr val="accent6"/>
              </a:solidFill>
              <a:latin typeface="Oswald"/>
              <a:ea typeface="Oswald"/>
              <a:cs typeface="Oswald"/>
              <a:sym typeface="Oswald"/>
            </a:endParaRPr>
          </a:p>
          <a:p>
            <a:pPr indent="0" lvl="0" marL="0" rtl="0" algn="l">
              <a:spcBef>
                <a:spcPts val="0"/>
              </a:spcBef>
              <a:spcAft>
                <a:spcPts val="0"/>
              </a:spcAft>
              <a:buNone/>
            </a:pPr>
            <a:r>
              <a:t/>
            </a:r>
            <a:endParaRPr sz="1600">
              <a:latin typeface="Oswald"/>
              <a:ea typeface="Oswald"/>
              <a:cs typeface="Oswald"/>
              <a:sym typeface="Oswald"/>
            </a:endParaRPr>
          </a:p>
          <a:p>
            <a:pPr indent="0" lvl="0" marL="0" rtl="0" algn="l">
              <a:spcBef>
                <a:spcPts val="0"/>
              </a:spcBef>
              <a:spcAft>
                <a:spcPts val="0"/>
              </a:spcAft>
              <a:buNone/>
            </a:pPr>
            <a:r>
              <a:rPr lang="en-GB" sz="1600">
                <a:solidFill>
                  <a:srgbClr val="4A86E8"/>
                </a:solidFill>
                <a:latin typeface="Oswald"/>
                <a:ea typeface="Oswald"/>
                <a:cs typeface="Oswald"/>
                <a:sym typeface="Oswald"/>
              </a:rPr>
              <a:t>I do not have to disclose my personal life to my teacher</a:t>
            </a:r>
            <a:endParaRPr sz="1600">
              <a:solidFill>
                <a:srgbClr val="4A86E8"/>
              </a:solidFill>
              <a:latin typeface="Oswald"/>
              <a:ea typeface="Oswald"/>
              <a:cs typeface="Oswald"/>
              <a:sym typeface="Oswald"/>
            </a:endParaRPr>
          </a:p>
          <a:p>
            <a:pPr indent="0" lvl="0" marL="0" rtl="0" algn="l">
              <a:spcBef>
                <a:spcPts val="0"/>
              </a:spcBef>
              <a:spcAft>
                <a:spcPts val="0"/>
              </a:spcAft>
              <a:buNone/>
            </a:pPr>
            <a:r>
              <a:t/>
            </a:r>
            <a:endParaRPr/>
          </a:p>
        </p:txBody>
      </p:sp>
      <p:sp>
        <p:nvSpPr>
          <p:cNvPr id="334" name="Google Shape;334;p46"/>
          <p:cNvSpPr/>
          <p:nvPr/>
        </p:nvSpPr>
        <p:spPr>
          <a:xfrm>
            <a:off x="51317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35" name="Google Shape;335;p46"/>
          <p:cNvSpPr/>
          <p:nvPr/>
        </p:nvSpPr>
        <p:spPr>
          <a:xfrm>
            <a:off x="5264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36" name="Google Shape;336;p46"/>
          <p:cNvSpPr/>
          <p:nvPr/>
        </p:nvSpPr>
        <p:spPr>
          <a:xfrm>
            <a:off x="53795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37" name="Google Shape;337;p46"/>
          <p:cNvSpPr/>
          <p:nvPr/>
        </p:nvSpPr>
        <p:spPr>
          <a:xfrm>
            <a:off x="5515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38" name="Google Shape;338;p46"/>
          <p:cNvSpPr/>
          <p:nvPr/>
        </p:nvSpPr>
        <p:spPr>
          <a:xfrm>
            <a:off x="55912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39" name="Google Shape;339;p46"/>
          <p:cNvSpPr/>
          <p:nvPr/>
        </p:nvSpPr>
        <p:spPr>
          <a:xfrm>
            <a:off x="5724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40" name="Google Shape;340;p46"/>
          <p:cNvSpPr/>
          <p:nvPr/>
        </p:nvSpPr>
        <p:spPr>
          <a:xfrm>
            <a:off x="5839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41" name="Google Shape;341;p46"/>
          <p:cNvSpPr/>
          <p:nvPr/>
        </p:nvSpPr>
        <p:spPr>
          <a:xfrm>
            <a:off x="597460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42" name="Google Shape;342;p46"/>
          <p:cNvSpPr/>
          <p:nvPr/>
        </p:nvSpPr>
        <p:spPr>
          <a:xfrm>
            <a:off x="51317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43" name="Google Shape;343;p46"/>
          <p:cNvSpPr/>
          <p:nvPr/>
        </p:nvSpPr>
        <p:spPr>
          <a:xfrm>
            <a:off x="52649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44" name="Google Shape;344;p46"/>
          <p:cNvSpPr/>
          <p:nvPr/>
        </p:nvSpPr>
        <p:spPr>
          <a:xfrm>
            <a:off x="53795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45" name="Google Shape;345;p46"/>
          <p:cNvSpPr/>
          <p:nvPr/>
        </p:nvSpPr>
        <p:spPr>
          <a:xfrm>
            <a:off x="5515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46" name="Google Shape;346;p46"/>
          <p:cNvSpPr/>
          <p:nvPr/>
        </p:nvSpPr>
        <p:spPr>
          <a:xfrm>
            <a:off x="55912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47" name="Google Shape;347;p46"/>
          <p:cNvSpPr/>
          <p:nvPr/>
        </p:nvSpPr>
        <p:spPr>
          <a:xfrm>
            <a:off x="57244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48" name="Google Shape;348;p46"/>
          <p:cNvSpPr/>
          <p:nvPr/>
        </p:nvSpPr>
        <p:spPr>
          <a:xfrm>
            <a:off x="5839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49" name="Google Shape;349;p46"/>
          <p:cNvSpPr/>
          <p:nvPr/>
        </p:nvSpPr>
        <p:spPr>
          <a:xfrm>
            <a:off x="597460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50" name="Google Shape;350;p46"/>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lang="en-GB" sz="800">
                <a:solidFill>
                  <a:srgbClr val="FF0000"/>
                </a:solidFill>
                <a:latin typeface="Oswald"/>
                <a:ea typeface="Oswald"/>
                <a:cs typeface="Oswald"/>
                <a:sym typeface="Oswald"/>
              </a:rPr>
              <a:t>REPORTING ON COVID-19</a:t>
            </a:r>
            <a:r>
              <a:rPr b="1" lang="en-GB" sz="800">
                <a:solidFill>
                  <a:srgbClr val="FF0000"/>
                </a:solidFill>
                <a:latin typeface="Oswald"/>
                <a:ea typeface="Oswald"/>
                <a:cs typeface="Oswald"/>
                <a:sym typeface="Oswald"/>
              </a:rPr>
              <a:t> GOT HER LOCKED UP</a:t>
            </a:r>
            <a:endParaRPr b="1" sz="800">
              <a:solidFill>
                <a:srgbClr val="FF0000"/>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7"/>
          <p:cNvSpPr txBox="1"/>
          <p:nvPr>
            <p:ph type="title"/>
          </p:nvPr>
        </p:nvSpPr>
        <p:spPr>
          <a:xfrm>
            <a:off x="541491" y="329364"/>
            <a:ext cx="3097500" cy="474300"/>
          </a:xfrm>
          <a:prstGeom prst="rect">
            <a:avLst/>
          </a:prstGeom>
          <a:noFill/>
          <a:ln>
            <a:noFill/>
          </a:ln>
        </p:spPr>
        <p:txBody>
          <a:bodyPr anchorCtr="0" anchor="t" bIns="0" lIns="68575" spcFirstLastPara="1" rIns="68575" wrap="square" tIns="0">
            <a:noAutofit/>
          </a:bodyPr>
          <a:lstStyle/>
          <a:p>
            <a:pPr indent="0" lvl="0" marL="0" rtl="0" algn="l">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56" name="Google Shape;356;p4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57" name="Google Shape;357;p47"/>
          <p:cNvSpPr/>
          <p:nvPr/>
        </p:nvSpPr>
        <p:spPr>
          <a:xfrm>
            <a:off x="8735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19: Right to freedom of expression</a:t>
            </a:r>
            <a:endParaRPr/>
          </a:p>
        </p:txBody>
      </p:sp>
      <p:sp>
        <p:nvSpPr>
          <p:cNvPr id="358" name="Google Shape;358;p47"/>
          <p:cNvSpPr/>
          <p:nvPr/>
        </p:nvSpPr>
        <p:spPr>
          <a:xfrm>
            <a:off x="283665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24: Right to rest and leisure</a:t>
            </a:r>
            <a:endParaRPr/>
          </a:p>
        </p:txBody>
      </p:sp>
      <p:sp>
        <p:nvSpPr>
          <p:cNvPr id="359" name="Google Shape;359;p47"/>
          <p:cNvSpPr/>
          <p:nvPr/>
        </p:nvSpPr>
        <p:spPr>
          <a:xfrm>
            <a:off x="47998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25: Right to a standard of living </a:t>
            </a:r>
            <a:endParaRPr/>
          </a:p>
        </p:txBody>
      </p:sp>
      <p:sp>
        <p:nvSpPr>
          <p:cNvPr id="360" name="Google Shape;360;p47"/>
          <p:cNvSpPr/>
          <p:nvPr/>
        </p:nvSpPr>
        <p:spPr>
          <a:xfrm>
            <a:off x="6806550" y="199942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12: Right to privacy</a:t>
            </a:r>
            <a:endParaRPr/>
          </a:p>
        </p:txBody>
      </p:sp>
      <p:sp>
        <p:nvSpPr>
          <p:cNvPr id="361" name="Google Shape;361;p47"/>
          <p:cNvSpPr/>
          <p:nvPr/>
        </p:nvSpPr>
        <p:spPr>
          <a:xfrm>
            <a:off x="6847325" y="345287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26: Right to education</a:t>
            </a:r>
            <a:endParaRPr/>
          </a:p>
        </p:txBody>
      </p:sp>
      <p:sp>
        <p:nvSpPr>
          <p:cNvPr id="362" name="Google Shape;362;p47"/>
          <p:cNvSpPr/>
          <p:nvPr/>
        </p:nvSpPr>
        <p:spPr>
          <a:xfrm>
            <a:off x="4840575" y="3418525"/>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19: Right to life</a:t>
            </a:r>
            <a:endParaRPr/>
          </a:p>
        </p:txBody>
      </p:sp>
      <p:sp>
        <p:nvSpPr>
          <p:cNvPr id="363" name="Google Shape;363;p47"/>
          <p:cNvSpPr/>
          <p:nvPr/>
        </p:nvSpPr>
        <p:spPr>
          <a:xfrm>
            <a:off x="2877425"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Article 18: Right to freedom of thought, conscience  and religion</a:t>
            </a:r>
            <a:endParaRPr sz="1200"/>
          </a:p>
        </p:txBody>
      </p:sp>
      <p:sp>
        <p:nvSpPr>
          <p:cNvPr id="364" name="Google Shape;364;p47"/>
          <p:cNvSpPr/>
          <p:nvPr/>
        </p:nvSpPr>
        <p:spPr>
          <a:xfrm>
            <a:off x="873500"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13: Right to freedom of movement</a:t>
            </a:r>
            <a:endParaRPr/>
          </a:p>
        </p:txBody>
      </p:sp>
      <p:sp>
        <p:nvSpPr>
          <p:cNvPr id="365" name="Google Shape;365;p47"/>
          <p:cNvSpPr txBox="1"/>
          <p:nvPr/>
        </p:nvSpPr>
        <p:spPr>
          <a:xfrm>
            <a:off x="630250" y="903050"/>
            <a:ext cx="43464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accent6"/>
                </a:solidFill>
                <a:latin typeface="Oswald"/>
                <a:ea typeface="Oswald"/>
                <a:cs typeface="Oswald"/>
                <a:sym typeface="Oswald"/>
              </a:rPr>
              <a:t>I do not have to disclose my personal life to my teacher</a:t>
            </a:r>
            <a:endParaRPr sz="1600">
              <a:solidFill>
                <a:schemeClr val="accent6"/>
              </a:solidFill>
              <a:latin typeface="Oswald"/>
              <a:ea typeface="Oswald"/>
              <a:cs typeface="Oswald"/>
              <a:sym typeface="Oswald"/>
            </a:endParaRPr>
          </a:p>
          <a:p>
            <a:pPr indent="0" lvl="0" marL="0" rtl="0" algn="l">
              <a:spcBef>
                <a:spcPts val="0"/>
              </a:spcBef>
              <a:spcAft>
                <a:spcPts val="0"/>
              </a:spcAft>
              <a:buNone/>
            </a:pPr>
            <a:r>
              <a:t/>
            </a:r>
            <a:endParaRPr sz="1600">
              <a:solidFill>
                <a:schemeClr val="accent6"/>
              </a:solidFill>
              <a:latin typeface="Oswald"/>
              <a:ea typeface="Oswald"/>
              <a:cs typeface="Oswald"/>
              <a:sym typeface="Oswald"/>
            </a:endParaRPr>
          </a:p>
          <a:p>
            <a:pPr indent="0" lvl="0" marL="0" rtl="0" algn="l">
              <a:spcBef>
                <a:spcPts val="0"/>
              </a:spcBef>
              <a:spcAft>
                <a:spcPts val="0"/>
              </a:spcAft>
              <a:buNone/>
            </a:pPr>
            <a:r>
              <a:rPr lang="en-GB" sz="1600">
                <a:solidFill>
                  <a:srgbClr val="4A86E8"/>
                </a:solidFill>
                <a:latin typeface="Oswald"/>
                <a:ea typeface="Oswald"/>
                <a:cs typeface="Oswald"/>
                <a:sym typeface="Oswald"/>
              </a:rPr>
              <a:t>I can go wherever I want in my country freely</a:t>
            </a:r>
            <a:endParaRPr sz="1600">
              <a:solidFill>
                <a:srgbClr val="4A86E8"/>
              </a:solidFill>
              <a:latin typeface="Oswald"/>
              <a:ea typeface="Oswald"/>
              <a:cs typeface="Oswald"/>
              <a:sym typeface="Oswald"/>
            </a:endParaRPr>
          </a:p>
          <a:p>
            <a:pPr indent="0" lvl="0" marL="0" rtl="0" algn="l">
              <a:spcBef>
                <a:spcPts val="0"/>
              </a:spcBef>
              <a:spcAft>
                <a:spcPts val="0"/>
              </a:spcAft>
              <a:buNone/>
            </a:pPr>
            <a:r>
              <a:t/>
            </a:r>
            <a:endParaRPr sz="1600">
              <a:solidFill>
                <a:srgbClr val="4A86E8"/>
              </a:solidFill>
              <a:latin typeface="Oswald"/>
              <a:ea typeface="Oswald"/>
              <a:cs typeface="Oswald"/>
              <a:sym typeface="Oswald"/>
            </a:endParaRPr>
          </a:p>
          <a:p>
            <a:pPr indent="0" lvl="0" marL="0" rtl="0" algn="l">
              <a:spcBef>
                <a:spcPts val="0"/>
              </a:spcBef>
              <a:spcAft>
                <a:spcPts val="0"/>
              </a:spcAft>
              <a:buNone/>
            </a:pPr>
            <a:r>
              <a:t/>
            </a:r>
            <a:endParaRPr sz="1600">
              <a:solidFill>
                <a:srgbClr val="4A86E8"/>
              </a:solidFill>
              <a:latin typeface="Oswald"/>
              <a:ea typeface="Oswald"/>
              <a:cs typeface="Oswald"/>
              <a:sym typeface="Oswald"/>
            </a:endParaRPr>
          </a:p>
          <a:p>
            <a:pPr indent="0" lvl="0" marL="0" rtl="0" algn="l">
              <a:spcBef>
                <a:spcPts val="0"/>
              </a:spcBef>
              <a:spcAft>
                <a:spcPts val="0"/>
              </a:spcAft>
              <a:buNone/>
            </a:pPr>
            <a:r>
              <a:t/>
            </a:r>
            <a:endParaRPr/>
          </a:p>
        </p:txBody>
      </p:sp>
      <p:sp>
        <p:nvSpPr>
          <p:cNvPr id="366" name="Google Shape;366;p47"/>
          <p:cNvSpPr/>
          <p:nvPr/>
        </p:nvSpPr>
        <p:spPr>
          <a:xfrm>
            <a:off x="51317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67" name="Google Shape;367;p47"/>
          <p:cNvSpPr/>
          <p:nvPr/>
        </p:nvSpPr>
        <p:spPr>
          <a:xfrm>
            <a:off x="5264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68" name="Google Shape;368;p47"/>
          <p:cNvSpPr/>
          <p:nvPr/>
        </p:nvSpPr>
        <p:spPr>
          <a:xfrm>
            <a:off x="53795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69" name="Google Shape;369;p47"/>
          <p:cNvSpPr/>
          <p:nvPr/>
        </p:nvSpPr>
        <p:spPr>
          <a:xfrm>
            <a:off x="5515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70" name="Google Shape;370;p47"/>
          <p:cNvSpPr/>
          <p:nvPr/>
        </p:nvSpPr>
        <p:spPr>
          <a:xfrm>
            <a:off x="55912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71" name="Google Shape;371;p47"/>
          <p:cNvSpPr/>
          <p:nvPr/>
        </p:nvSpPr>
        <p:spPr>
          <a:xfrm>
            <a:off x="5724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72" name="Google Shape;372;p47"/>
          <p:cNvSpPr/>
          <p:nvPr/>
        </p:nvSpPr>
        <p:spPr>
          <a:xfrm>
            <a:off x="5839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73" name="Google Shape;373;p47"/>
          <p:cNvSpPr/>
          <p:nvPr/>
        </p:nvSpPr>
        <p:spPr>
          <a:xfrm>
            <a:off x="597460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74" name="Google Shape;374;p47"/>
          <p:cNvSpPr/>
          <p:nvPr/>
        </p:nvSpPr>
        <p:spPr>
          <a:xfrm>
            <a:off x="51317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75" name="Google Shape;375;p47"/>
          <p:cNvSpPr/>
          <p:nvPr/>
        </p:nvSpPr>
        <p:spPr>
          <a:xfrm>
            <a:off x="52649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76" name="Google Shape;376;p47"/>
          <p:cNvSpPr/>
          <p:nvPr/>
        </p:nvSpPr>
        <p:spPr>
          <a:xfrm>
            <a:off x="53795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77" name="Google Shape;377;p47"/>
          <p:cNvSpPr/>
          <p:nvPr/>
        </p:nvSpPr>
        <p:spPr>
          <a:xfrm>
            <a:off x="5515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78" name="Google Shape;378;p47"/>
          <p:cNvSpPr/>
          <p:nvPr/>
        </p:nvSpPr>
        <p:spPr>
          <a:xfrm>
            <a:off x="55912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79" name="Google Shape;379;p47"/>
          <p:cNvSpPr/>
          <p:nvPr/>
        </p:nvSpPr>
        <p:spPr>
          <a:xfrm>
            <a:off x="57244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80" name="Google Shape;380;p47"/>
          <p:cNvSpPr/>
          <p:nvPr/>
        </p:nvSpPr>
        <p:spPr>
          <a:xfrm>
            <a:off x="5839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81" name="Google Shape;381;p47"/>
          <p:cNvSpPr/>
          <p:nvPr/>
        </p:nvSpPr>
        <p:spPr>
          <a:xfrm>
            <a:off x="597460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382" name="Google Shape;382;p47"/>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lang="en-GB" sz="800">
                <a:solidFill>
                  <a:srgbClr val="FF0000"/>
                </a:solidFill>
                <a:latin typeface="Oswald"/>
                <a:ea typeface="Oswald"/>
                <a:cs typeface="Oswald"/>
                <a:sym typeface="Oswald"/>
              </a:rPr>
              <a:t>REPORTING ON COVID-19</a:t>
            </a:r>
            <a:r>
              <a:rPr b="1" lang="en-GB" sz="800">
                <a:solidFill>
                  <a:srgbClr val="FF0000"/>
                </a:solidFill>
                <a:latin typeface="Oswald"/>
                <a:ea typeface="Oswald"/>
                <a:cs typeface="Oswald"/>
                <a:sym typeface="Oswald"/>
              </a:rPr>
              <a:t> GOT HER LOCKED UP</a:t>
            </a:r>
            <a:endParaRPr b="1" sz="800">
              <a:solidFill>
                <a:srgbClr val="FF0000"/>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8"/>
          <p:cNvSpPr txBox="1"/>
          <p:nvPr>
            <p:ph type="title"/>
          </p:nvPr>
        </p:nvSpPr>
        <p:spPr>
          <a:xfrm>
            <a:off x="541491" y="329364"/>
            <a:ext cx="3097500" cy="474300"/>
          </a:xfrm>
          <a:prstGeom prst="rect">
            <a:avLst/>
          </a:prstGeom>
          <a:noFill/>
          <a:ln>
            <a:noFill/>
          </a:ln>
        </p:spPr>
        <p:txBody>
          <a:bodyPr anchorCtr="0" anchor="t" bIns="0" lIns="68575" spcFirstLastPara="1" rIns="68575" wrap="square" tIns="0">
            <a:noAutofit/>
          </a:bodyPr>
          <a:lstStyle/>
          <a:p>
            <a:pPr indent="0" lvl="0" marL="0" rtl="0" algn="l">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88" name="Google Shape;388;p4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89" name="Google Shape;389;p48"/>
          <p:cNvSpPr/>
          <p:nvPr/>
        </p:nvSpPr>
        <p:spPr>
          <a:xfrm>
            <a:off x="8735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19: Right to freedom of expression</a:t>
            </a:r>
            <a:endParaRPr/>
          </a:p>
        </p:txBody>
      </p:sp>
      <p:sp>
        <p:nvSpPr>
          <p:cNvPr id="390" name="Google Shape;390;p48"/>
          <p:cNvSpPr/>
          <p:nvPr/>
        </p:nvSpPr>
        <p:spPr>
          <a:xfrm>
            <a:off x="283665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24: Right to rest and leisure</a:t>
            </a:r>
            <a:endParaRPr/>
          </a:p>
        </p:txBody>
      </p:sp>
      <p:sp>
        <p:nvSpPr>
          <p:cNvPr id="391" name="Google Shape;391;p48"/>
          <p:cNvSpPr/>
          <p:nvPr/>
        </p:nvSpPr>
        <p:spPr>
          <a:xfrm>
            <a:off x="47998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25: Right to a standard of living </a:t>
            </a:r>
            <a:endParaRPr/>
          </a:p>
        </p:txBody>
      </p:sp>
      <p:sp>
        <p:nvSpPr>
          <p:cNvPr id="392" name="Google Shape;392;p48"/>
          <p:cNvSpPr/>
          <p:nvPr/>
        </p:nvSpPr>
        <p:spPr>
          <a:xfrm>
            <a:off x="6806550" y="199942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12: Right to privacy</a:t>
            </a:r>
            <a:endParaRPr/>
          </a:p>
        </p:txBody>
      </p:sp>
      <p:sp>
        <p:nvSpPr>
          <p:cNvPr id="393" name="Google Shape;393;p48"/>
          <p:cNvSpPr/>
          <p:nvPr/>
        </p:nvSpPr>
        <p:spPr>
          <a:xfrm>
            <a:off x="6847325" y="345287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26: Right to education</a:t>
            </a:r>
            <a:endParaRPr/>
          </a:p>
        </p:txBody>
      </p:sp>
      <p:sp>
        <p:nvSpPr>
          <p:cNvPr id="394" name="Google Shape;394;p48"/>
          <p:cNvSpPr/>
          <p:nvPr/>
        </p:nvSpPr>
        <p:spPr>
          <a:xfrm>
            <a:off x="4840575" y="3418525"/>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19: Right to life</a:t>
            </a:r>
            <a:endParaRPr/>
          </a:p>
        </p:txBody>
      </p:sp>
      <p:sp>
        <p:nvSpPr>
          <p:cNvPr id="395" name="Google Shape;395;p48"/>
          <p:cNvSpPr/>
          <p:nvPr/>
        </p:nvSpPr>
        <p:spPr>
          <a:xfrm>
            <a:off x="2877425"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Article 18: Right to freedom of thought, conscience  and religion</a:t>
            </a:r>
            <a:endParaRPr sz="1200"/>
          </a:p>
        </p:txBody>
      </p:sp>
      <p:sp>
        <p:nvSpPr>
          <p:cNvPr id="396" name="Google Shape;396;p48"/>
          <p:cNvSpPr/>
          <p:nvPr/>
        </p:nvSpPr>
        <p:spPr>
          <a:xfrm>
            <a:off x="873500"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13: Right to freedom of movement</a:t>
            </a:r>
            <a:endParaRPr/>
          </a:p>
        </p:txBody>
      </p:sp>
      <p:sp>
        <p:nvSpPr>
          <p:cNvPr id="397" name="Google Shape;397;p48"/>
          <p:cNvSpPr txBox="1"/>
          <p:nvPr/>
        </p:nvSpPr>
        <p:spPr>
          <a:xfrm>
            <a:off x="630250" y="903050"/>
            <a:ext cx="45969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accent6"/>
                </a:solidFill>
                <a:latin typeface="Oswald"/>
                <a:ea typeface="Oswald"/>
                <a:cs typeface="Oswald"/>
                <a:sym typeface="Oswald"/>
              </a:rPr>
              <a:t>I use social media and say what I think on different topics</a:t>
            </a:r>
            <a:endParaRPr sz="1600">
              <a:solidFill>
                <a:schemeClr val="accent6"/>
              </a:solidFill>
              <a:latin typeface="Oswald"/>
              <a:ea typeface="Oswald"/>
              <a:cs typeface="Oswald"/>
              <a:sym typeface="Oswald"/>
            </a:endParaRPr>
          </a:p>
          <a:p>
            <a:pPr indent="0" lvl="0" marL="0" rtl="0" algn="l">
              <a:spcBef>
                <a:spcPts val="0"/>
              </a:spcBef>
              <a:spcAft>
                <a:spcPts val="0"/>
              </a:spcAft>
              <a:buNone/>
            </a:pPr>
            <a:r>
              <a:t/>
            </a:r>
            <a:endParaRPr sz="1600">
              <a:solidFill>
                <a:schemeClr val="accent6"/>
              </a:solidFill>
              <a:latin typeface="Oswald"/>
              <a:ea typeface="Oswald"/>
              <a:cs typeface="Oswald"/>
              <a:sym typeface="Oswald"/>
            </a:endParaRPr>
          </a:p>
          <a:p>
            <a:pPr indent="0" lvl="0" marL="0" rtl="0" algn="l">
              <a:spcBef>
                <a:spcPts val="0"/>
              </a:spcBef>
              <a:spcAft>
                <a:spcPts val="0"/>
              </a:spcAft>
              <a:buNone/>
            </a:pPr>
            <a:r>
              <a:rPr lang="en-GB" sz="1600">
                <a:solidFill>
                  <a:srgbClr val="4A86E8"/>
                </a:solidFill>
                <a:latin typeface="Oswald"/>
                <a:ea typeface="Oswald"/>
                <a:cs typeface="Oswald"/>
                <a:sym typeface="Oswald"/>
              </a:rPr>
              <a:t>I play with my friends</a:t>
            </a:r>
            <a:endParaRPr sz="1600">
              <a:solidFill>
                <a:srgbClr val="4A86E8"/>
              </a:solidFill>
              <a:latin typeface="Oswald"/>
              <a:ea typeface="Oswald"/>
              <a:cs typeface="Oswald"/>
              <a:sym typeface="Oswald"/>
            </a:endParaRPr>
          </a:p>
          <a:p>
            <a:pPr indent="0" lvl="0" marL="0" rtl="0" algn="l">
              <a:spcBef>
                <a:spcPts val="0"/>
              </a:spcBef>
              <a:spcAft>
                <a:spcPts val="0"/>
              </a:spcAft>
              <a:buNone/>
            </a:pPr>
            <a:r>
              <a:t/>
            </a:r>
            <a:endParaRPr sz="1600">
              <a:solidFill>
                <a:srgbClr val="4A86E8"/>
              </a:solidFill>
              <a:latin typeface="Oswald"/>
              <a:ea typeface="Oswald"/>
              <a:cs typeface="Oswald"/>
              <a:sym typeface="Oswald"/>
            </a:endParaRPr>
          </a:p>
          <a:p>
            <a:pPr indent="0" lvl="0" marL="0" rtl="0" algn="l">
              <a:spcBef>
                <a:spcPts val="0"/>
              </a:spcBef>
              <a:spcAft>
                <a:spcPts val="0"/>
              </a:spcAft>
              <a:buNone/>
            </a:pPr>
            <a:r>
              <a:t/>
            </a:r>
            <a:endParaRPr sz="1600">
              <a:solidFill>
                <a:srgbClr val="4A86E8"/>
              </a:solidFill>
              <a:latin typeface="Oswald"/>
              <a:ea typeface="Oswald"/>
              <a:cs typeface="Oswald"/>
              <a:sym typeface="Oswald"/>
            </a:endParaRPr>
          </a:p>
          <a:p>
            <a:pPr indent="0" lvl="0" marL="0" rtl="0" algn="l">
              <a:spcBef>
                <a:spcPts val="0"/>
              </a:spcBef>
              <a:spcAft>
                <a:spcPts val="0"/>
              </a:spcAft>
              <a:buNone/>
            </a:pPr>
            <a:r>
              <a:t/>
            </a:r>
            <a:endParaRPr/>
          </a:p>
        </p:txBody>
      </p:sp>
      <p:sp>
        <p:nvSpPr>
          <p:cNvPr id="398" name="Google Shape;398;p48"/>
          <p:cNvSpPr/>
          <p:nvPr/>
        </p:nvSpPr>
        <p:spPr>
          <a:xfrm>
            <a:off x="51317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399" name="Google Shape;399;p48"/>
          <p:cNvSpPr/>
          <p:nvPr/>
        </p:nvSpPr>
        <p:spPr>
          <a:xfrm>
            <a:off x="5264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00" name="Google Shape;400;p48"/>
          <p:cNvSpPr/>
          <p:nvPr/>
        </p:nvSpPr>
        <p:spPr>
          <a:xfrm>
            <a:off x="53795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01" name="Google Shape;401;p48"/>
          <p:cNvSpPr/>
          <p:nvPr/>
        </p:nvSpPr>
        <p:spPr>
          <a:xfrm>
            <a:off x="5515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02" name="Google Shape;402;p48"/>
          <p:cNvSpPr/>
          <p:nvPr/>
        </p:nvSpPr>
        <p:spPr>
          <a:xfrm>
            <a:off x="55912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03" name="Google Shape;403;p48"/>
          <p:cNvSpPr/>
          <p:nvPr/>
        </p:nvSpPr>
        <p:spPr>
          <a:xfrm>
            <a:off x="5724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04" name="Google Shape;404;p48"/>
          <p:cNvSpPr/>
          <p:nvPr/>
        </p:nvSpPr>
        <p:spPr>
          <a:xfrm>
            <a:off x="5839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05" name="Google Shape;405;p48"/>
          <p:cNvSpPr/>
          <p:nvPr/>
        </p:nvSpPr>
        <p:spPr>
          <a:xfrm>
            <a:off x="597460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06" name="Google Shape;406;p48"/>
          <p:cNvSpPr/>
          <p:nvPr/>
        </p:nvSpPr>
        <p:spPr>
          <a:xfrm>
            <a:off x="51317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07" name="Google Shape;407;p48"/>
          <p:cNvSpPr/>
          <p:nvPr/>
        </p:nvSpPr>
        <p:spPr>
          <a:xfrm>
            <a:off x="52649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08" name="Google Shape;408;p48"/>
          <p:cNvSpPr/>
          <p:nvPr/>
        </p:nvSpPr>
        <p:spPr>
          <a:xfrm>
            <a:off x="53795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09" name="Google Shape;409;p48"/>
          <p:cNvSpPr/>
          <p:nvPr/>
        </p:nvSpPr>
        <p:spPr>
          <a:xfrm>
            <a:off x="5515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10" name="Google Shape;410;p48"/>
          <p:cNvSpPr/>
          <p:nvPr/>
        </p:nvSpPr>
        <p:spPr>
          <a:xfrm>
            <a:off x="55912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11" name="Google Shape;411;p48"/>
          <p:cNvSpPr/>
          <p:nvPr/>
        </p:nvSpPr>
        <p:spPr>
          <a:xfrm>
            <a:off x="57244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12" name="Google Shape;412;p48"/>
          <p:cNvSpPr/>
          <p:nvPr/>
        </p:nvSpPr>
        <p:spPr>
          <a:xfrm>
            <a:off x="5839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13" name="Google Shape;413;p48"/>
          <p:cNvSpPr/>
          <p:nvPr/>
        </p:nvSpPr>
        <p:spPr>
          <a:xfrm>
            <a:off x="597460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14" name="Google Shape;414;p48"/>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lang="en-GB" sz="800">
                <a:solidFill>
                  <a:srgbClr val="FF0000"/>
                </a:solidFill>
                <a:latin typeface="Oswald"/>
                <a:ea typeface="Oswald"/>
                <a:cs typeface="Oswald"/>
                <a:sym typeface="Oswald"/>
              </a:rPr>
              <a:t>REPORTING ON COVID-19</a:t>
            </a:r>
            <a:r>
              <a:rPr b="1" lang="en-GB" sz="800">
                <a:solidFill>
                  <a:srgbClr val="FF0000"/>
                </a:solidFill>
                <a:latin typeface="Oswald"/>
                <a:ea typeface="Oswald"/>
                <a:cs typeface="Oswald"/>
                <a:sym typeface="Oswald"/>
              </a:rPr>
              <a:t> GOT HER LOCKED UP</a:t>
            </a:r>
            <a:endParaRPr b="1" sz="800">
              <a:solidFill>
                <a:srgbClr val="FF0000"/>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9"/>
          <p:cNvSpPr txBox="1"/>
          <p:nvPr>
            <p:ph type="title"/>
          </p:nvPr>
        </p:nvSpPr>
        <p:spPr>
          <a:xfrm>
            <a:off x="541491" y="329364"/>
            <a:ext cx="3097500" cy="474300"/>
          </a:xfrm>
          <a:prstGeom prst="rect">
            <a:avLst/>
          </a:prstGeom>
          <a:noFill/>
          <a:ln>
            <a:noFill/>
          </a:ln>
        </p:spPr>
        <p:txBody>
          <a:bodyPr anchorCtr="0" anchor="t" bIns="0" lIns="68575" spcFirstLastPara="1" rIns="68575" wrap="square" tIns="0">
            <a:noAutofit/>
          </a:bodyPr>
          <a:lstStyle/>
          <a:p>
            <a:pPr indent="0" lvl="0" marL="0" rtl="0" algn="l">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20" name="Google Shape;420;p4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21" name="Google Shape;421;p49"/>
          <p:cNvSpPr/>
          <p:nvPr/>
        </p:nvSpPr>
        <p:spPr>
          <a:xfrm>
            <a:off x="8735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19: Right to freedom of expression</a:t>
            </a:r>
            <a:endParaRPr/>
          </a:p>
        </p:txBody>
      </p:sp>
      <p:sp>
        <p:nvSpPr>
          <p:cNvPr id="422" name="Google Shape;422;p49"/>
          <p:cNvSpPr/>
          <p:nvPr/>
        </p:nvSpPr>
        <p:spPr>
          <a:xfrm>
            <a:off x="283665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24: Right to rest and leisure</a:t>
            </a:r>
            <a:endParaRPr/>
          </a:p>
        </p:txBody>
      </p:sp>
      <p:sp>
        <p:nvSpPr>
          <p:cNvPr id="423" name="Google Shape;423;p49"/>
          <p:cNvSpPr/>
          <p:nvPr/>
        </p:nvSpPr>
        <p:spPr>
          <a:xfrm>
            <a:off x="47998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25: Right to a standard of living </a:t>
            </a:r>
            <a:endParaRPr/>
          </a:p>
        </p:txBody>
      </p:sp>
      <p:sp>
        <p:nvSpPr>
          <p:cNvPr id="424" name="Google Shape;424;p49"/>
          <p:cNvSpPr/>
          <p:nvPr/>
        </p:nvSpPr>
        <p:spPr>
          <a:xfrm>
            <a:off x="6806550" y="199942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12: Right to privacy</a:t>
            </a:r>
            <a:endParaRPr/>
          </a:p>
        </p:txBody>
      </p:sp>
      <p:sp>
        <p:nvSpPr>
          <p:cNvPr id="425" name="Google Shape;425;p49"/>
          <p:cNvSpPr/>
          <p:nvPr/>
        </p:nvSpPr>
        <p:spPr>
          <a:xfrm>
            <a:off x="6847325" y="345287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26: Right to education</a:t>
            </a:r>
            <a:endParaRPr/>
          </a:p>
        </p:txBody>
      </p:sp>
      <p:sp>
        <p:nvSpPr>
          <p:cNvPr id="426" name="Google Shape;426;p49"/>
          <p:cNvSpPr/>
          <p:nvPr/>
        </p:nvSpPr>
        <p:spPr>
          <a:xfrm>
            <a:off x="4840575" y="3418525"/>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19: Right to life</a:t>
            </a:r>
            <a:endParaRPr/>
          </a:p>
        </p:txBody>
      </p:sp>
      <p:sp>
        <p:nvSpPr>
          <p:cNvPr id="427" name="Google Shape;427;p49"/>
          <p:cNvSpPr/>
          <p:nvPr/>
        </p:nvSpPr>
        <p:spPr>
          <a:xfrm>
            <a:off x="2877425"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Article 18: Right to freedom of thought, conscience  and religion</a:t>
            </a:r>
            <a:endParaRPr sz="1200"/>
          </a:p>
        </p:txBody>
      </p:sp>
      <p:sp>
        <p:nvSpPr>
          <p:cNvPr id="428" name="Google Shape;428;p49"/>
          <p:cNvSpPr/>
          <p:nvPr/>
        </p:nvSpPr>
        <p:spPr>
          <a:xfrm>
            <a:off x="873500"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Article 13: Right to freedom of movement</a:t>
            </a:r>
            <a:endParaRPr/>
          </a:p>
        </p:txBody>
      </p:sp>
      <p:sp>
        <p:nvSpPr>
          <p:cNvPr id="429" name="Google Shape;429;p49"/>
          <p:cNvSpPr txBox="1"/>
          <p:nvPr/>
        </p:nvSpPr>
        <p:spPr>
          <a:xfrm>
            <a:off x="630250" y="903050"/>
            <a:ext cx="45969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accent6"/>
                </a:solidFill>
                <a:latin typeface="Oswald"/>
                <a:ea typeface="Oswald"/>
                <a:cs typeface="Oswald"/>
                <a:sym typeface="Oswald"/>
              </a:rPr>
              <a:t>I go to see a doctor if I am sick</a:t>
            </a:r>
            <a:endParaRPr sz="1600">
              <a:solidFill>
                <a:schemeClr val="accent6"/>
              </a:solidFill>
              <a:latin typeface="Oswald"/>
              <a:ea typeface="Oswald"/>
              <a:cs typeface="Oswald"/>
              <a:sym typeface="Oswald"/>
            </a:endParaRPr>
          </a:p>
          <a:p>
            <a:pPr indent="0" lvl="0" marL="0" rtl="0" algn="l">
              <a:spcBef>
                <a:spcPts val="0"/>
              </a:spcBef>
              <a:spcAft>
                <a:spcPts val="0"/>
              </a:spcAft>
              <a:buNone/>
            </a:pPr>
            <a:r>
              <a:t/>
            </a:r>
            <a:endParaRPr sz="1600">
              <a:solidFill>
                <a:schemeClr val="accent6"/>
              </a:solidFill>
              <a:latin typeface="Oswald"/>
              <a:ea typeface="Oswald"/>
              <a:cs typeface="Oswald"/>
              <a:sym typeface="Oswald"/>
            </a:endParaRPr>
          </a:p>
          <a:p>
            <a:pPr indent="0" lvl="0" marL="0" rtl="0" algn="l">
              <a:spcBef>
                <a:spcPts val="0"/>
              </a:spcBef>
              <a:spcAft>
                <a:spcPts val="0"/>
              </a:spcAft>
              <a:buNone/>
            </a:pPr>
            <a:r>
              <a:rPr lang="en-GB" sz="1600">
                <a:solidFill>
                  <a:srgbClr val="4A86E8"/>
                </a:solidFill>
                <a:latin typeface="Oswald"/>
                <a:ea typeface="Oswald"/>
                <a:cs typeface="Oswald"/>
                <a:sym typeface="Oswald"/>
              </a:rPr>
              <a:t>I can go to school and study</a:t>
            </a:r>
            <a:endParaRPr sz="1600">
              <a:solidFill>
                <a:srgbClr val="4A86E8"/>
              </a:solidFill>
              <a:latin typeface="Oswald"/>
              <a:ea typeface="Oswald"/>
              <a:cs typeface="Oswald"/>
              <a:sym typeface="Oswald"/>
            </a:endParaRPr>
          </a:p>
          <a:p>
            <a:pPr indent="0" lvl="0" marL="0" rtl="0" algn="l">
              <a:spcBef>
                <a:spcPts val="0"/>
              </a:spcBef>
              <a:spcAft>
                <a:spcPts val="0"/>
              </a:spcAft>
              <a:buNone/>
            </a:pPr>
            <a:r>
              <a:t/>
            </a:r>
            <a:endParaRPr sz="1600">
              <a:solidFill>
                <a:srgbClr val="4A86E8"/>
              </a:solidFill>
              <a:latin typeface="Oswald"/>
              <a:ea typeface="Oswald"/>
              <a:cs typeface="Oswald"/>
              <a:sym typeface="Oswald"/>
            </a:endParaRPr>
          </a:p>
          <a:p>
            <a:pPr indent="0" lvl="0" marL="0" rtl="0" algn="l">
              <a:spcBef>
                <a:spcPts val="0"/>
              </a:spcBef>
              <a:spcAft>
                <a:spcPts val="0"/>
              </a:spcAft>
              <a:buNone/>
            </a:pPr>
            <a:r>
              <a:t/>
            </a:r>
            <a:endParaRPr sz="1600">
              <a:solidFill>
                <a:srgbClr val="4A86E8"/>
              </a:solidFill>
              <a:latin typeface="Oswald"/>
              <a:ea typeface="Oswald"/>
              <a:cs typeface="Oswald"/>
              <a:sym typeface="Oswald"/>
            </a:endParaRPr>
          </a:p>
          <a:p>
            <a:pPr indent="0" lvl="0" marL="0" rtl="0" algn="l">
              <a:spcBef>
                <a:spcPts val="0"/>
              </a:spcBef>
              <a:spcAft>
                <a:spcPts val="0"/>
              </a:spcAft>
              <a:buNone/>
            </a:pPr>
            <a:r>
              <a:t/>
            </a:r>
            <a:endParaRPr/>
          </a:p>
        </p:txBody>
      </p:sp>
      <p:sp>
        <p:nvSpPr>
          <p:cNvPr id="430" name="Google Shape;430;p49"/>
          <p:cNvSpPr/>
          <p:nvPr/>
        </p:nvSpPr>
        <p:spPr>
          <a:xfrm>
            <a:off x="51317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31" name="Google Shape;431;p49"/>
          <p:cNvSpPr/>
          <p:nvPr/>
        </p:nvSpPr>
        <p:spPr>
          <a:xfrm>
            <a:off x="5264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32" name="Google Shape;432;p49"/>
          <p:cNvSpPr/>
          <p:nvPr/>
        </p:nvSpPr>
        <p:spPr>
          <a:xfrm>
            <a:off x="53795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33" name="Google Shape;433;p49"/>
          <p:cNvSpPr/>
          <p:nvPr/>
        </p:nvSpPr>
        <p:spPr>
          <a:xfrm>
            <a:off x="5515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34" name="Google Shape;434;p49"/>
          <p:cNvSpPr/>
          <p:nvPr/>
        </p:nvSpPr>
        <p:spPr>
          <a:xfrm>
            <a:off x="55912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35" name="Google Shape;435;p49"/>
          <p:cNvSpPr/>
          <p:nvPr/>
        </p:nvSpPr>
        <p:spPr>
          <a:xfrm>
            <a:off x="5724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36" name="Google Shape;436;p49"/>
          <p:cNvSpPr/>
          <p:nvPr/>
        </p:nvSpPr>
        <p:spPr>
          <a:xfrm>
            <a:off x="5839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37" name="Google Shape;437;p49"/>
          <p:cNvSpPr/>
          <p:nvPr/>
        </p:nvSpPr>
        <p:spPr>
          <a:xfrm>
            <a:off x="597460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
        <p:nvSpPr>
          <p:cNvPr id="438" name="Google Shape;438;p49"/>
          <p:cNvSpPr/>
          <p:nvPr/>
        </p:nvSpPr>
        <p:spPr>
          <a:xfrm>
            <a:off x="51317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39" name="Google Shape;439;p49"/>
          <p:cNvSpPr/>
          <p:nvPr/>
        </p:nvSpPr>
        <p:spPr>
          <a:xfrm>
            <a:off x="52649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40" name="Google Shape;440;p49"/>
          <p:cNvSpPr/>
          <p:nvPr/>
        </p:nvSpPr>
        <p:spPr>
          <a:xfrm>
            <a:off x="53795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41" name="Google Shape;441;p49"/>
          <p:cNvSpPr/>
          <p:nvPr/>
        </p:nvSpPr>
        <p:spPr>
          <a:xfrm>
            <a:off x="5515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42" name="Google Shape;442;p49"/>
          <p:cNvSpPr/>
          <p:nvPr/>
        </p:nvSpPr>
        <p:spPr>
          <a:xfrm>
            <a:off x="55912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43" name="Google Shape;443;p49"/>
          <p:cNvSpPr/>
          <p:nvPr/>
        </p:nvSpPr>
        <p:spPr>
          <a:xfrm>
            <a:off x="57244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44" name="Google Shape;444;p49"/>
          <p:cNvSpPr/>
          <p:nvPr/>
        </p:nvSpPr>
        <p:spPr>
          <a:xfrm>
            <a:off x="5839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45" name="Google Shape;445;p49"/>
          <p:cNvSpPr/>
          <p:nvPr/>
        </p:nvSpPr>
        <p:spPr>
          <a:xfrm>
            <a:off x="597460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rgbClr val="4A86E8"/>
              </a:highlight>
            </a:endParaRPr>
          </a:p>
        </p:txBody>
      </p:sp>
      <p:sp>
        <p:nvSpPr>
          <p:cNvPr id="446" name="Google Shape;446;p49"/>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lang="en-GB" sz="800">
                <a:solidFill>
                  <a:srgbClr val="FF0000"/>
                </a:solidFill>
                <a:latin typeface="Oswald"/>
                <a:ea typeface="Oswald"/>
                <a:cs typeface="Oswald"/>
                <a:sym typeface="Oswald"/>
              </a:rPr>
              <a:t>REPORTING ON COVID-19 GOT HER LOCKED UP</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0"/>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spcBef>
                <a:spcPts val="0"/>
              </a:spcBef>
              <a:spcAft>
                <a:spcPts val="0"/>
              </a:spcAft>
              <a:buClr>
                <a:srgbClr val="000000"/>
              </a:buClr>
              <a:buSzPts val="2800"/>
              <a:buFont typeface="Oswald"/>
              <a:buNone/>
            </a:pPr>
            <a:r>
              <a:rPr lang="en-GB" sz="1800"/>
              <a:t>HUMAN RIGHTS IN </a:t>
            </a:r>
            <a:br>
              <a:rPr lang="en-GB" sz="1800"/>
            </a:br>
            <a:r>
              <a:rPr lang="en-GB" sz="1800"/>
              <a:t>DAILY LIFE</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52" name="Google Shape;452;p5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53" name="Google Shape;453;p50"/>
          <p:cNvSpPr txBox="1"/>
          <p:nvPr/>
        </p:nvSpPr>
        <p:spPr>
          <a:xfrm>
            <a:off x="629850" y="1446900"/>
            <a:ext cx="7714200" cy="247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300">
                <a:latin typeface="Oswald"/>
                <a:ea typeface="Oswald"/>
                <a:cs typeface="Oswald"/>
                <a:sym typeface="Oswald"/>
              </a:rPr>
              <a:t>Pick two rights.</a:t>
            </a:r>
            <a:endParaRPr sz="2300">
              <a:latin typeface="Oswald"/>
              <a:ea typeface="Oswald"/>
              <a:cs typeface="Oswald"/>
              <a:sym typeface="Oswald"/>
            </a:endParaRPr>
          </a:p>
          <a:p>
            <a:pPr indent="0" lvl="0" marL="0" rtl="0" algn="l">
              <a:lnSpc>
                <a:spcPct val="115000"/>
              </a:lnSpc>
              <a:spcBef>
                <a:spcPts val="0"/>
              </a:spcBef>
              <a:spcAft>
                <a:spcPts val="0"/>
              </a:spcAft>
              <a:buNone/>
            </a:pPr>
            <a:r>
              <a:t/>
            </a:r>
            <a:endParaRPr sz="2300">
              <a:latin typeface="Oswald"/>
              <a:ea typeface="Oswald"/>
              <a:cs typeface="Oswald"/>
              <a:sym typeface="Oswald"/>
            </a:endParaRPr>
          </a:p>
          <a:p>
            <a:pPr indent="0" lvl="0" marL="0" rtl="0" algn="l">
              <a:lnSpc>
                <a:spcPct val="115000"/>
              </a:lnSpc>
              <a:spcBef>
                <a:spcPts val="0"/>
              </a:spcBef>
              <a:spcAft>
                <a:spcPts val="0"/>
              </a:spcAft>
              <a:buNone/>
            </a:pPr>
            <a:r>
              <a:rPr lang="en-GB" sz="2300">
                <a:latin typeface="Oswald"/>
                <a:ea typeface="Oswald"/>
                <a:cs typeface="Oswald"/>
                <a:sym typeface="Oswald"/>
              </a:rPr>
              <a:t>How would your life be different if you did not have these rights?</a:t>
            </a:r>
            <a:endParaRPr sz="2300">
              <a:latin typeface="Oswald"/>
              <a:ea typeface="Oswald"/>
              <a:cs typeface="Oswald"/>
              <a:sym typeface="Oswald"/>
            </a:endParaRPr>
          </a:p>
          <a:p>
            <a:pPr indent="0" lvl="0" marL="0" rtl="0" algn="l">
              <a:lnSpc>
                <a:spcPct val="115000"/>
              </a:lnSpc>
              <a:spcBef>
                <a:spcPts val="0"/>
              </a:spcBef>
              <a:spcAft>
                <a:spcPts val="0"/>
              </a:spcAft>
              <a:buNone/>
            </a:pPr>
            <a:r>
              <a:t/>
            </a:r>
            <a:endParaRPr sz="2300">
              <a:latin typeface="Oswald"/>
              <a:ea typeface="Oswald"/>
              <a:cs typeface="Oswald"/>
              <a:sym typeface="Oswald"/>
            </a:endParaRPr>
          </a:p>
          <a:p>
            <a:pPr indent="0" lvl="0" marL="0" rtl="0" algn="l">
              <a:lnSpc>
                <a:spcPct val="115000"/>
              </a:lnSpc>
              <a:spcBef>
                <a:spcPts val="0"/>
              </a:spcBef>
              <a:spcAft>
                <a:spcPts val="0"/>
              </a:spcAft>
              <a:buNone/>
            </a:pPr>
            <a:r>
              <a:t/>
            </a:r>
            <a:endParaRPr sz="2000">
              <a:latin typeface="Oswald"/>
              <a:ea typeface="Oswald"/>
              <a:cs typeface="Oswald"/>
              <a:sym typeface="Oswald"/>
            </a:endParaRPr>
          </a:p>
          <a:p>
            <a:pPr indent="0" lvl="0" marL="0" rtl="0" algn="l">
              <a:lnSpc>
                <a:spcPct val="115000"/>
              </a:lnSpc>
              <a:spcBef>
                <a:spcPts val="0"/>
              </a:spcBef>
              <a:spcAft>
                <a:spcPts val="0"/>
              </a:spcAft>
              <a:buNone/>
            </a:pPr>
            <a:r>
              <a:t/>
            </a:r>
            <a:endParaRPr sz="2000">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1"/>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59" name="Google Shape;459;p5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60" name="Google Shape;460;p51"/>
          <p:cNvSpPr txBox="1"/>
          <p:nvPr/>
        </p:nvSpPr>
        <p:spPr>
          <a:xfrm>
            <a:off x="511375" y="1462850"/>
            <a:ext cx="6996300" cy="247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300">
              <a:latin typeface="Oswald"/>
              <a:ea typeface="Oswald"/>
              <a:cs typeface="Oswald"/>
              <a:sym typeface="Oswald"/>
            </a:endParaRPr>
          </a:p>
          <a:p>
            <a:pPr indent="0" lvl="0" marL="0" rtl="0" algn="l">
              <a:lnSpc>
                <a:spcPct val="115000"/>
              </a:lnSpc>
              <a:spcBef>
                <a:spcPts val="0"/>
              </a:spcBef>
              <a:spcAft>
                <a:spcPts val="0"/>
              </a:spcAft>
              <a:buNone/>
            </a:pPr>
            <a:r>
              <a:rPr lang="en-GB" sz="2300">
                <a:latin typeface="Oswald"/>
                <a:ea typeface="Oswald"/>
                <a:cs typeface="Oswald"/>
                <a:sym typeface="Oswald"/>
              </a:rPr>
              <a:t>H</a:t>
            </a:r>
            <a:r>
              <a:rPr lang="en-GB" sz="2300">
                <a:latin typeface="Oswald"/>
                <a:ea typeface="Oswald"/>
                <a:cs typeface="Oswald"/>
                <a:sym typeface="Oswald"/>
              </a:rPr>
              <a:t>uman rights are </a:t>
            </a:r>
            <a:r>
              <a:rPr b="1" lang="en-GB" sz="2300">
                <a:highlight>
                  <a:schemeClr val="accent1"/>
                </a:highlight>
                <a:latin typeface="Oswald"/>
                <a:ea typeface="Oswald"/>
                <a:cs typeface="Oswald"/>
                <a:sym typeface="Oswald"/>
              </a:rPr>
              <a:t>universal</a:t>
            </a:r>
            <a:r>
              <a:rPr lang="en-GB" sz="2300">
                <a:highlight>
                  <a:schemeClr val="accent1"/>
                </a:highlight>
                <a:latin typeface="Oswald"/>
                <a:ea typeface="Oswald"/>
                <a:cs typeface="Oswald"/>
                <a:sym typeface="Oswald"/>
              </a:rPr>
              <a:t> </a:t>
            </a:r>
            <a:r>
              <a:rPr lang="en-GB" sz="2300">
                <a:latin typeface="Oswald"/>
                <a:ea typeface="Oswald"/>
                <a:cs typeface="Oswald"/>
                <a:sym typeface="Oswald"/>
              </a:rPr>
              <a:t>and </a:t>
            </a:r>
            <a:r>
              <a:rPr b="1" lang="en-GB" sz="2300">
                <a:highlight>
                  <a:schemeClr val="accent1"/>
                </a:highlight>
                <a:latin typeface="Oswald"/>
                <a:ea typeface="Oswald"/>
                <a:cs typeface="Oswald"/>
                <a:sym typeface="Oswald"/>
              </a:rPr>
              <a:t>interconnected</a:t>
            </a:r>
            <a:r>
              <a:rPr lang="en-GB" sz="2300">
                <a:highlight>
                  <a:schemeClr val="accent1"/>
                </a:highlight>
                <a:latin typeface="Oswald"/>
                <a:ea typeface="Oswald"/>
                <a:cs typeface="Oswald"/>
                <a:sym typeface="Oswald"/>
              </a:rPr>
              <a:t>.</a:t>
            </a:r>
            <a:r>
              <a:rPr lang="en-GB" sz="2300">
                <a:latin typeface="Oswald"/>
                <a:ea typeface="Oswald"/>
                <a:cs typeface="Oswald"/>
                <a:sym typeface="Oswald"/>
              </a:rPr>
              <a:t> Removing one right can have an impact on other rights.</a:t>
            </a:r>
            <a:endParaRPr sz="2300">
              <a:latin typeface="Oswald"/>
              <a:ea typeface="Oswald"/>
              <a:cs typeface="Oswald"/>
              <a:sym typeface="Oswald"/>
            </a:endParaRPr>
          </a:p>
          <a:p>
            <a:pPr indent="0" lvl="0" marL="457200" rtl="0" algn="l">
              <a:lnSpc>
                <a:spcPct val="115000"/>
              </a:lnSpc>
              <a:spcBef>
                <a:spcPts val="0"/>
              </a:spcBef>
              <a:spcAft>
                <a:spcPts val="0"/>
              </a:spcAft>
              <a:buNone/>
            </a:pPr>
            <a:r>
              <a:t/>
            </a:r>
            <a:endParaRPr sz="2300">
              <a:latin typeface="Oswald"/>
              <a:ea typeface="Oswald"/>
              <a:cs typeface="Oswald"/>
              <a:sym typeface="Oswald"/>
            </a:endParaRPr>
          </a:p>
          <a:p>
            <a:pPr indent="0" lvl="0" marL="0" rtl="0" algn="l">
              <a:lnSpc>
                <a:spcPct val="115000"/>
              </a:lnSpc>
              <a:spcBef>
                <a:spcPts val="0"/>
              </a:spcBef>
              <a:spcAft>
                <a:spcPts val="0"/>
              </a:spcAft>
              <a:buNone/>
            </a:pPr>
            <a:r>
              <a:t/>
            </a:r>
            <a:endParaRPr sz="2000">
              <a:latin typeface="Oswald"/>
              <a:ea typeface="Oswald"/>
              <a:cs typeface="Oswald"/>
              <a:sym typeface="Oswald"/>
            </a:endParaRPr>
          </a:p>
          <a:p>
            <a:pPr indent="0" lvl="0" marL="0" rtl="0" algn="l">
              <a:lnSpc>
                <a:spcPct val="115000"/>
              </a:lnSpc>
              <a:spcBef>
                <a:spcPts val="0"/>
              </a:spcBef>
              <a:spcAft>
                <a:spcPts val="0"/>
              </a:spcAft>
              <a:buNone/>
            </a:pPr>
            <a:r>
              <a:t/>
            </a:r>
            <a:endParaRPr sz="200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