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 id="2147483993" r:id="rId2"/>
  </p:sldMasterIdLst>
  <p:notesMasterIdLst>
    <p:notesMasterId r:id="rId27"/>
  </p:notesMasterIdLst>
  <p:handoutMasterIdLst>
    <p:handoutMasterId r:id="rId28"/>
  </p:handoutMasterIdLst>
  <p:sldIdLst>
    <p:sldId id="358" r:id="rId3"/>
    <p:sldId id="356" r:id="rId4"/>
    <p:sldId id="357" r:id="rId5"/>
    <p:sldId id="361" r:id="rId6"/>
    <p:sldId id="309" r:id="rId7"/>
    <p:sldId id="305" r:id="rId8"/>
    <p:sldId id="316" r:id="rId9"/>
    <p:sldId id="354" r:id="rId10"/>
    <p:sldId id="320" r:id="rId11"/>
    <p:sldId id="362" r:id="rId12"/>
    <p:sldId id="335" r:id="rId13"/>
    <p:sldId id="363" r:id="rId14"/>
    <p:sldId id="366" r:id="rId15"/>
    <p:sldId id="351" r:id="rId16"/>
    <p:sldId id="324" r:id="rId17"/>
    <p:sldId id="355" r:id="rId18"/>
    <p:sldId id="368" r:id="rId19"/>
    <p:sldId id="352" r:id="rId20"/>
    <p:sldId id="369" r:id="rId21"/>
    <p:sldId id="365" r:id="rId22"/>
    <p:sldId id="330" r:id="rId23"/>
    <p:sldId id="374" r:id="rId24"/>
    <p:sldId id="375" r:id="rId25"/>
    <p:sldId id="372" r:id="rId26"/>
  </p:sldIdLst>
  <p:sldSz cx="9144000" cy="6858000" type="screen4x3"/>
  <p:notesSz cx="6858000" cy="987425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Wal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68460" autoAdjust="0"/>
  </p:normalViewPr>
  <p:slideViewPr>
    <p:cSldViewPr snapToGrid="0" snapToObjects="1">
      <p:cViewPr varScale="1">
        <p:scale>
          <a:sx n="49" d="100"/>
          <a:sy n="49" d="100"/>
        </p:scale>
        <p:origin x="18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64" y="-612"/>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6D9AED-2B76-44A3-973F-617DD706B6CC}"/>
              </a:ext>
            </a:extLst>
          </p:cNvPr>
          <p:cNvSpPr>
            <a:spLocks noGrp="1"/>
          </p:cNvSpPr>
          <p:nvPr>
            <p:ph type="hdr" sz="quarter"/>
          </p:nvPr>
        </p:nvSpPr>
        <p:spPr bwMode="auto">
          <a:xfrm>
            <a:off x="0"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defTabSz="452438"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A02BFBEA-1FCE-4D72-80D6-285F38AB4FCB}"/>
              </a:ext>
            </a:extLst>
          </p:cNvPr>
          <p:cNvSpPr>
            <a:spLocks noGrp="1"/>
          </p:cNvSpPr>
          <p:nvPr>
            <p:ph type="dt" sz="quarter" idx="1"/>
          </p:nvPr>
        </p:nvSpPr>
        <p:spPr bwMode="auto">
          <a:xfrm>
            <a:off x="3883025"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algn="r" defTabSz="452438" eaLnBrk="1" hangingPunct="1">
              <a:defRPr sz="1200"/>
            </a:lvl1pPr>
          </a:lstStyle>
          <a:p>
            <a:pPr>
              <a:defRPr/>
            </a:pPr>
            <a:fld id="{537764EE-90A7-4297-BAC1-D2228C8521C6}" type="datetimeFigureOut">
              <a:rPr lang="en-GB" altLang="en-US"/>
              <a:pPr>
                <a:defRPr/>
              </a:pPr>
              <a:t>22/07/2021</a:t>
            </a:fld>
            <a:endParaRPr lang="en-GB" altLang="en-US"/>
          </a:p>
        </p:txBody>
      </p:sp>
      <p:sp>
        <p:nvSpPr>
          <p:cNvPr id="4" name="Footer Placeholder 3">
            <a:extLst>
              <a:ext uri="{FF2B5EF4-FFF2-40B4-BE49-F238E27FC236}">
                <a16:creationId xmlns:a16="http://schemas.microsoft.com/office/drawing/2014/main" id="{17E8456C-AAB9-4894-AF6E-353D378ADA2E}"/>
              </a:ext>
            </a:extLst>
          </p:cNvPr>
          <p:cNvSpPr>
            <a:spLocks noGrp="1"/>
          </p:cNvSpPr>
          <p:nvPr>
            <p:ph type="ftr" sz="quarter" idx="2"/>
          </p:nvPr>
        </p:nvSpPr>
        <p:spPr bwMode="auto">
          <a:xfrm>
            <a:off x="0"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defTabSz="452438"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317282EB-0309-4AE5-AE0E-A737AC06A4AE}"/>
              </a:ext>
            </a:extLst>
          </p:cNvPr>
          <p:cNvSpPr>
            <a:spLocks noGrp="1"/>
          </p:cNvSpPr>
          <p:nvPr>
            <p:ph type="sldNum" sz="quarter" idx="3"/>
          </p:nvPr>
        </p:nvSpPr>
        <p:spPr bwMode="auto">
          <a:xfrm>
            <a:off x="3883025"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algn="r" defTabSz="452438" eaLnBrk="1" hangingPunct="1">
              <a:defRPr sz="1200"/>
            </a:lvl1pPr>
          </a:lstStyle>
          <a:p>
            <a:pPr>
              <a:defRPr/>
            </a:pPr>
            <a:fld id="{57557589-1BC5-4579-BEAD-ADA49D888BF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DC0B1D-E7E6-43C9-8048-39D15E09AAEF}"/>
              </a:ext>
            </a:extLst>
          </p:cNvPr>
          <p:cNvSpPr>
            <a:spLocks noGrp="1"/>
          </p:cNvSpPr>
          <p:nvPr>
            <p:ph type="hdr" sz="quarter"/>
          </p:nvPr>
        </p:nvSpPr>
        <p:spPr bwMode="auto">
          <a:xfrm>
            <a:off x="0"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defTabSz="452438"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1B31179A-326C-4C67-A31B-0B8CC7EA2831}"/>
              </a:ext>
            </a:extLst>
          </p:cNvPr>
          <p:cNvSpPr>
            <a:spLocks noGrp="1"/>
          </p:cNvSpPr>
          <p:nvPr>
            <p:ph type="dt" idx="1"/>
          </p:nvPr>
        </p:nvSpPr>
        <p:spPr bwMode="auto">
          <a:xfrm>
            <a:off x="3883025"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algn="r" defTabSz="452438" eaLnBrk="1" hangingPunct="1">
              <a:defRPr sz="1200"/>
            </a:lvl1pPr>
          </a:lstStyle>
          <a:p>
            <a:pPr>
              <a:defRPr/>
            </a:pPr>
            <a:fld id="{37DDDBF7-6238-4276-A00C-00C2D0A71E51}" type="datetimeFigureOut">
              <a:rPr lang="en-GB" altLang="en-US"/>
              <a:pPr>
                <a:defRPr/>
              </a:pPr>
              <a:t>22/07/2021</a:t>
            </a:fld>
            <a:endParaRPr lang="en-GB" altLang="en-US"/>
          </a:p>
        </p:txBody>
      </p:sp>
      <p:sp>
        <p:nvSpPr>
          <p:cNvPr id="4" name="Slide Image Placeholder 3">
            <a:extLst>
              <a:ext uri="{FF2B5EF4-FFF2-40B4-BE49-F238E27FC236}">
                <a16:creationId xmlns:a16="http://schemas.microsoft.com/office/drawing/2014/main" id="{F4063959-3052-4107-B418-673FEE0086BE}"/>
              </a:ext>
            </a:extLst>
          </p:cNvPr>
          <p:cNvSpPr>
            <a:spLocks noGrp="1" noRot="1" noChangeAspect="1"/>
          </p:cNvSpPr>
          <p:nvPr>
            <p:ph type="sldImg" idx="2"/>
          </p:nvPr>
        </p:nvSpPr>
        <p:spPr>
          <a:xfrm>
            <a:off x="958850" y="739775"/>
            <a:ext cx="4941888" cy="3706813"/>
          </a:xfrm>
          <a:prstGeom prst="rect">
            <a:avLst/>
          </a:prstGeom>
          <a:noFill/>
          <a:ln w="12700">
            <a:solidFill>
              <a:prstClr val="black"/>
            </a:solidFill>
          </a:ln>
        </p:spPr>
        <p:txBody>
          <a:bodyPr vert="horz" lIns="93122" tIns="46561" rIns="93122" bIns="46561" rtlCol="0" anchor="ctr"/>
          <a:lstStyle/>
          <a:p>
            <a:pPr lvl="0"/>
            <a:endParaRPr lang="en-GB" noProof="0"/>
          </a:p>
        </p:txBody>
      </p:sp>
      <p:sp>
        <p:nvSpPr>
          <p:cNvPr id="5" name="Notes Placeholder 4">
            <a:extLst>
              <a:ext uri="{FF2B5EF4-FFF2-40B4-BE49-F238E27FC236}">
                <a16:creationId xmlns:a16="http://schemas.microsoft.com/office/drawing/2014/main" id="{53BABD77-8656-4E58-B54F-C774440A373C}"/>
              </a:ext>
            </a:extLst>
          </p:cNvPr>
          <p:cNvSpPr>
            <a:spLocks noGrp="1"/>
          </p:cNvSpPr>
          <p:nvPr>
            <p:ph type="body" sz="quarter" idx="3"/>
          </p:nvPr>
        </p:nvSpPr>
        <p:spPr bwMode="auto">
          <a:xfrm>
            <a:off x="685800" y="4689475"/>
            <a:ext cx="5486400" cy="4445000"/>
          </a:xfrm>
          <a:prstGeom prst="rect">
            <a:avLst/>
          </a:prstGeom>
          <a:noFill/>
          <a:ln>
            <a:noFill/>
          </a:ln>
        </p:spPr>
        <p:txBody>
          <a:bodyPr vert="horz" wrap="square" lIns="92144" tIns="46072" rIns="92144" bIns="460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FF5AA33-9CA5-4210-B28E-31FDDA8EAD0C}"/>
              </a:ext>
            </a:extLst>
          </p:cNvPr>
          <p:cNvSpPr>
            <a:spLocks noGrp="1"/>
          </p:cNvSpPr>
          <p:nvPr>
            <p:ph type="ftr" sz="quarter" idx="4"/>
          </p:nvPr>
        </p:nvSpPr>
        <p:spPr bwMode="auto">
          <a:xfrm>
            <a:off x="0"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defTabSz="452438"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8B3956F5-D3DC-49AB-BDB0-8665F3F1EC26}"/>
              </a:ext>
            </a:extLst>
          </p:cNvPr>
          <p:cNvSpPr>
            <a:spLocks noGrp="1"/>
          </p:cNvSpPr>
          <p:nvPr>
            <p:ph type="sldNum" sz="quarter" idx="5"/>
          </p:nvPr>
        </p:nvSpPr>
        <p:spPr bwMode="auto">
          <a:xfrm>
            <a:off x="3883025"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algn="r" defTabSz="452438" eaLnBrk="1" hangingPunct="1">
              <a:defRPr sz="1200"/>
            </a:lvl1pPr>
          </a:lstStyle>
          <a:p>
            <a:pPr>
              <a:defRPr/>
            </a:pPr>
            <a:fld id="{22751D53-5EEB-4C00-B93D-3992EFADCB7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Softcore_pornography" TargetMode="External"/><Relationship Id="rId3" Type="http://schemas.openxmlformats.org/officeDocument/2006/relationships/hyperlink" Target="https://en.wikipedia.org/wiki/European_Court_of_Human_Rights" TargetMode="External"/><Relationship Id="rId7" Type="http://schemas.openxmlformats.org/officeDocument/2006/relationships/hyperlink" Target="https://en.wikipedia.org/wiki/Her_Majesty%27s_Prison_Servic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Judicial_review" TargetMode="External"/><Relationship Id="rId11" Type="http://schemas.openxmlformats.org/officeDocument/2006/relationships/hyperlink" Target="https://en.wikipedia.org/wiki/Dennis_Nilsen#cite_note-166" TargetMode="External"/><Relationship Id="rId5" Type="http://schemas.openxmlformats.org/officeDocument/2006/relationships/hyperlink" Target="https://en.wikipedia.org/wiki/Dennis_Nilsen#cite_note-FOOTNOTEPersaudMastersWilsonCampbell199737-157" TargetMode="External"/><Relationship Id="rId10" Type="http://schemas.openxmlformats.org/officeDocument/2006/relationships/hyperlink" Target="https://en.wikipedia.org/wiki/Dennis_Nilsen#cite_note-165" TargetMode="External"/><Relationship Id="rId4" Type="http://schemas.openxmlformats.org/officeDocument/2006/relationships/hyperlink" Target="https://en.wikipedia.org/wiki/Prison_warden" TargetMode="External"/><Relationship Id="rId9" Type="http://schemas.openxmlformats.org/officeDocument/2006/relationships/hyperlink" Target="https://en.wikipedia.org/wiki/Dennis_Nilsen#cite_note-16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Abu_Hamza_al-Masri#cite_note-5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Abu_Hamza_al-Masri#cite_note-55" TargetMode="External"/><Relationship Id="rId5" Type="http://schemas.openxmlformats.org/officeDocument/2006/relationships/hyperlink" Target="https://en.wikipedia.org/wiki/Abu_Hamza_al-Masri#cite_note-54" TargetMode="External"/><Relationship Id="rId4" Type="http://schemas.openxmlformats.org/officeDocument/2006/relationships/hyperlink" Target="https://en.wikipedia.org/wiki/Abu_Hamza_al-Masri#cite_note-5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C473AB6-F115-4C50-BA41-1FF52F186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5E81DED-79A9-4D1B-A223-5D3815852B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172" name="Slide Number Placeholder 3">
            <a:extLst>
              <a:ext uri="{FF2B5EF4-FFF2-40B4-BE49-F238E27FC236}">
                <a16:creationId xmlns:a16="http://schemas.microsoft.com/office/drawing/2014/main" id="{5A453CC8-F80F-4BCB-B329-CEDA1FA8F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C7A097F1-1AD2-4607-8866-5271DE642F3C}"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4EEE26-5841-44EF-A343-0FA0D1BAB29A}"/>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21FE732-0086-4BC7-8A42-0AAA2B0101DD}"/>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lnSpc>
                <a:spcPct val="90000"/>
              </a:lnSpc>
              <a:spcBef>
                <a:spcPct val="0"/>
              </a:spcBef>
            </a:pPr>
            <a:r>
              <a:rPr lang="en-GB" altLang="en-US" sz="900" dirty="0"/>
              <a:t>Details of elderly couples case – see https://www.bihr.org.uk/FAQs/older-couple-separated-in-care-home</a:t>
            </a:r>
          </a:p>
          <a:p>
            <a:pPr eaLnBrk="1" hangingPunct="1">
              <a:lnSpc>
                <a:spcPct val="90000"/>
              </a:lnSpc>
              <a:spcBef>
                <a:spcPct val="0"/>
              </a:spcBef>
            </a:pPr>
            <a:endParaRPr lang="en-GB" altLang="en-US" sz="900" dirty="0"/>
          </a:p>
          <a:p>
            <a:pPr eaLnBrk="1" hangingPunct="1">
              <a:lnSpc>
                <a:spcPct val="90000"/>
              </a:lnSpc>
              <a:spcBef>
                <a:spcPct val="0"/>
              </a:spcBef>
            </a:pPr>
            <a:r>
              <a:rPr lang="en-GB" altLang="en-US" sz="900" dirty="0"/>
              <a:t>Details of lady with MS – see https://savetheact.uk/people-like-you/ Jan Sutton</a:t>
            </a:r>
          </a:p>
          <a:p>
            <a:pPr eaLnBrk="1" hangingPunct="1">
              <a:lnSpc>
                <a:spcPct val="90000"/>
              </a:lnSpc>
              <a:spcBef>
                <a:spcPct val="0"/>
              </a:spcBef>
            </a:pPr>
            <a:endParaRPr lang="en-GB" altLang="en-US" sz="900" dirty="0"/>
          </a:p>
          <a:p>
            <a:pPr eaLnBrk="1" hangingPunct="1">
              <a:lnSpc>
                <a:spcPct val="90000"/>
              </a:lnSpc>
              <a:spcBef>
                <a:spcPct val="0"/>
              </a:spcBef>
            </a:pPr>
            <a:r>
              <a:rPr lang="en-GB" altLang="en-US" sz="900" dirty="0"/>
              <a:t>Details on blind lady getting access to health info – see https://www.bbc.co.uk/news/uk-england-leicestershire-56445596</a:t>
            </a:r>
          </a:p>
          <a:p>
            <a:pPr eaLnBrk="1" hangingPunct="1">
              <a:lnSpc>
                <a:spcPct val="90000"/>
              </a:lnSpc>
              <a:spcBef>
                <a:spcPct val="0"/>
              </a:spcBef>
            </a:pPr>
            <a:endParaRPr lang="en-GB" altLang="en-US" sz="900" dirty="0"/>
          </a:p>
          <a:p>
            <a:pPr eaLnBrk="1" hangingPunct="1">
              <a:lnSpc>
                <a:spcPct val="90000"/>
              </a:lnSpc>
              <a:spcBef>
                <a:spcPct val="0"/>
              </a:spcBef>
            </a:pPr>
            <a:r>
              <a:rPr lang="en-GB" altLang="en-US" sz="900" dirty="0"/>
              <a:t>Lots more examples on BIHR website</a:t>
            </a:r>
          </a:p>
          <a:p>
            <a:pPr eaLnBrk="1" hangingPunct="1">
              <a:lnSpc>
                <a:spcPct val="90000"/>
              </a:lnSpc>
              <a:spcBef>
                <a:spcPct val="0"/>
              </a:spcBef>
            </a:pPr>
            <a:endParaRPr lang="en-GB" altLang="en-US" sz="900" dirty="0"/>
          </a:p>
          <a:p>
            <a:pPr eaLnBrk="1" hangingPunct="1">
              <a:lnSpc>
                <a:spcPct val="90000"/>
              </a:lnSpc>
              <a:spcBef>
                <a:spcPct val="0"/>
              </a:spcBef>
            </a:pPr>
            <a:endParaRPr lang="en-GB" altLang="en-US" sz="900" dirty="0"/>
          </a:p>
        </p:txBody>
      </p:sp>
      <p:sp>
        <p:nvSpPr>
          <p:cNvPr id="26628" name="Slide Number Placeholder 3">
            <a:extLst>
              <a:ext uri="{FF2B5EF4-FFF2-40B4-BE49-F238E27FC236}">
                <a16:creationId xmlns:a16="http://schemas.microsoft.com/office/drawing/2014/main" id="{A503AD6D-E0FB-46D0-82CA-ECCB30F72D39}"/>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54420DAE-3B81-4EC5-B048-75D9B4E27CD8}" type="slidenum">
              <a:rPr lang="en-GB" altLang="en-US" sz="1200">
                <a:cs typeface="Arial" panose="020B0604020202020204" pitchFamily="34" charset="0"/>
              </a:rPr>
              <a:pPr algn="r" defTabSz="914400" eaLnBrk="1" hangingPunct="1"/>
              <a:t>11</a:t>
            </a:fld>
            <a:endParaRPr lang="en-GB" altLang="en-US" sz="12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details see https://savetheact.uk/hillsborough/</a:t>
            </a:r>
          </a:p>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12</a:t>
            </a:fld>
            <a:endParaRPr lang="en-GB" altLang="en-US"/>
          </a:p>
        </p:txBody>
      </p:sp>
    </p:spTree>
    <p:extLst>
      <p:ext uri="{BB962C8B-B14F-4D97-AF65-F5344CB8AC3E}">
        <p14:creationId xmlns:p14="http://schemas.microsoft.com/office/powerpoint/2010/main" val="231634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1797C7-00AC-4157-8A45-0E95E1916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19088A6-68E0-41C2-88A1-EF3A98AE0E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For more details see https://savetheact.uk/peace-northern-ireland/</a:t>
            </a:r>
          </a:p>
          <a:p>
            <a:endParaRPr lang="en-GB" altLang="en-US" dirty="0"/>
          </a:p>
        </p:txBody>
      </p:sp>
      <p:sp>
        <p:nvSpPr>
          <p:cNvPr id="29700" name="Slide Number Placeholder 3">
            <a:extLst>
              <a:ext uri="{FF2B5EF4-FFF2-40B4-BE49-F238E27FC236}">
                <a16:creationId xmlns:a16="http://schemas.microsoft.com/office/drawing/2014/main" id="{95CB3D57-8B04-4982-938C-B9E573D386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25C37E3D-7E2F-4413-97C4-CFB4557EFC67}" type="slidenum">
              <a:rPr lang="en-GB" altLang="en-US" smtClean="0"/>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E78922F-4CD6-40AC-8002-6160C4809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EF053CE-530A-4825-87ED-DF4471478A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80000"/>
              </a:lnSpc>
            </a:pPr>
            <a:endParaRPr lang="en-GB" altLang="en-US" sz="900">
              <a:latin typeface="Arial" panose="020B0604020202020204" pitchFamily="34" charset="0"/>
              <a:cs typeface="Arial" panose="020B0604020202020204" pitchFamily="34" charset="0"/>
            </a:endParaRPr>
          </a:p>
          <a:p>
            <a:pPr marL="228600" indent="-228600">
              <a:lnSpc>
                <a:spcPct val="80000"/>
              </a:lnSpc>
            </a:pPr>
            <a:r>
              <a:rPr lang="en-GB" altLang="en-US" sz="900">
                <a:latin typeface="Arial" panose="020B0604020202020204" pitchFamily="34" charset="0"/>
                <a:cs typeface="Arial" panose="020B0604020202020204" pitchFamily="34" charset="0"/>
              </a:rPr>
              <a:t>Huge amount of myth and misconception. Trivial or Europe dictating to us</a:t>
            </a:r>
          </a:p>
          <a:p>
            <a:pPr marL="228600" indent="-228600">
              <a:lnSpc>
                <a:spcPct val="80000"/>
              </a:lnSpc>
            </a:pPr>
            <a:endParaRPr lang="en-GB" altLang="en-US" sz="900">
              <a:latin typeface="Arial" panose="020B0604020202020204" pitchFamily="34" charset="0"/>
              <a:cs typeface="Arial" panose="020B0604020202020204" pitchFamily="34" charset="0"/>
            </a:endParaRPr>
          </a:p>
          <a:p>
            <a:pPr marL="228600" indent="-228600">
              <a:lnSpc>
                <a:spcPct val="80000"/>
              </a:lnSpc>
              <a:spcBef>
                <a:spcPct val="0"/>
              </a:spcBef>
            </a:pPr>
            <a:endParaRPr lang="en-GB" altLang="en-US" sz="800"/>
          </a:p>
        </p:txBody>
      </p:sp>
      <p:sp>
        <p:nvSpPr>
          <p:cNvPr id="31748" name="Slide Number Placeholder 3">
            <a:extLst>
              <a:ext uri="{FF2B5EF4-FFF2-40B4-BE49-F238E27FC236}">
                <a16:creationId xmlns:a16="http://schemas.microsoft.com/office/drawing/2014/main" id="{FB9C7E20-78E9-4A2F-A784-05B18E028331}"/>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4" tIns="46072" rIns="92144" bIns="46072" anchor="b"/>
          <a:lstStyle>
            <a:lvl1pPr defTabSz="460375">
              <a:defRPr>
                <a:solidFill>
                  <a:schemeClr val="tx1"/>
                </a:solidFill>
                <a:latin typeface="Calibri" panose="020F0502020204030204" pitchFamily="34" charset="0"/>
              </a:defRPr>
            </a:lvl1pPr>
            <a:lvl2pPr marL="749300" indent="-288925" defTabSz="460375">
              <a:defRPr>
                <a:solidFill>
                  <a:schemeClr val="tx1"/>
                </a:solidFill>
                <a:latin typeface="Calibri" panose="020F0502020204030204" pitchFamily="34" charset="0"/>
              </a:defRPr>
            </a:lvl2pPr>
            <a:lvl3pPr marL="1150938" indent="-228600" defTabSz="460375">
              <a:defRPr>
                <a:solidFill>
                  <a:schemeClr val="tx1"/>
                </a:solidFill>
                <a:latin typeface="Calibri" panose="020F0502020204030204" pitchFamily="34" charset="0"/>
              </a:defRPr>
            </a:lvl3pPr>
            <a:lvl4pPr marL="1612900" indent="-230188" defTabSz="460375">
              <a:defRPr>
                <a:solidFill>
                  <a:schemeClr val="tx1"/>
                </a:solidFill>
                <a:latin typeface="Calibri" panose="020F0502020204030204" pitchFamily="34" charset="0"/>
              </a:defRPr>
            </a:lvl4pPr>
            <a:lvl5pPr marL="2073275" indent="-230188" defTabSz="460375">
              <a:defRPr>
                <a:solidFill>
                  <a:schemeClr val="tx1"/>
                </a:solidFill>
                <a:latin typeface="Calibri" panose="020F0502020204030204" pitchFamily="34" charset="0"/>
              </a:defRPr>
            </a:lvl5pPr>
            <a:lvl6pPr marL="2530475" indent="-230188" defTabSz="460375" eaLnBrk="0" fontAlgn="base" hangingPunct="0">
              <a:spcBef>
                <a:spcPct val="0"/>
              </a:spcBef>
              <a:spcAft>
                <a:spcPct val="0"/>
              </a:spcAft>
              <a:defRPr>
                <a:solidFill>
                  <a:schemeClr val="tx1"/>
                </a:solidFill>
                <a:latin typeface="Calibri" panose="020F0502020204030204" pitchFamily="34" charset="0"/>
              </a:defRPr>
            </a:lvl6pPr>
            <a:lvl7pPr marL="2987675" indent="-230188" defTabSz="460375" eaLnBrk="0" fontAlgn="base" hangingPunct="0">
              <a:spcBef>
                <a:spcPct val="0"/>
              </a:spcBef>
              <a:spcAft>
                <a:spcPct val="0"/>
              </a:spcAft>
              <a:defRPr>
                <a:solidFill>
                  <a:schemeClr val="tx1"/>
                </a:solidFill>
                <a:latin typeface="Calibri" panose="020F0502020204030204" pitchFamily="34" charset="0"/>
              </a:defRPr>
            </a:lvl7pPr>
            <a:lvl8pPr marL="3444875" indent="-230188" defTabSz="460375" eaLnBrk="0" fontAlgn="base" hangingPunct="0">
              <a:spcBef>
                <a:spcPct val="0"/>
              </a:spcBef>
              <a:spcAft>
                <a:spcPct val="0"/>
              </a:spcAft>
              <a:defRPr>
                <a:solidFill>
                  <a:schemeClr val="tx1"/>
                </a:solidFill>
                <a:latin typeface="Calibri" panose="020F0502020204030204" pitchFamily="34" charset="0"/>
              </a:defRPr>
            </a:lvl8pPr>
            <a:lvl9pPr marL="3902075" indent="-230188" defTabSz="460375"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2B483E7-84C4-43A0-B7CF-09A6A60E4574}" type="slidenum">
              <a:rPr lang="en-US" altLang="en-US" sz="1200">
                <a:latin typeface="Times New Roman" panose="02020603050405020304" pitchFamily="18" charset="0"/>
                <a:cs typeface="Times New Roman" panose="02020603050405020304" pitchFamily="18" charset="0"/>
              </a:rPr>
              <a:pPr algn="r" eaLnBrk="1" hangingPunct="1"/>
              <a:t>14</a:t>
            </a:fld>
            <a:endParaRPr lang="en-US" altLang="en-US" sz="12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B2DF566-567D-4BDC-9099-D80DD570A16B}"/>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63F62E3-2A75-4B24-A328-05AAC7ED7C2A}"/>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r>
              <a:rPr lang="en-GB" dirty="0"/>
              <a:t>https://en.wikipedia.org/wiki/Dennis_Nilsen </a:t>
            </a:r>
          </a:p>
          <a:p>
            <a:pPr eaLnBrk="1" hangingPunct="1">
              <a:spcBef>
                <a:spcPct val="0"/>
              </a:spcBef>
            </a:pPr>
            <a:r>
              <a:rPr lang="en-GB" dirty="0"/>
              <a:t>Nilsen repeatedly sought legal avenues to challenge real and perceived abuses of prison rules by prison officers—regularly petitioning the Home Office and, later, the </a:t>
            </a:r>
            <a:r>
              <a:rPr lang="en-GB" dirty="0">
                <a:hlinkClick r:id="rId3" tooltip="European Court of Human Rights"/>
              </a:rPr>
              <a:t>European Court of Human Rights</a:t>
            </a:r>
            <a:r>
              <a:rPr lang="en-GB" dirty="0"/>
              <a:t> with complaints. As a result, he was an unpopular inmate with successive </a:t>
            </a:r>
            <a:r>
              <a:rPr lang="en-GB" dirty="0">
                <a:hlinkClick r:id="rId4"/>
              </a:rPr>
              <a:t>governors</a:t>
            </a:r>
            <a:r>
              <a:rPr lang="en-GB" dirty="0"/>
              <a:t> at the various prisons in which he was incarcerated.</a:t>
            </a:r>
            <a:r>
              <a:rPr lang="en-GB" baseline="30000" dirty="0">
                <a:hlinkClick r:id="rId5"/>
              </a:rPr>
              <a:t>[149]</a:t>
            </a:r>
            <a:r>
              <a:rPr lang="en-GB" dirty="0"/>
              <a:t> In October 2001, </a:t>
            </a:r>
            <a:r>
              <a:rPr lang="en-GB" dirty="0" err="1"/>
              <a:t>Nilson</a:t>
            </a:r>
            <a:r>
              <a:rPr lang="en-GB" dirty="0"/>
              <a:t> brought a </a:t>
            </a:r>
            <a:r>
              <a:rPr lang="en-GB" dirty="0">
                <a:hlinkClick r:id="rId6" tooltip="Judicial review"/>
              </a:rPr>
              <a:t>judicial review</a:t>
            </a:r>
            <a:r>
              <a:rPr lang="en-GB" dirty="0"/>
              <a:t> against the </a:t>
            </a:r>
            <a:r>
              <a:rPr lang="en-GB" dirty="0">
                <a:hlinkClick r:id="rId7" tooltip="Her Majesty's Prison Service"/>
              </a:rPr>
              <a:t>prison service</a:t>
            </a:r>
            <a:r>
              <a:rPr lang="en-GB" dirty="0"/>
              <a:t>, citing that the gay </a:t>
            </a:r>
            <a:r>
              <a:rPr lang="en-GB" dirty="0">
                <a:hlinkClick r:id="rId8" tooltip="Softcore pornography"/>
              </a:rPr>
              <a:t>softcore pornography</a:t>
            </a:r>
            <a:r>
              <a:rPr lang="en-GB" dirty="0"/>
              <a:t> magazines </a:t>
            </a:r>
            <a:r>
              <a:rPr lang="en-GB" i="1" dirty="0"/>
              <a:t>Vulcan</a:t>
            </a:r>
            <a:r>
              <a:rPr lang="en-GB" dirty="0"/>
              <a:t> and </a:t>
            </a:r>
            <a:r>
              <a:rPr lang="en-GB" i="1" dirty="0"/>
              <a:t>Him</a:t>
            </a:r>
            <a:r>
              <a:rPr lang="en-GB" dirty="0"/>
              <a:t>, to which he subscribed regularly, had some images and articles of a more explicit nature removed before the magazine reached him.</a:t>
            </a:r>
            <a:r>
              <a:rPr lang="en-GB" baseline="30000" dirty="0">
                <a:hlinkClick r:id="rId9"/>
              </a:rPr>
              <a:t>[156]</a:t>
            </a:r>
            <a:r>
              <a:rPr lang="en-GB" baseline="30000" dirty="0">
                <a:hlinkClick r:id="rId10"/>
              </a:rPr>
              <a:t>[157]</a:t>
            </a:r>
            <a:r>
              <a:rPr lang="en-GB" dirty="0"/>
              <a:t> The legal case he brought against the prison service was dismissed because he could not establish that any breach of his human rights had occurred.</a:t>
            </a:r>
            <a:r>
              <a:rPr lang="en-GB" baseline="30000" dirty="0">
                <a:hlinkClick r:id="rId11"/>
              </a:rPr>
              <a:t>[158]</a:t>
            </a:r>
            <a:endParaRPr lang="en-GB" altLang="en-US" dirty="0"/>
          </a:p>
        </p:txBody>
      </p:sp>
      <p:sp>
        <p:nvSpPr>
          <p:cNvPr id="33796" name="Slide Number Placeholder 3">
            <a:extLst>
              <a:ext uri="{FF2B5EF4-FFF2-40B4-BE49-F238E27FC236}">
                <a16:creationId xmlns:a16="http://schemas.microsoft.com/office/drawing/2014/main" id="{90E3CD30-861E-4835-8534-538DA9EB4249}"/>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684AD5AA-EB6E-468D-B15F-1BF744420ED2}" type="slidenum">
              <a:rPr lang="en-GB" altLang="en-US" sz="1200">
                <a:cs typeface="Arial" panose="020B0604020202020204" pitchFamily="34" charset="0"/>
              </a:rPr>
              <a:pPr algn="r" defTabSz="914400" eaLnBrk="1" hangingPunct="1"/>
              <a:t>15</a:t>
            </a:fld>
            <a:endParaRPr lang="en-GB" altLang="en-US" sz="120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B71BDA4-8363-4760-91E4-0B5036C628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4EC85B2E-17A0-46FB-A49C-C61A63FB68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2011, it was reported (Sun, Sunday Telegraph, Daily Mail, Theresa May) that a Bolivian man had been spared deportation under Article 8 (right to family life) because he had a pet cat.</a:t>
            </a:r>
          </a:p>
          <a:p>
            <a:endParaRPr lang="en-GB" altLang="en-US"/>
          </a:p>
          <a:p>
            <a:r>
              <a:rPr lang="en-GB" altLang="en-US"/>
              <a:t>In fact, it was his long term relationship with a British women that made the deportation disproportionate. The reference to the cat was a joke by the immigration judge.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https://en.wikipedia.org/wiki/Abu_Hamza_al-Masri</a:t>
            </a:r>
          </a:p>
          <a:p>
            <a:r>
              <a:rPr lang="en-GB" dirty="0"/>
              <a:t>On 8 July 2010, the ECtHR temporarily blocked Hamza's extradition to the United States to face terrorism charges until the court was satisfied that he would not be treated inhumanely.</a:t>
            </a:r>
            <a:r>
              <a:rPr lang="en-GB" baseline="30000" dirty="0">
                <a:hlinkClick r:id="rId3"/>
              </a:rPr>
              <a:t>[52]</a:t>
            </a:r>
            <a:r>
              <a:rPr lang="en-GB" dirty="0"/>
              <a:t> The court based its judgement on ECHR, which applies to British law. It is an absolute prohibition for a signatory to the ECHR to remove anyone to a place where they would be subject to inhumane or degrading treatment.</a:t>
            </a:r>
            <a:r>
              <a:rPr lang="en-GB" baseline="30000" dirty="0">
                <a:hlinkClick r:id="rId4"/>
              </a:rPr>
              <a:t>[53]</a:t>
            </a:r>
            <a:r>
              <a:rPr lang="en-GB" dirty="0"/>
              <a:t> In past cases, the ECtHR has prevented the UK from deporting suspected foreign terrorists to places where they might be tortured. In Hamza's case, this has been extended to refusing extradition to a country where he might be jailed for life, and where the prison regime is judged too harsh. The court said there should be further legal argument on whether life without parole would be a breach of human rights. The court asked for fresh submissions on whether Hamza, and other prisoners awaiting extradition, would face inhumane treatment in the US if they were sent there to stand trial.</a:t>
            </a:r>
            <a:r>
              <a:rPr lang="en-GB" baseline="30000" dirty="0">
                <a:hlinkClick r:id="rId5"/>
              </a:rPr>
              <a:t>[54]</a:t>
            </a:r>
            <a:r>
              <a:rPr lang="en-GB" dirty="0"/>
              <a:t> </a:t>
            </a:r>
          </a:p>
          <a:p>
            <a:r>
              <a:rPr lang="en-GB" dirty="0"/>
              <a:t>On 24 September 2012, the court agreed Hamza could be extradited to the US to face terrorism charges.</a:t>
            </a:r>
            <a:r>
              <a:rPr lang="en-GB" baseline="30000" dirty="0">
                <a:hlinkClick r:id="rId6"/>
              </a:rPr>
              <a:t>[55]</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17</a:t>
            </a:fld>
            <a:endParaRPr lang="en-GB" altLang="en-US"/>
          </a:p>
        </p:txBody>
      </p:sp>
    </p:spTree>
    <p:extLst>
      <p:ext uri="{BB962C8B-B14F-4D97-AF65-F5344CB8AC3E}">
        <p14:creationId xmlns:p14="http://schemas.microsoft.com/office/powerpoint/2010/main" val="287928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Pledge in manifesto for 2015&amp; 2017 elections. Statement by Liz Truss immediately after Brexit referendum.</a:t>
            </a:r>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18</a:t>
            </a:fld>
            <a:endParaRPr lang="en-GB" altLang="en-US"/>
          </a:p>
        </p:txBody>
      </p:sp>
    </p:spTree>
    <p:extLst>
      <p:ext uri="{BB962C8B-B14F-4D97-AF65-F5344CB8AC3E}">
        <p14:creationId xmlns:p14="http://schemas.microsoft.com/office/powerpoint/2010/main" val="108196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https://www.gov.uk/guidance/independent-human-rights-act-review</a:t>
            </a:r>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20</a:t>
            </a:fld>
            <a:endParaRPr lang="en-GB" altLang="en-US"/>
          </a:p>
        </p:txBody>
      </p:sp>
    </p:spTree>
    <p:extLst>
      <p:ext uri="{BB962C8B-B14F-4D97-AF65-F5344CB8AC3E}">
        <p14:creationId xmlns:p14="http://schemas.microsoft.com/office/powerpoint/2010/main" val="195496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634F0C1-FA11-4F7C-BE32-226570251934}"/>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52611CE0-B872-4B75-BFC3-E3ADC62B0E82}"/>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8D8803E-58A8-4408-A788-C64C22BCAB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B29CDAD-5207-46C9-912C-298D506D69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Original drafting panel: China, Lebanon, USSR, France, UK (Charles Duke, President TUC), Australia, Chile, Canada, US (Chair – Eleanor Roosevelt)</a:t>
            </a:r>
          </a:p>
          <a:p>
            <a:endParaRPr lang="en-GB" altLang="en-US" dirty="0"/>
          </a:p>
          <a:p>
            <a:r>
              <a:rPr lang="en-GB" altLang="en-US" dirty="0"/>
              <a:t>Last UK review by Human Rights Council 2015. Found issues in Northern Ireland, racism. Stop and search +. Myanmar due in next round.</a:t>
            </a:r>
          </a:p>
        </p:txBody>
      </p:sp>
      <p:sp>
        <p:nvSpPr>
          <p:cNvPr id="9220" name="Slide Number Placeholder 3">
            <a:extLst>
              <a:ext uri="{FF2B5EF4-FFF2-40B4-BE49-F238E27FC236}">
                <a16:creationId xmlns:a16="http://schemas.microsoft.com/office/drawing/2014/main" id="{599BCD30-2244-4256-AC91-BD23A7CCF2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9A70E5F7-875A-4D4C-8C7D-D4513701A8F2}" type="slidenum">
              <a:rPr lang="en-GB" altLang="en-US" smtClean="0"/>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22</a:t>
            </a:fld>
            <a:endParaRPr lang="en-GB" altLang="en-US"/>
          </a:p>
        </p:txBody>
      </p:sp>
    </p:spTree>
    <p:extLst>
      <p:ext uri="{BB962C8B-B14F-4D97-AF65-F5344CB8AC3E}">
        <p14:creationId xmlns:p14="http://schemas.microsoft.com/office/powerpoint/2010/main" val="32303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1F95B6E-BD00-4883-B13D-94815F44D9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5CFC26C-15DF-4EDE-9C99-777B201DEB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7108" name="Slide Number Placeholder 3">
            <a:extLst>
              <a:ext uri="{FF2B5EF4-FFF2-40B4-BE49-F238E27FC236}">
                <a16:creationId xmlns:a16="http://schemas.microsoft.com/office/drawing/2014/main" id="{2D3771F6-0D4C-4213-BB19-8192EE98D4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8F36F0CD-99F0-445B-ABF4-BC3997CC3375}" type="slidenum">
              <a:rPr lang="en-GB" altLang="en-US" smtClean="0"/>
              <a:pPr/>
              <a:t>23</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236D554-4E6E-407B-A9B0-1536FEF29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02428F9-A303-4F5C-AFD4-B26F1CEA20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Slide Number Placeholder 3">
            <a:extLst>
              <a:ext uri="{FF2B5EF4-FFF2-40B4-BE49-F238E27FC236}">
                <a16:creationId xmlns:a16="http://schemas.microsoft.com/office/drawing/2014/main" id="{4F1E559D-0D44-41B0-A5BE-F0A5FFD206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428AEFF9-1CBF-4F08-81F4-6865ED19A4ED}" type="slidenum">
              <a:rPr lang="en-GB" altLang="en-US" smtClean="0"/>
              <a:pPr/>
              <a:t>24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24CE958-94F0-4CEC-A69A-C23B992856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AA85F09-DDCE-4DAF-AD9C-F3EB3E5165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1268" name="Slide Number Placeholder 3">
            <a:extLst>
              <a:ext uri="{FF2B5EF4-FFF2-40B4-BE49-F238E27FC236}">
                <a16:creationId xmlns:a16="http://schemas.microsoft.com/office/drawing/2014/main" id="{CF708C8A-5FBF-49AD-B723-8BE8BCB373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52A9A2F-65D3-41AB-9F1C-7714D26299CC}"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004C12C-973F-436A-841E-BCBEDE283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FFB4FCA-B35C-42BC-B147-B76AABCB0F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Having a formal court makes this a strong convention.</a:t>
            </a:r>
          </a:p>
        </p:txBody>
      </p:sp>
      <p:sp>
        <p:nvSpPr>
          <p:cNvPr id="13316" name="Slide Number Placeholder 3">
            <a:extLst>
              <a:ext uri="{FF2B5EF4-FFF2-40B4-BE49-F238E27FC236}">
                <a16:creationId xmlns:a16="http://schemas.microsoft.com/office/drawing/2014/main" id="{F59EB8CB-2947-4F3D-A046-7E87A32ECA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549DC37C-8EBF-421E-86EB-42454C7B9F3B}"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2E036EC-1335-405E-A040-AE6C0B056A30}"/>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C3AD115-C211-4C69-9B1C-A456495FF56F}"/>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2D149E8-43C3-4137-A6E3-A0B6B1A718F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635ECBC9-EF1D-4712-9AE1-AD5718708DA4}" type="slidenum">
              <a:rPr lang="en-GB" altLang="en-US" sz="1200">
                <a:cs typeface="Arial" panose="020B0604020202020204" pitchFamily="34" charset="0"/>
              </a:rPr>
              <a:pPr algn="r" defTabSz="914400" eaLnBrk="1" hangingPunct="1"/>
              <a:t>5</a:t>
            </a:fld>
            <a:endParaRPr lang="en-GB" altLang="en-US" sz="12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8450D21-01A7-43EF-BD6C-5ECF0CE5D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C8F8A54-AB59-496C-AE40-D6CBB5CD52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1100" dirty="0">
                <a:latin typeface="Arial" panose="020B0604020202020204" pitchFamily="34" charset="0"/>
                <a:cs typeface="Arial" panose="020B0604020202020204" pitchFamily="34" charset="0"/>
              </a:rPr>
              <a:t> The HRA protects these 15 rights, and enshrines the prohibition on the death penalty.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dirty="0">
                <a:latin typeface="Arial" panose="020B0604020202020204" pitchFamily="34" charset="0"/>
                <a:cs typeface="Arial" panose="020B0604020202020204" pitchFamily="34" charset="0"/>
              </a:rPr>
              <a:t>They mirror the key ones in the European Convention on Human Rights, and are about fairness, dignity and justice. These rights also exist in the Universal Declaration of Human Rights and the International Covenants that protect human rights.</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dirty="0">
                <a:latin typeface="Arial" panose="020B0604020202020204" pitchFamily="34" charset="0"/>
                <a:cs typeface="Arial" panose="020B0604020202020204" pitchFamily="34" charset="0"/>
              </a:rPr>
              <a:t>No economic an</a:t>
            </a:r>
            <a:r>
              <a:rPr lang="en-US" altLang="en-US" sz="1100" dirty="0">
                <a:latin typeface="Arial" panose="020B0604020202020204" pitchFamily="34" charset="0"/>
                <a:cs typeface="Arial" panose="020B0604020202020204" pitchFamily="34" charset="0"/>
              </a:rPr>
              <a:t>d social rights with the exception of education</a:t>
            </a:r>
            <a:endParaRPr lang="en-GB" altLang="en-US" sz="1100"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6318BDFB-F62E-44A4-BA55-6DB74CB0DA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7713" indent="-287338" defTabSz="452438">
              <a:defRPr>
                <a:solidFill>
                  <a:schemeClr val="tx1"/>
                </a:solidFill>
                <a:latin typeface="Calibri" panose="020F0502020204030204" pitchFamily="34" charset="0"/>
              </a:defRPr>
            </a:lvl2pPr>
            <a:lvl3pPr marL="1150938" indent="-228600" defTabSz="452438">
              <a:defRPr>
                <a:solidFill>
                  <a:schemeClr val="tx1"/>
                </a:solidFill>
                <a:latin typeface="Calibri" panose="020F0502020204030204" pitchFamily="34" charset="0"/>
              </a:defRPr>
            </a:lvl3pPr>
            <a:lvl4pPr marL="1611313" indent="-228600" defTabSz="452438">
              <a:defRPr>
                <a:solidFill>
                  <a:schemeClr val="tx1"/>
                </a:solidFill>
                <a:latin typeface="Calibri" panose="020F0502020204030204" pitchFamily="34" charset="0"/>
              </a:defRPr>
            </a:lvl4pPr>
            <a:lvl5pPr marL="2071688" indent="-228600" defTabSz="452438">
              <a:defRPr>
                <a:solidFill>
                  <a:schemeClr val="tx1"/>
                </a:solidFill>
                <a:latin typeface="Calibri" panose="020F0502020204030204" pitchFamily="34" charset="0"/>
              </a:defRPr>
            </a:lvl5pPr>
            <a:lvl6pPr marL="2528888" indent="-228600" defTabSz="452438" eaLnBrk="0" fontAlgn="base" hangingPunct="0">
              <a:spcBef>
                <a:spcPct val="0"/>
              </a:spcBef>
              <a:spcAft>
                <a:spcPct val="0"/>
              </a:spcAft>
              <a:defRPr>
                <a:solidFill>
                  <a:schemeClr val="tx1"/>
                </a:solidFill>
                <a:latin typeface="Calibri" panose="020F0502020204030204" pitchFamily="34" charset="0"/>
              </a:defRPr>
            </a:lvl6pPr>
            <a:lvl7pPr marL="2986088" indent="-228600" defTabSz="452438" eaLnBrk="0" fontAlgn="base" hangingPunct="0">
              <a:spcBef>
                <a:spcPct val="0"/>
              </a:spcBef>
              <a:spcAft>
                <a:spcPct val="0"/>
              </a:spcAft>
              <a:defRPr>
                <a:solidFill>
                  <a:schemeClr val="tx1"/>
                </a:solidFill>
                <a:latin typeface="Calibri" panose="020F0502020204030204" pitchFamily="34" charset="0"/>
              </a:defRPr>
            </a:lvl7pPr>
            <a:lvl8pPr marL="3443288" indent="-228600" defTabSz="452438" eaLnBrk="0" fontAlgn="base" hangingPunct="0">
              <a:spcBef>
                <a:spcPct val="0"/>
              </a:spcBef>
              <a:spcAft>
                <a:spcPct val="0"/>
              </a:spcAft>
              <a:defRPr>
                <a:solidFill>
                  <a:schemeClr val="tx1"/>
                </a:solidFill>
                <a:latin typeface="Calibri" panose="020F0502020204030204" pitchFamily="34" charset="0"/>
              </a:defRPr>
            </a:lvl8pPr>
            <a:lvl9pPr marL="3900488"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7DDF21CF-474A-46C0-9B13-83A344E2CCCC}" type="slidenum">
              <a:rPr lang="en-US" altLang="en-US" smtClean="0">
                <a:latin typeface="Times New Roman" panose="02020603050405020304" pitchFamily="18" charset="0"/>
                <a:cs typeface="Times New Roman" panose="02020603050405020304" pitchFamily="18" charset="0"/>
              </a:rPr>
              <a:pPr/>
              <a:t>6</a:t>
            </a:fld>
            <a:endParaRPr lang="en-US"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6478B88-ED4E-4F12-A055-1008CD510EA1}"/>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7E67EBD-E368-465A-AE09-D1B367F60E3F}"/>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74F51E0E-D2CB-4771-B58C-719D5606E0C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BF11558C-1AE3-4127-9348-31AC8DB1B7B5}" type="slidenum">
              <a:rPr lang="en-GB" altLang="en-US" sz="1200">
                <a:cs typeface="Arial" panose="020B0604020202020204" pitchFamily="34" charset="0"/>
              </a:rPr>
              <a:pPr algn="r" defTabSz="914400" eaLnBrk="1" hangingPunct="1"/>
              <a:t>7</a:t>
            </a:fld>
            <a:endParaRPr lang="en-GB" altLang="en-US" sz="12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FA83841-ABA6-4616-807C-6DF39164BD2C}"/>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D94A029-21AE-4A30-8100-E7F60B183C77}"/>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marL="228600" indent="-228600" eaLnBrk="1" hangingPunct="1">
              <a:spcBef>
                <a:spcPct val="0"/>
              </a:spcBef>
            </a:pPr>
            <a:endParaRPr lang="en-GB" altLang="en-US" sz="1300" dirty="0"/>
          </a:p>
        </p:txBody>
      </p:sp>
      <p:sp>
        <p:nvSpPr>
          <p:cNvPr id="21508" name="Slide Number Placeholder 3">
            <a:extLst>
              <a:ext uri="{FF2B5EF4-FFF2-40B4-BE49-F238E27FC236}">
                <a16:creationId xmlns:a16="http://schemas.microsoft.com/office/drawing/2014/main" id="{CC84E0D6-77BA-49BB-B28E-C18E7820FA8F}"/>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1834BA2D-36C8-4687-832D-8BA949B27228}" type="slidenum">
              <a:rPr lang="en-GB" altLang="en-US" sz="1200">
                <a:cs typeface="Arial" panose="020B0604020202020204" pitchFamily="34" charset="0"/>
              </a:rPr>
              <a:pPr algn="r" defTabSz="914400" eaLnBrk="1" hangingPunct="1"/>
              <a:t>8</a:t>
            </a:fld>
            <a:endParaRPr lang="en-GB" altLang="en-US" sz="12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0EAAEE6-BBFB-46F3-8AAE-089217699B55}"/>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7A63944-B477-42E1-89BD-742C5CE84C03}"/>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D50105C4-0529-4DC2-8634-AD20057C707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01DF4E66-D702-4AD2-8AC5-F9E411EE33EF}" type="slidenum">
              <a:rPr lang="en-GB" altLang="en-US" sz="1200">
                <a:cs typeface="Arial" panose="020B0604020202020204" pitchFamily="34" charset="0"/>
              </a:rPr>
              <a:pPr algn="r" defTabSz="914400" eaLnBrk="1" hangingPunct="1"/>
              <a:t>9</a:t>
            </a:fld>
            <a:endParaRPr lang="en-GB" altLang="en-US" sz="12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42C6B181-D952-40C4-98DB-720102A581EB}"/>
              </a:ext>
            </a:extLst>
          </p:cNvPr>
          <p:cNvSpPr>
            <a:spLocks noChangeArrowheads="1"/>
          </p:cNvSpPr>
          <p:nvPr userDrawn="1"/>
        </p:nvSpPr>
        <p:spPr bwMode="auto">
          <a:xfrm>
            <a:off x="0" y="0"/>
            <a:ext cx="9144000" cy="1417638"/>
          </a:xfrm>
          <a:prstGeom prst="rect">
            <a:avLst/>
          </a:prstGeom>
          <a:solidFill>
            <a:srgbClr val="FFFF00"/>
          </a:solidFill>
          <a:ln>
            <a:noFill/>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a:p>
        </p:txBody>
      </p:sp>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60C71C94-0EDE-48E3-A2D1-BB496CE21744}"/>
              </a:ext>
            </a:extLst>
          </p:cNvPr>
          <p:cNvSpPr>
            <a:spLocks noGrp="1"/>
          </p:cNvSpPr>
          <p:nvPr>
            <p:ph type="dt" sz="half" idx="10"/>
          </p:nvPr>
        </p:nvSpPr>
        <p:spPr/>
        <p:txBody>
          <a:bodyPr/>
          <a:lstStyle>
            <a:lvl1pPr>
              <a:defRPr/>
            </a:lvl1pPr>
          </a:lstStyle>
          <a:p>
            <a:pPr>
              <a:defRPr/>
            </a:pPr>
            <a:fld id="{4EA3AA04-2543-4317-A2B7-F6FA0EDF3D23}" type="datetimeFigureOut">
              <a:rPr lang="en-US"/>
              <a:pPr>
                <a:defRPr/>
              </a:pPr>
              <a:t>7/22/2021</a:t>
            </a:fld>
            <a:endParaRPr lang="en-US"/>
          </a:p>
        </p:txBody>
      </p:sp>
      <p:sp>
        <p:nvSpPr>
          <p:cNvPr id="6" name="Footer Placeholder 4">
            <a:extLst>
              <a:ext uri="{FF2B5EF4-FFF2-40B4-BE49-F238E27FC236}">
                <a16:creationId xmlns:a16="http://schemas.microsoft.com/office/drawing/2014/main" id="{8EE1AA07-DF47-4280-8384-8BA2A3B4BA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537B49-3F35-43E4-95D6-F81CBE648068}"/>
              </a:ext>
            </a:extLst>
          </p:cNvPr>
          <p:cNvSpPr>
            <a:spLocks noGrp="1"/>
          </p:cNvSpPr>
          <p:nvPr>
            <p:ph type="sldNum" sz="quarter" idx="12"/>
          </p:nvPr>
        </p:nvSpPr>
        <p:spPr/>
        <p:txBody>
          <a:bodyPr/>
          <a:lstStyle>
            <a:lvl1pPr>
              <a:defRPr/>
            </a:lvl1pPr>
          </a:lstStyle>
          <a:p>
            <a:pPr>
              <a:defRPr/>
            </a:pPr>
            <a:fld id="{2763851B-38E2-4CCA-A2FC-000F537A7F91}" type="slidenum">
              <a:rPr lang="en-US" altLang="en-US"/>
              <a:pPr>
                <a:defRPr/>
              </a:pPr>
              <a:t>‹#›</a:t>
            </a:fld>
            <a:endParaRPr lang="en-US" altLang="en-US"/>
          </a:p>
        </p:txBody>
      </p:sp>
    </p:spTree>
    <p:extLst>
      <p:ext uri="{BB962C8B-B14F-4D97-AF65-F5344CB8AC3E}">
        <p14:creationId xmlns:p14="http://schemas.microsoft.com/office/powerpoint/2010/main" val="8099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7A8FB08-4716-4959-A107-EAE338D8E77A}"/>
              </a:ext>
            </a:extLst>
          </p:cNvPr>
          <p:cNvSpPr>
            <a:spLocks noGrp="1"/>
          </p:cNvSpPr>
          <p:nvPr>
            <p:ph type="dt" sz="half" idx="10"/>
          </p:nvPr>
        </p:nvSpPr>
        <p:spPr/>
        <p:txBody>
          <a:bodyPr/>
          <a:lstStyle>
            <a:lvl1pPr>
              <a:defRPr/>
            </a:lvl1pPr>
          </a:lstStyle>
          <a:p>
            <a:pPr>
              <a:defRPr/>
            </a:pPr>
            <a:fld id="{57BC0515-8374-4922-8F94-12BFFBB52D4C}" type="datetimeFigureOut">
              <a:rPr lang="en-GB"/>
              <a:pPr>
                <a:defRPr/>
              </a:pPr>
              <a:t>22/07/2021</a:t>
            </a:fld>
            <a:endParaRPr lang="en-GB"/>
          </a:p>
        </p:txBody>
      </p:sp>
      <p:sp>
        <p:nvSpPr>
          <p:cNvPr id="6" name="Footer Placeholder 4">
            <a:extLst>
              <a:ext uri="{FF2B5EF4-FFF2-40B4-BE49-F238E27FC236}">
                <a16:creationId xmlns:a16="http://schemas.microsoft.com/office/drawing/2014/main" id="{B11B9162-9F21-40EB-991C-896CFEA29F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2686032-2147-4655-B8A5-1728DD19E788}"/>
              </a:ext>
            </a:extLst>
          </p:cNvPr>
          <p:cNvSpPr>
            <a:spLocks noGrp="1"/>
          </p:cNvSpPr>
          <p:nvPr>
            <p:ph type="sldNum" sz="quarter" idx="12"/>
          </p:nvPr>
        </p:nvSpPr>
        <p:spPr/>
        <p:txBody>
          <a:bodyPr/>
          <a:lstStyle>
            <a:lvl1pPr>
              <a:defRPr/>
            </a:lvl1pPr>
          </a:lstStyle>
          <a:p>
            <a:pPr>
              <a:defRPr/>
            </a:pPr>
            <a:fld id="{2AF3752B-A591-4C72-AFF9-E8015E410805}" type="slidenum">
              <a:rPr lang="en-GB"/>
              <a:pPr>
                <a:defRPr/>
              </a:pPr>
              <a:t>‹#›</a:t>
            </a:fld>
            <a:endParaRPr lang="en-GB"/>
          </a:p>
        </p:txBody>
      </p:sp>
    </p:spTree>
    <p:extLst>
      <p:ext uri="{BB962C8B-B14F-4D97-AF65-F5344CB8AC3E}">
        <p14:creationId xmlns:p14="http://schemas.microsoft.com/office/powerpoint/2010/main" val="360084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A965B-8F62-406E-8C57-E8F0AD133061}"/>
              </a:ext>
            </a:extLst>
          </p:cNvPr>
          <p:cNvSpPr>
            <a:spLocks noGrp="1"/>
          </p:cNvSpPr>
          <p:nvPr>
            <p:ph type="dt" sz="half" idx="10"/>
          </p:nvPr>
        </p:nvSpPr>
        <p:spPr/>
        <p:txBody>
          <a:bodyPr/>
          <a:lstStyle>
            <a:lvl1pPr>
              <a:defRPr/>
            </a:lvl1pPr>
          </a:lstStyle>
          <a:p>
            <a:pPr>
              <a:defRPr/>
            </a:pPr>
            <a:fld id="{1D856CC8-C767-46D7-A963-87A4BD2EE723}" type="datetimeFigureOut">
              <a:rPr lang="en-GB"/>
              <a:pPr>
                <a:defRPr/>
              </a:pPr>
              <a:t>22/07/2021</a:t>
            </a:fld>
            <a:endParaRPr lang="en-GB"/>
          </a:p>
        </p:txBody>
      </p:sp>
      <p:sp>
        <p:nvSpPr>
          <p:cNvPr id="5" name="Footer Placeholder 4">
            <a:extLst>
              <a:ext uri="{FF2B5EF4-FFF2-40B4-BE49-F238E27FC236}">
                <a16:creationId xmlns:a16="http://schemas.microsoft.com/office/drawing/2014/main" id="{212F9DCB-0AE6-420F-BEEF-337FFAB7F4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5C52D3-5186-47D9-867F-44CBEC17F4E6}"/>
              </a:ext>
            </a:extLst>
          </p:cNvPr>
          <p:cNvSpPr>
            <a:spLocks noGrp="1"/>
          </p:cNvSpPr>
          <p:nvPr>
            <p:ph type="sldNum" sz="quarter" idx="12"/>
          </p:nvPr>
        </p:nvSpPr>
        <p:spPr/>
        <p:txBody>
          <a:bodyPr/>
          <a:lstStyle>
            <a:lvl1pPr>
              <a:defRPr/>
            </a:lvl1pPr>
          </a:lstStyle>
          <a:p>
            <a:pPr>
              <a:defRPr/>
            </a:pPr>
            <a:fld id="{F3FC40DB-ED15-433D-953C-432B84CB125F}" type="slidenum">
              <a:rPr lang="en-GB"/>
              <a:pPr>
                <a:defRPr/>
              </a:pPr>
              <a:t>‹#›</a:t>
            </a:fld>
            <a:endParaRPr lang="en-GB"/>
          </a:p>
        </p:txBody>
      </p:sp>
    </p:spTree>
    <p:extLst>
      <p:ext uri="{BB962C8B-B14F-4D97-AF65-F5344CB8AC3E}">
        <p14:creationId xmlns:p14="http://schemas.microsoft.com/office/powerpoint/2010/main" val="135629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FD015-E796-456C-80EE-402DFF5ABCF9}"/>
              </a:ext>
            </a:extLst>
          </p:cNvPr>
          <p:cNvSpPr>
            <a:spLocks noGrp="1"/>
          </p:cNvSpPr>
          <p:nvPr>
            <p:ph type="dt" sz="half" idx="10"/>
          </p:nvPr>
        </p:nvSpPr>
        <p:spPr/>
        <p:txBody>
          <a:bodyPr/>
          <a:lstStyle>
            <a:lvl1pPr>
              <a:defRPr/>
            </a:lvl1pPr>
          </a:lstStyle>
          <a:p>
            <a:pPr>
              <a:defRPr/>
            </a:pPr>
            <a:fld id="{E815F84C-EDD3-4DD0-A65A-B7A5A2AF9CB8}" type="datetimeFigureOut">
              <a:rPr lang="en-GB"/>
              <a:pPr>
                <a:defRPr/>
              </a:pPr>
              <a:t>22/07/2021</a:t>
            </a:fld>
            <a:endParaRPr lang="en-GB"/>
          </a:p>
        </p:txBody>
      </p:sp>
      <p:sp>
        <p:nvSpPr>
          <p:cNvPr id="5" name="Footer Placeholder 4">
            <a:extLst>
              <a:ext uri="{FF2B5EF4-FFF2-40B4-BE49-F238E27FC236}">
                <a16:creationId xmlns:a16="http://schemas.microsoft.com/office/drawing/2014/main" id="{7E4E8A71-1906-4BC2-87A7-127B31474F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B1DEA1-9D41-4FB2-AD16-DBAF4B2EC3E4}"/>
              </a:ext>
            </a:extLst>
          </p:cNvPr>
          <p:cNvSpPr>
            <a:spLocks noGrp="1"/>
          </p:cNvSpPr>
          <p:nvPr>
            <p:ph type="sldNum" sz="quarter" idx="12"/>
          </p:nvPr>
        </p:nvSpPr>
        <p:spPr/>
        <p:txBody>
          <a:bodyPr/>
          <a:lstStyle>
            <a:lvl1pPr>
              <a:defRPr/>
            </a:lvl1pPr>
          </a:lstStyle>
          <a:p>
            <a:pPr>
              <a:defRPr/>
            </a:pPr>
            <a:fld id="{C865B4DD-CEDF-4755-927C-D2ACFCDA8AFF}" type="slidenum">
              <a:rPr lang="en-GB"/>
              <a:pPr>
                <a:defRPr/>
              </a:pPr>
              <a:t>‹#›</a:t>
            </a:fld>
            <a:endParaRPr lang="en-GB"/>
          </a:p>
        </p:txBody>
      </p:sp>
    </p:spTree>
    <p:extLst>
      <p:ext uri="{BB962C8B-B14F-4D97-AF65-F5344CB8AC3E}">
        <p14:creationId xmlns:p14="http://schemas.microsoft.com/office/powerpoint/2010/main" val="2563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2EAF23-9809-448F-BE53-01AD411F5076}"/>
              </a:ext>
            </a:extLst>
          </p:cNvPr>
          <p:cNvSpPr>
            <a:spLocks noGrp="1"/>
          </p:cNvSpPr>
          <p:nvPr>
            <p:ph type="dt" sz="half" idx="10"/>
          </p:nvPr>
        </p:nvSpPr>
        <p:spPr/>
        <p:txBody>
          <a:bodyPr/>
          <a:lstStyle>
            <a:lvl1pPr>
              <a:defRPr/>
            </a:lvl1pPr>
          </a:lstStyle>
          <a:p>
            <a:pPr>
              <a:defRPr/>
            </a:pPr>
            <a:fld id="{14B928AC-90DD-402F-8FF6-2EB160EC9465}" type="datetimeFigureOut">
              <a:rPr lang="en-GB"/>
              <a:pPr>
                <a:defRPr/>
              </a:pPr>
              <a:t>22/07/2021</a:t>
            </a:fld>
            <a:endParaRPr lang="en-GB"/>
          </a:p>
        </p:txBody>
      </p:sp>
      <p:sp>
        <p:nvSpPr>
          <p:cNvPr id="5" name="Footer Placeholder 4">
            <a:extLst>
              <a:ext uri="{FF2B5EF4-FFF2-40B4-BE49-F238E27FC236}">
                <a16:creationId xmlns:a16="http://schemas.microsoft.com/office/drawing/2014/main" id="{5D28EBE1-655B-4B32-A0F0-82C61CCD60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10F660-1445-4AE0-9B14-794348BAAF47}"/>
              </a:ext>
            </a:extLst>
          </p:cNvPr>
          <p:cNvSpPr>
            <a:spLocks noGrp="1"/>
          </p:cNvSpPr>
          <p:nvPr>
            <p:ph type="sldNum" sz="quarter" idx="12"/>
          </p:nvPr>
        </p:nvSpPr>
        <p:spPr/>
        <p:txBody>
          <a:bodyPr/>
          <a:lstStyle>
            <a:lvl1pPr>
              <a:defRPr/>
            </a:lvl1pPr>
          </a:lstStyle>
          <a:p>
            <a:pPr>
              <a:defRPr/>
            </a:pPr>
            <a:fld id="{75F1EAA1-909E-4033-8C88-272A5B589E75}" type="slidenum">
              <a:rPr lang="en-GB"/>
              <a:pPr>
                <a:defRPr/>
              </a:pPr>
              <a:t>‹#›</a:t>
            </a:fld>
            <a:endParaRPr lang="en-GB"/>
          </a:p>
        </p:txBody>
      </p:sp>
    </p:spTree>
    <p:extLst>
      <p:ext uri="{BB962C8B-B14F-4D97-AF65-F5344CB8AC3E}">
        <p14:creationId xmlns:p14="http://schemas.microsoft.com/office/powerpoint/2010/main" val="244810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3600" b="1" kern="1200" dirty="0">
                <a:solidFill>
                  <a:schemeClr val="tx1"/>
                </a:solidFill>
                <a:latin typeface="+mj-lt"/>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D08A5-C0F6-4DC6-B37A-8F0B5403C6C6}"/>
              </a:ext>
            </a:extLst>
          </p:cNvPr>
          <p:cNvSpPr>
            <a:spLocks noGrp="1"/>
          </p:cNvSpPr>
          <p:nvPr>
            <p:ph type="dt" sz="half" idx="10"/>
          </p:nvPr>
        </p:nvSpPr>
        <p:spPr/>
        <p:txBody>
          <a:bodyPr/>
          <a:lstStyle>
            <a:lvl1pPr>
              <a:defRPr/>
            </a:lvl1pPr>
          </a:lstStyle>
          <a:p>
            <a:pPr>
              <a:defRPr/>
            </a:pPr>
            <a:fld id="{021F89DF-D152-4CA6-8653-47F04E2C3882}" type="datetimeFigureOut">
              <a:rPr lang="en-GB"/>
              <a:pPr>
                <a:defRPr/>
              </a:pPr>
              <a:t>22/07/2021</a:t>
            </a:fld>
            <a:endParaRPr lang="en-GB"/>
          </a:p>
        </p:txBody>
      </p:sp>
      <p:sp>
        <p:nvSpPr>
          <p:cNvPr id="5" name="Footer Placeholder 4">
            <a:extLst>
              <a:ext uri="{FF2B5EF4-FFF2-40B4-BE49-F238E27FC236}">
                <a16:creationId xmlns:a16="http://schemas.microsoft.com/office/drawing/2014/main" id="{6F3DC7F7-EF30-4143-A2DE-C52715A006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E19D27-0612-46F3-9112-AD5824FA0F75}"/>
              </a:ext>
            </a:extLst>
          </p:cNvPr>
          <p:cNvSpPr>
            <a:spLocks noGrp="1"/>
          </p:cNvSpPr>
          <p:nvPr>
            <p:ph type="sldNum" sz="quarter" idx="12"/>
          </p:nvPr>
        </p:nvSpPr>
        <p:spPr/>
        <p:txBody>
          <a:bodyPr/>
          <a:lstStyle>
            <a:lvl1pPr>
              <a:defRPr/>
            </a:lvl1pPr>
          </a:lstStyle>
          <a:p>
            <a:pPr>
              <a:defRPr/>
            </a:pPr>
            <a:fld id="{7ACA9F02-1DCF-4FD0-A7D3-8DB4318AA89E}" type="slidenum">
              <a:rPr lang="en-GB"/>
              <a:pPr>
                <a:defRPr/>
              </a:pPr>
              <a:t>‹#›</a:t>
            </a:fld>
            <a:endParaRPr lang="en-GB"/>
          </a:p>
        </p:txBody>
      </p:sp>
    </p:spTree>
    <p:extLst>
      <p:ext uri="{BB962C8B-B14F-4D97-AF65-F5344CB8AC3E}">
        <p14:creationId xmlns:p14="http://schemas.microsoft.com/office/powerpoint/2010/main" val="210498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F7961-F854-483F-A605-0B69DC564238}"/>
              </a:ext>
            </a:extLst>
          </p:cNvPr>
          <p:cNvSpPr>
            <a:spLocks noGrp="1"/>
          </p:cNvSpPr>
          <p:nvPr>
            <p:ph type="dt" sz="half" idx="10"/>
          </p:nvPr>
        </p:nvSpPr>
        <p:spPr/>
        <p:txBody>
          <a:bodyPr/>
          <a:lstStyle>
            <a:lvl1pPr>
              <a:defRPr/>
            </a:lvl1pPr>
          </a:lstStyle>
          <a:p>
            <a:pPr>
              <a:defRPr/>
            </a:pPr>
            <a:fld id="{956F08A3-F796-46CF-AB83-F950439893A1}" type="datetimeFigureOut">
              <a:rPr lang="en-GB"/>
              <a:pPr>
                <a:defRPr/>
              </a:pPr>
              <a:t>22/07/2021</a:t>
            </a:fld>
            <a:endParaRPr lang="en-GB"/>
          </a:p>
        </p:txBody>
      </p:sp>
      <p:sp>
        <p:nvSpPr>
          <p:cNvPr id="5" name="Footer Placeholder 4">
            <a:extLst>
              <a:ext uri="{FF2B5EF4-FFF2-40B4-BE49-F238E27FC236}">
                <a16:creationId xmlns:a16="http://schemas.microsoft.com/office/drawing/2014/main" id="{A091377A-5744-4FD7-A0B9-A0812EDCDC1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3C91F2D-9EDE-4B13-B3B3-551C2C22DA65}"/>
              </a:ext>
            </a:extLst>
          </p:cNvPr>
          <p:cNvSpPr>
            <a:spLocks noGrp="1"/>
          </p:cNvSpPr>
          <p:nvPr>
            <p:ph type="sldNum" sz="quarter" idx="12"/>
          </p:nvPr>
        </p:nvSpPr>
        <p:spPr/>
        <p:txBody>
          <a:bodyPr/>
          <a:lstStyle>
            <a:lvl1pPr>
              <a:defRPr/>
            </a:lvl1pPr>
          </a:lstStyle>
          <a:p>
            <a:pPr>
              <a:defRPr/>
            </a:pPr>
            <a:fld id="{99EFAC36-666D-4367-A08D-F27217238013}" type="slidenum">
              <a:rPr lang="en-GB"/>
              <a:pPr>
                <a:defRPr/>
              </a:pPr>
              <a:t>‹#›</a:t>
            </a:fld>
            <a:endParaRPr lang="en-GB"/>
          </a:p>
        </p:txBody>
      </p:sp>
    </p:spTree>
    <p:extLst>
      <p:ext uri="{BB962C8B-B14F-4D97-AF65-F5344CB8AC3E}">
        <p14:creationId xmlns:p14="http://schemas.microsoft.com/office/powerpoint/2010/main" val="387992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C2D9D16-8FC4-406C-BE10-5176D99584BE}"/>
              </a:ext>
            </a:extLst>
          </p:cNvPr>
          <p:cNvSpPr>
            <a:spLocks noGrp="1"/>
          </p:cNvSpPr>
          <p:nvPr>
            <p:ph type="dt" sz="half" idx="10"/>
          </p:nvPr>
        </p:nvSpPr>
        <p:spPr/>
        <p:txBody>
          <a:bodyPr/>
          <a:lstStyle>
            <a:lvl1pPr>
              <a:defRPr/>
            </a:lvl1pPr>
          </a:lstStyle>
          <a:p>
            <a:pPr>
              <a:defRPr/>
            </a:pPr>
            <a:fld id="{C4F0B669-D992-4CD5-9AAD-493971EB06F2}" type="datetimeFigureOut">
              <a:rPr lang="en-GB"/>
              <a:pPr>
                <a:defRPr/>
              </a:pPr>
              <a:t>22/07/2021</a:t>
            </a:fld>
            <a:endParaRPr lang="en-GB"/>
          </a:p>
        </p:txBody>
      </p:sp>
      <p:sp>
        <p:nvSpPr>
          <p:cNvPr id="6" name="Footer Placeholder 4">
            <a:extLst>
              <a:ext uri="{FF2B5EF4-FFF2-40B4-BE49-F238E27FC236}">
                <a16:creationId xmlns:a16="http://schemas.microsoft.com/office/drawing/2014/main" id="{E3F8EB81-7094-4D70-9441-A5602A25201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418A064-FF81-4CBE-B4E1-1D18A03B118C}"/>
              </a:ext>
            </a:extLst>
          </p:cNvPr>
          <p:cNvSpPr>
            <a:spLocks noGrp="1"/>
          </p:cNvSpPr>
          <p:nvPr>
            <p:ph type="sldNum" sz="quarter" idx="12"/>
          </p:nvPr>
        </p:nvSpPr>
        <p:spPr/>
        <p:txBody>
          <a:bodyPr/>
          <a:lstStyle>
            <a:lvl1pPr>
              <a:defRPr/>
            </a:lvl1pPr>
          </a:lstStyle>
          <a:p>
            <a:pPr>
              <a:defRPr/>
            </a:pPr>
            <a:fld id="{1311E8E4-DCCC-48AB-B675-0AEB53EA0F4B}" type="slidenum">
              <a:rPr lang="en-GB"/>
              <a:pPr>
                <a:defRPr/>
              </a:pPr>
              <a:t>‹#›</a:t>
            </a:fld>
            <a:endParaRPr lang="en-GB"/>
          </a:p>
        </p:txBody>
      </p:sp>
    </p:spTree>
    <p:extLst>
      <p:ext uri="{BB962C8B-B14F-4D97-AF65-F5344CB8AC3E}">
        <p14:creationId xmlns:p14="http://schemas.microsoft.com/office/powerpoint/2010/main" val="188166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0668918-D631-49F3-9582-0036AFD50378}"/>
              </a:ext>
            </a:extLst>
          </p:cNvPr>
          <p:cNvSpPr>
            <a:spLocks noGrp="1"/>
          </p:cNvSpPr>
          <p:nvPr>
            <p:ph type="dt" sz="half" idx="10"/>
          </p:nvPr>
        </p:nvSpPr>
        <p:spPr/>
        <p:txBody>
          <a:bodyPr/>
          <a:lstStyle>
            <a:lvl1pPr>
              <a:defRPr/>
            </a:lvl1pPr>
          </a:lstStyle>
          <a:p>
            <a:pPr>
              <a:defRPr/>
            </a:pPr>
            <a:fld id="{50D6CCDB-6FE5-4C2E-9F8E-61333ECF60E7}" type="datetimeFigureOut">
              <a:rPr lang="en-GB"/>
              <a:pPr>
                <a:defRPr/>
              </a:pPr>
              <a:t>22/07/2021</a:t>
            </a:fld>
            <a:endParaRPr lang="en-GB"/>
          </a:p>
        </p:txBody>
      </p:sp>
      <p:sp>
        <p:nvSpPr>
          <p:cNvPr id="8" name="Footer Placeholder 4">
            <a:extLst>
              <a:ext uri="{FF2B5EF4-FFF2-40B4-BE49-F238E27FC236}">
                <a16:creationId xmlns:a16="http://schemas.microsoft.com/office/drawing/2014/main" id="{13C66198-DF6B-44B2-A2C1-7D215EBE643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853D785-C79E-43CE-B5AD-3389F1E5A6C5}"/>
              </a:ext>
            </a:extLst>
          </p:cNvPr>
          <p:cNvSpPr>
            <a:spLocks noGrp="1"/>
          </p:cNvSpPr>
          <p:nvPr>
            <p:ph type="sldNum" sz="quarter" idx="12"/>
          </p:nvPr>
        </p:nvSpPr>
        <p:spPr/>
        <p:txBody>
          <a:bodyPr/>
          <a:lstStyle>
            <a:lvl1pPr>
              <a:defRPr/>
            </a:lvl1pPr>
          </a:lstStyle>
          <a:p>
            <a:pPr>
              <a:defRPr/>
            </a:pPr>
            <a:fld id="{49CC1E80-BBC8-4ED9-A859-D306BC06EAF4}" type="slidenum">
              <a:rPr lang="en-GB"/>
              <a:pPr>
                <a:defRPr/>
              </a:pPr>
              <a:t>‹#›</a:t>
            </a:fld>
            <a:endParaRPr lang="en-GB"/>
          </a:p>
        </p:txBody>
      </p:sp>
    </p:spTree>
    <p:extLst>
      <p:ext uri="{BB962C8B-B14F-4D97-AF65-F5344CB8AC3E}">
        <p14:creationId xmlns:p14="http://schemas.microsoft.com/office/powerpoint/2010/main" val="196440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C8D6B87-33F3-44CC-9FA0-411C755AAF05}"/>
              </a:ext>
            </a:extLst>
          </p:cNvPr>
          <p:cNvSpPr>
            <a:spLocks noGrp="1"/>
          </p:cNvSpPr>
          <p:nvPr>
            <p:ph type="dt" sz="half" idx="10"/>
          </p:nvPr>
        </p:nvSpPr>
        <p:spPr/>
        <p:txBody>
          <a:bodyPr/>
          <a:lstStyle>
            <a:lvl1pPr>
              <a:defRPr/>
            </a:lvl1pPr>
          </a:lstStyle>
          <a:p>
            <a:pPr>
              <a:defRPr/>
            </a:pPr>
            <a:fld id="{FB7D86EF-D2D1-40DD-99F7-9EFBE10C448B}" type="datetimeFigureOut">
              <a:rPr lang="en-GB"/>
              <a:pPr>
                <a:defRPr/>
              </a:pPr>
              <a:t>22/07/2021</a:t>
            </a:fld>
            <a:endParaRPr lang="en-GB"/>
          </a:p>
        </p:txBody>
      </p:sp>
      <p:sp>
        <p:nvSpPr>
          <p:cNvPr id="4" name="Footer Placeholder 4">
            <a:extLst>
              <a:ext uri="{FF2B5EF4-FFF2-40B4-BE49-F238E27FC236}">
                <a16:creationId xmlns:a16="http://schemas.microsoft.com/office/drawing/2014/main" id="{5820DED1-191E-4C97-B080-C9083545D61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F52E671-9F18-420F-965D-4606B2C193E0}"/>
              </a:ext>
            </a:extLst>
          </p:cNvPr>
          <p:cNvSpPr>
            <a:spLocks noGrp="1"/>
          </p:cNvSpPr>
          <p:nvPr>
            <p:ph type="sldNum" sz="quarter" idx="12"/>
          </p:nvPr>
        </p:nvSpPr>
        <p:spPr/>
        <p:txBody>
          <a:bodyPr/>
          <a:lstStyle>
            <a:lvl1pPr>
              <a:defRPr/>
            </a:lvl1pPr>
          </a:lstStyle>
          <a:p>
            <a:pPr>
              <a:defRPr/>
            </a:pPr>
            <a:fld id="{242B814C-6D00-4CEA-AB06-BB605C206BD7}" type="slidenum">
              <a:rPr lang="en-GB"/>
              <a:pPr>
                <a:defRPr/>
              </a:pPr>
              <a:t>‹#›</a:t>
            </a:fld>
            <a:endParaRPr lang="en-GB"/>
          </a:p>
        </p:txBody>
      </p:sp>
    </p:spTree>
    <p:extLst>
      <p:ext uri="{BB962C8B-B14F-4D97-AF65-F5344CB8AC3E}">
        <p14:creationId xmlns:p14="http://schemas.microsoft.com/office/powerpoint/2010/main" val="16121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300B40-C8D4-4D18-BD41-FBCC4A614B6A}"/>
              </a:ext>
            </a:extLst>
          </p:cNvPr>
          <p:cNvSpPr>
            <a:spLocks noGrp="1"/>
          </p:cNvSpPr>
          <p:nvPr>
            <p:ph type="dt" sz="half" idx="10"/>
          </p:nvPr>
        </p:nvSpPr>
        <p:spPr/>
        <p:txBody>
          <a:bodyPr/>
          <a:lstStyle>
            <a:lvl1pPr>
              <a:defRPr/>
            </a:lvl1pPr>
          </a:lstStyle>
          <a:p>
            <a:pPr>
              <a:defRPr/>
            </a:pPr>
            <a:fld id="{C372A912-5162-4F18-AEA4-269E1FBDEC13}" type="datetimeFigureOut">
              <a:rPr lang="en-GB"/>
              <a:pPr>
                <a:defRPr/>
              </a:pPr>
              <a:t>22/07/2021</a:t>
            </a:fld>
            <a:endParaRPr lang="en-GB"/>
          </a:p>
        </p:txBody>
      </p:sp>
      <p:sp>
        <p:nvSpPr>
          <p:cNvPr id="3" name="Footer Placeholder 4">
            <a:extLst>
              <a:ext uri="{FF2B5EF4-FFF2-40B4-BE49-F238E27FC236}">
                <a16:creationId xmlns:a16="http://schemas.microsoft.com/office/drawing/2014/main" id="{C2EA9FF2-6268-4620-9000-0F822E4CBA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DA73566-06B8-42ED-AA37-7315525B38FA}"/>
              </a:ext>
            </a:extLst>
          </p:cNvPr>
          <p:cNvSpPr>
            <a:spLocks noGrp="1"/>
          </p:cNvSpPr>
          <p:nvPr>
            <p:ph type="sldNum" sz="quarter" idx="12"/>
          </p:nvPr>
        </p:nvSpPr>
        <p:spPr/>
        <p:txBody>
          <a:bodyPr/>
          <a:lstStyle>
            <a:lvl1pPr>
              <a:defRPr/>
            </a:lvl1pPr>
          </a:lstStyle>
          <a:p>
            <a:pPr>
              <a:defRPr/>
            </a:pPr>
            <a:fld id="{F5D9ADB9-A9A2-4DBC-A73C-EFEC03ECAF68}" type="slidenum">
              <a:rPr lang="en-GB"/>
              <a:pPr>
                <a:defRPr/>
              </a:pPr>
              <a:t>‹#›</a:t>
            </a:fld>
            <a:endParaRPr lang="en-GB"/>
          </a:p>
        </p:txBody>
      </p:sp>
    </p:spTree>
    <p:extLst>
      <p:ext uri="{BB962C8B-B14F-4D97-AF65-F5344CB8AC3E}">
        <p14:creationId xmlns:p14="http://schemas.microsoft.com/office/powerpoint/2010/main" val="36433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1CFBFED-1AD1-437D-9B60-0AEAF4E0F69E}"/>
              </a:ext>
            </a:extLst>
          </p:cNvPr>
          <p:cNvSpPr>
            <a:spLocks noGrp="1"/>
          </p:cNvSpPr>
          <p:nvPr>
            <p:ph type="dt" sz="half" idx="10"/>
          </p:nvPr>
        </p:nvSpPr>
        <p:spPr/>
        <p:txBody>
          <a:bodyPr/>
          <a:lstStyle>
            <a:lvl1pPr>
              <a:defRPr/>
            </a:lvl1pPr>
          </a:lstStyle>
          <a:p>
            <a:pPr>
              <a:defRPr/>
            </a:pPr>
            <a:fld id="{378CBDED-F715-4FCB-9DB0-C5159FF2A4E7}" type="datetimeFigureOut">
              <a:rPr lang="en-GB"/>
              <a:pPr>
                <a:defRPr/>
              </a:pPr>
              <a:t>22/07/2021</a:t>
            </a:fld>
            <a:endParaRPr lang="en-GB"/>
          </a:p>
        </p:txBody>
      </p:sp>
      <p:sp>
        <p:nvSpPr>
          <p:cNvPr id="6" name="Footer Placeholder 4">
            <a:extLst>
              <a:ext uri="{FF2B5EF4-FFF2-40B4-BE49-F238E27FC236}">
                <a16:creationId xmlns:a16="http://schemas.microsoft.com/office/drawing/2014/main" id="{4926F0EB-25C8-4A71-A896-719920AFE4B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3FE9327-FE3F-40A0-94B5-2824DE7A31BF}"/>
              </a:ext>
            </a:extLst>
          </p:cNvPr>
          <p:cNvSpPr>
            <a:spLocks noGrp="1"/>
          </p:cNvSpPr>
          <p:nvPr>
            <p:ph type="sldNum" sz="quarter" idx="12"/>
          </p:nvPr>
        </p:nvSpPr>
        <p:spPr/>
        <p:txBody>
          <a:bodyPr/>
          <a:lstStyle>
            <a:lvl1pPr>
              <a:defRPr/>
            </a:lvl1pPr>
          </a:lstStyle>
          <a:p>
            <a:pPr>
              <a:defRPr/>
            </a:pPr>
            <a:fld id="{8EADD391-A3EB-4A77-83B1-EAA1396F3DA3}" type="slidenum">
              <a:rPr lang="en-GB"/>
              <a:pPr>
                <a:defRPr/>
              </a:pPr>
              <a:t>‹#›</a:t>
            </a:fld>
            <a:endParaRPr lang="en-GB"/>
          </a:p>
        </p:txBody>
      </p:sp>
    </p:spTree>
    <p:extLst>
      <p:ext uri="{BB962C8B-B14F-4D97-AF65-F5344CB8AC3E}">
        <p14:creationId xmlns:p14="http://schemas.microsoft.com/office/powerpoint/2010/main" val="31109094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BB10D2-20B7-4DA2-B14C-317170EB171E}"/>
              </a:ext>
            </a:extLst>
          </p:cNvPr>
          <p:cNvSpPr>
            <a:spLocks noGrp="1"/>
          </p:cNvSpPr>
          <p:nvPr>
            <p:ph type="title"/>
          </p:nvPr>
        </p:nvSpPr>
        <p:spPr bwMode="auto">
          <a:xfrm>
            <a:off x="457200" y="261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EDB5CB7-7188-41C2-90DB-209B7D8984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 name="Date Placeholder 3">
            <a:extLst>
              <a:ext uri="{FF2B5EF4-FFF2-40B4-BE49-F238E27FC236}">
                <a16:creationId xmlns:a16="http://schemas.microsoft.com/office/drawing/2014/main" id="{B0B362F8-4C7F-4D37-8B87-5ADEDC1CC4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mn-lt"/>
              </a:defRPr>
            </a:lvl1pPr>
          </a:lstStyle>
          <a:p>
            <a:pPr>
              <a:defRPr/>
            </a:pPr>
            <a:fld id="{E3879C2D-F866-4060-A114-B3B3B52325E1}" type="datetimeFigureOut">
              <a:rPr lang="en-US"/>
              <a:pPr>
                <a:defRPr/>
              </a:pPr>
              <a:t>7/22/2021</a:t>
            </a:fld>
            <a:endParaRPr lang="en-US"/>
          </a:p>
        </p:txBody>
      </p:sp>
      <p:sp>
        <p:nvSpPr>
          <p:cNvPr id="10" name="Footer Placeholder 4">
            <a:extLst>
              <a:ext uri="{FF2B5EF4-FFF2-40B4-BE49-F238E27FC236}">
                <a16:creationId xmlns:a16="http://schemas.microsoft.com/office/drawing/2014/main" id="{5F491CDB-35FE-46E4-8368-81C2BBA268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11" name="Slide Number Placeholder 5">
            <a:extLst>
              <a:ext uri="{FF2B5EF4-FFF2-40B4-BE49-F238E27FC236}">
                <a16:creationId xmlns:a16="http://schemas.microsoft.com/office/drawing/2014/main" id="{1CDA0AB3-E5F9-4194-8270-3ECB449E159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F8C13F-6982-45F4-8153-21AEA07B1A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34"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B9F4854-DF82-44E3-95F0-052A23ED3BC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7218CEE1-04DC-4EA9-8A80-C6994FCD6D6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5C301DA-5428-4437-ACC6-54BBDDC8368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8470DA4-987D-4E99-8C04-9BA00CF3C9FB}" type="datetimeFigureOut">
              <a:rPr lang="en-GB"/>
              <a:pPr>
                <a:defRPr/>
              </a:pPr>
              <a:t>22/07/2021</a:t>
            </a:fld>
            <a:endParaRPr lang="en-GB"/>
          </a:p>
        </p:txBody>
      </p:sp>
      <p:sp>
        <p:nvSpPr>
          <p:cNvPr id="5" name="Footer Placeholder 4">
            <a:extLst>
              <a:ext uri="{FF2B5EF4-FFF2-40B4-BE49-F238E27FC236}">
                <a16:creationId xmlns:a16="http://schemas.microsoft.com/office/drawing/2014/main" id="{31BBAEFB-2838-462B-AF90-8CE0CE2BB52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BDF9736F-8C44-4FE0-90A4-18FD0B0C2A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CD31A1-9D39-4E03-AC4C-BF091E900C84}" type="slidenum">
              <a:rPr lang="en-GB"/>
              <a:pPr>
                <a:defRPr/>
              </a:pPr>
              <a:t>‹#›</a:t>
            </a:fld>
            <a:endParaRPr lang="en-GB"/>
          </a:p>
        </p:txBody>
      </p:sp>
      <p:sp>
        <p:nvSpPr>
          <p:cNvPr id="2055" name="Rectangle 9">
            <a:extLst>
              <a:ext uri="{FF2B5EF4-FFF2-40B4-BE49-F238E27FC236}">
                <a16:creationId xmlns:a16="http://schemas.microsoft.com/office/drawing/2014/main" id="{0D492F7A-2BF9-405F-80D4-B2E236C4DF00}"/>
              </a:ext>
            </a:extLst>
          </p:cNvPr>
          <p:cNvSpPr>
            <a:spLocks noChangeArrowheads="1"/>
          </p:cNvSpPr>
          <p:nvPr userDrawn="1"/>
        </p:nvSpPr>
        <p:spPr bwMode="auto">
          <a:xfrm>
            <a:off x="0" y="0"/>
            <a:ext cx="9144000" cy="1417638"/>
          </a:xfrm>
          <a:prstGeom prst="rect">
            <a:avLst/>
          </a:prstGeom>
          <a:solidFill>
            <a:srgbClr val="FFFF00"/>
          </a:solidFill>
          <a:ln>
            <a:noFill/>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nesty.org.uk/resources/aiuk-submission-independent-human-rights-act-review-ihra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E494C910-3224-4266-9A70-7D229FD16312}"/>
              </a:ext>
            </a:extLst>
          </p:cNvPr>
          <p:cNvSpPr>
            <a:spLocks noGrp="1" noChangeArrowheads="1"/>
          </p:cNvSpPr>
          <p:nvPr>
            <p:ph type="title"/>
          </p:nvPr>
        </p:nvSpPr>
        <p:spPr/>
        <p:txBody>
          <a:bodyPr/>
          <a:lstStyle/>
          <a:p>
            <a:pPr eaLnBrk="1" hangingPunct="1"/>
            <a:r>
              <a:rPr altLang="en-US"/>
              <a:t>UK Human Rights Act</a:t>
            </a:r>
          </a:p>
        </p:txBody>
      </p:sp>
      <p:sp>
        <p:nvSpPr>
          <p:cNvPr id="8195" name="Content Placeholder 4">
            <a:extLst>
              <a:ext uri="{FF2B5EF4-FFF2-40B4-BE49-F238E27FC236}">
                <a16:creationId xmlns:a16="http://schemas.microsoft.com/office/drawing/2014/main" id="{F71F57B6-68C6-46D0-8F4E-4E5A64C1ED5A}"/>
              </a:ext>
            </a:extLst>
          </p:cNvPr>
          <p:cNvSpPr>
            <a:spLocks noGrp="1" noChangeArrowheads="1"/>
          </p:cNvSpPr>
          <p:nvPr>
            <p:ph idx="1"/>
          </p:nvPr>
        </p:nvSpPr>
        <p:spPr/>
        <p:txBody>
          <a:bodyPr/>
          <a:lstStyle/>
          <a:p>
            <a:pPr eaLnBrk="1" hangingPunct="1"/>
            <a:r>
              <a:rPr lang="en-GB" altLang="en-US"/>
              <a:t>A bit of history</a:t>
            </a:r>
          </a:p>
          <a:p>
            <a:pPr eaLnBrk="1" hangingPunct="1"/>
            <a:endParaRPr lang="en-GB" altLang="en-US"/>
          </a:p>
          <a:p>
            <a:pPr eaLnBrk="1" hangingPunct="1"/>
            <a:r>
              <a:rPr lang="en-GB" altLang="en-US"/>
              <a:t>How it works</a:t>
            </a:r>
          </a:p>
          <a:p>
            <a:pPr eaLnBrk="1" hangingPunct="1"/>
            <a:endParaRPr lang="en-GB" altLang="en-US"/>
          </a:p>
          <a:p>
            <a:pPr eaLnBrk="1" hangingPunct="1"/>
            <a:r>
              <a:rPr lang="en-GB" altLang="en-US"/>
              <a:t>Cases it’s helped</a:t>
            </a:r>
          </a:p>
          <a:p>
            <a:pPr eaLnBrk="1" hangingPunct="1"/>
            <a:endParaRPr lang="en-GB" altLang="en-US"/>
          </a:p>
          <a:p>
            <a:pPr eaLnBrk="1" hangingPunct="1"/>
            <a:r>
              <a:rPr lang="en-GB" altLang="en-US"/>
              <a:t>Image problem</a:t>
            </a:r>
          </a:p>
          <a:p>
            <a:pPr eaLnBrk="1" hangingPunct="1"/>
            <a:endParaRPr lang="en-GB" altLang="en-US"/>
          </a:p>
          <a:p>
            <a:pPr eaLnBrk="1" hangingPunct="1"/>
            <a:r>
              <a:rPr lang="en-GB" altLang="en-US"/>
              <a:t>Future changes? </a:t>
            </a:r>
          </a:p>
        </p:txBody>
      </p:sp>
      <p:sp>
        <p:nvSpPr>
          <p:cNvPr id="6148" name="TextBox 3">
            <a:extLst>
              <a:ext uri="{FF2B5EF4-FFF2-40B4-BE49-F238E27FC236}">
                <a16:creationId xmlns:a16="http://schemas.microsoft.com/office/drawing/2014/main" id="{478562F6-A7E8-4752-9C76-B6CBD4249E85}"/>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8091510-6A47-47D7-893B-FF6621AC28EA}"/>
              </a:ext>
            </a:extLst>
          </p:cNvPr>
          <p:cNvSpPr>
            <a:spLocks noGrp="1" noChangeArrowheads="1"/>
          </p:cNvSpPr>
          <p:nvPr>
            <p:ph type="title"/>
          </p:nvPr>
        </p:nvSpPr>
        <p:spPr/>
        <p:txBody>
          <a:bodyPr/>
          <a:lstStyle/>
          <a:p>
            <a:pPr eaLnBrk="1" hangingPunct="1"/>
            <a:r>
              <a:rPr altLang="en-US"/>
              <a:t>Abolishes the Death Penalty</a:t>
            </a:r>
          </a:p>
        </p:txBody>
      </p:sp>
      <p:sp>
        <p:nvSpPr>
          <p:cNvPr id="35843" name="Content Placeholder 2">
            <a:extLst>
              <a:ext uri="{FF2B5EF4-FFF2-40B4-BE49-F238E27FC236}">
                <a16:creationId xmlns:a16="http://schemas.microsoft.com/office/drawing/2014/main" id="{35739744-4A41-4A8E-A0DB-74F69972E108}"/>
              </a:ext>
            </a:extLst>
          </p:cNvPr>
          <p:cNvSpPr>
            <a:spLocks noGrp="1" noChangeArrowheads="1"/>
          </p:cNvSpPr>
          <p:nvPr>
            <p:ph idx="1"/>
          </p:nvPr>
        </p:nvSpPr>
        <p:spPr>
          <a:xfrm>
            <a:off x="628650" y="1690688"/>
            <a:ext cx="7886700" cy="4351337"/>
          </a:xfrm>
        </p:spPr>
        <p:txBody>
          <a:bodyPr/>
          <a:lstStyle/>
          <a:p>
            <a:pPr eaLnBrk="1" hangingPunct="1"/>
            <a:r>
              <a:rPr lang="en-GB" altLang="en-US"/>
              <a:t>Last execution 1964</a:t>
            </a:r>
          </a:p>
          <a:p>
            <a:pPr eaLnBrk="1" hangingPunct="1"/>
            <a:r>
              <a:rPr lang="en-GB" altLang="en-US"/>
              <a:t>Abolished for murder in 1965 (NI 1973)</a:t>
            </a:r>
          </a:p>
          <a:p>
            <a:pPr eaLnBrk="1" hangingPunct="1"/>
            <a:endParaRPr lang="en-GB" altLang="en-US"/>
          </a:p>
          <a:p>
            <a:pPr eaLnBrk="1" hangingPunct="1"/>
            <a:r>
              <a:rPr lang="en-GB" altLang="en-US"/>
              <a:t>Remained for:</a:t>
            </a:r>
          </a:p>
          <a:p>
            <a:pPr lvl="1" eaLnBrk="1" hangingPunct="1"/>
            <a:r>
              <a:rPr lang="en-GB" altLang="en-US"/>
              <a:t>Fire/explosion in a naval dockyard, ship or warehouse until 1971</a:t>
            </a:r>
          </a:p>
          <a:p>
            <a:pPr lvl="1" eaLnBrk="1" hangingPunct="1"/>
            <a:r>
              <a:rPr lang="en-GB" altLang="en-US"/>
              <a:t>Espionage until 1981</a:t>
            </a:r>
          </a:p>
          <a:p>
            <a:pPr lvl="1" eaLnBrk="1" hangingPunct="1"/>
            <a:r>
              <a:rPr lang="en-GB" altLang="en-US"/>
              <a:t>Piracy with violence until 1998</a:t>
            </a:r>
          </a:p>
          <a:p>
            <a:pPr lvl="1" eaLnBrk="1" hangingPunct="1"/>
            <a:r>
              <a:rPr lang="en-GB" altLang="en-US"/>
              <a:t>Treason until 1998</a:t>
            </a:r>
          </a:p>
          <a:p>
            <a:pPr lvl="1" eaLnBrk="1" hangingPunct="1"/>
            <a:r>
              <a:rPr lang="en-GB" altLang="en-US"/>
              <a:t>Some military offences until 1998</a:t>
            </a:r>
            <a:endParaRPr lang="en-GB" altLang="en-US" b="1"/>
          </a:p>
          <a:p>
            <a:pPr eaLnBrk="1" hangingPunct="1"/>
            <a:endParaRPr lang="en-GB" altLang="en-US"/>
          </a:p>
        </p:txBody>
      </p:sp>
      <p:grpSp>
        <p:nvGrpSpPr>
          <p:cNvPr id="35844" name="Group 5">
            <a:extLst>
              <a:ext uri="{FF2B5EF4-FFF2-40B4-BE49-F238E27FC236}">
                <a16:creationId xmlns:a16="http://schemas.microsoft.com/office/drawing/2014/main" id="{15DA42C2-4F53-4DD6-BC60-82659A288B6B}"/>
              </a:ext>
            </a:extLst>
          </p:cNvPr>
          <p:cNvGrpSpPr>
            <a:grpSpLocks/>
          </p:cNvGrpSpPr>
          <p:nvPr/>
        </p:nvGrpSpPr>
        <p:grpSpPr bwMode="auto">
          <a:xfrm>
            <a:off x="5905500" y="4962525"/>
            <a:ext cx="1203325" cy="928688"/>
            <a:chOff x="5906125" y="4961744"/>
            <a:chExt cx="1203428" cy="929390"/>
          </a:xfrm>
        </p:grpSpPr>
        <p:sp>
          <p:nvSpPr>
            <p:cNvPr id="24582" name="TextBox 3">
              <a:extLst>
                <a:ext uri="{FF2B5EF4-FFF2-40B4-BE49-F238E27FC236}">
                  <a16:creationId xmlns:a16="http://schemas.microsoft.com/office/drawing/2014/main" id="{D2BE261F-6E6F-413E-83FD-296E883611F1}"/>
                </a:ext>
              </a:extLst>
            </p:cNvPr>
            <p:cNvSpPr txBox="1">
              <a:spLocks noChangeArrowheads="1"/>
            </p:cNvSpPr>
            <p:nvPr/>
          </p:nvSpPr>
          <p:spPr bwMode="auto">
            <a:xfrm>
              <a:off x="6195153" y="5141626"/>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a:t>HRA</a:t>
              </a:r>
            </a:p>
          </p:txBody>
        </p:sp>
        <p:sp>
          <p:nvSpPr>
            <p:cNvPr id="5" name="Right Brace 4">
              <a:extLst>
                <a:ext uri="{FF2B5EF4-FFF2-40B4-BE49-F238E27FC236}">
                  <a16:creationId xmlns:a16="http://schemas.microsoft.com/office/drawing/2014/main" id="{B0F9B8ED-B665-413B-8004-A9EC03C6236D}"/>
                </a:ext>
              </a:extLst>
            </p:cNvPr>
            <p:cNvSpPr/>
            <p:nvPr/>
          </p:nvSpPr>
          <p:spPr>
            <a:xfrm>
              <a:off x="5906125" y="4961744"/>
              <a:ext cx="195280" cy="92939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sp>
        <p:nvSpPr>
          <p:cNvPr id="24581" name="TextBox 6">
            <a:extLst>
              <a:ext uri="{FF2B5EF4-FFF2-40B4-BE49-F238E27FC236}">
                <a16:creationId xmlns:a16="http://schemas.microsoft.com/office/drawing/2014/main" id="{387EA26E-7164-4420-8035-0A2B4AB4670F}"/>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1">
            <a:extLst>
              <a:ext uri="{FF2B5EF4-FFF2-40B4-BE49-F238E27FC236}">
                <a16:creationId xmlns:a16="http://schemas.microsoft.com/office/drawing/2014/main" id="{99E1F8AF-96EE-4EAC-B4C9-0DBF6D8CD9CC}"/>
              </a:ext>
            </a:extLst>
          </p:cNvPr>
          <p:cNvSpPr txBox="1">
            <a:spLocks noChangeArrowheads="1"/>
          </p:cNvSpPr>
          <p:nvPr/>
        </p:nvSpPr>
        <p:spPr bwMode="auto">
          <a:xfrm>
            <a:off x="5011738" y="3427413"/>
            <a:ext cx="3295650" cy="1465262"/>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Improved level of care for lady with multiple sclerosis</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36867" name="TextBox 12">
            <a:extLst>
              <a:ext uri="{FF2B5EF4-FFF2-40B4-BE49-F238E27FC236}">
                <a16:creationId xmlns:a16="http://schemas.microsoft.com/office/drawing/2014/main" id="{C7C74E2A-97E3-4940-82FC-AE9F4B8EB6D3}"/>
              </a:ext>
            </a:extLst>
          </p:cNvPr>
          <p:cNvSpPr txBox="1">
            <a:spLocks noChangeArrowheads="1"/>
          </p:cNvSpPr>
          <p:nvPr/>
        </p:nvSpPr>
        <p:spPr bwMode="auto">
          <a:xfrm>
            <a:off x="836613" y="1835150"/>
            <a:ext cx="4175125" cy="1190625"/>
          </a:xfrm>
          <a:prstGeom prst="rect">
            <a:avLst/>
          </a:prstGeom>
          <a:solidFill>
            <a:srgbClr val="83C93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Upheld older couple’s right to live together</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36868" name="TextBox 13">
            <a:extLst>
              <a:ext uri="{FF2B5EF4-FFF2-40B4-BE49-F238E27FC236}">
                <a16:creationId xmlns:a16="http://schemas.microsoft.com/office/drawing/2014/main" id="{6C713A87-E6DC-42ED-87B3-647B87290C65}"/>
              </a:ext>
            </a:extLst>
          </p:cNvPr>
          <p:cNvSpPr txBox="1">
            <a:spLocks noChangeArrowheads="1"/>
          </p:cNvSpPr>
          <p:nvPr/>
        </p:nvSpPr>
        <p:spPr bwMode="auto">
          <a:xfrm>
            <a:off x="836613" y="5084763"/>
            <a:ext cx="4176712" cy="1477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Helped a woman get information on Covid in a form she could access</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25605" name="Rectangle 8">
            <a:extLst>
              <a:ext uri="{FF2B5EF4-FFF2-40B4-BE49-F238E27FC236}">
                <a16:creationId xmlns:a16="http://schemas.microsoft.com/office/drawing/2014/main" id="{F823DCA3-B8C7-43B0-9F4B-0A956DC1951A}"/>
              </a:ext>
            </a:extLst>
          </p:cNvPr>
          <p:cNvSpPr>
            <a:spLocks noGrp="1"/>
          </p:cNvSpPr>
          <p:nvPr>
            <p:ph type="ctrTitle"/>
          </p:nvPr>
        </p:nvSpPr>
        <p:spPr>
          <a:xfrm>
            <a:off x="355600" y="61913"/>
            <a:ext cx="7772400" cy="1470025"/>
          </a:xfrm>
        </p:spPr>
        <p:txBody>
          <a:bodyPr/>
          <a:lstStyle/>
          <a:p>
            <a:pPr algn="l"/>
            <a:r>
              <a:rPr lang="en-GB" altLang="en-US" sz="3600" b="1">
                <a:latin typeface="Calibri Light" panose="020F0302020204030204" pitchFamily="34" charset="0"/>
                <a:cs typeface="Calibri Light" panose="020F0302020204030204" pitchFamily="34" charset="0"/>
              </a:rPr>
              <a:t>Who does it help?</a:t>
            </a:r>
          </a:p>
        </p:txBody>
      </p:sp>
      <p:sp>
        <p:nvSpPr>
          <p:cNvPr id="25606" name="TextBox 5">
            <a:extLst>
              <a:ext uri="{FF2B5EF4-FFF2-40B4-BE49-F238E27FC236}">
                <a16:creationId xmlns:a16="http://schemas.microsoft.com/office/drawing/2014/main" id="{F80F3D83-03CE-4FD4-9C6D-24E9BD65A02A}"/>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DD5629B-C572-4021-B89D-D91BE16E39B2}"/>
              </a:ext>
            </a:extLst>
          </p:cNvPr>
          <p:cNvSpPr>
            <a:spLocks noGrp="1" noChangeArrowheads="1"/>
          </p:cNvSpPr>
          <p:nvPr>
            <p:ph type="title"/>
          </p:nvPr>
        </p:nvSpPr>
        <p:spPr/>
        <p:txBody>
          <a:bodyPr/>
          <a:lstStyle/>
          <a:p>
            <a:r>
              <a:rPr altLang="en-US"/>
              <a:t>Hillsborough (1989) </a:t>
            </a:r>
          </a:p>
        </p:txBody>
      </p:sp>
      <p:sp>
        <p:nvSpPr>
          <p:cNvPr id="40963" name="Content Placeholder 2">
            <a:extLst>
              <a:ext uri="{FF2B5EF4-FFF2-40B4-BE49-F238E27FC236}">
                <a16:creationId xmlns:a16="http://schemas.microsoft.com/office/drawing/2014/main" id="{2B6094C6-8237-49C5-8CB3-D7CDC678DAC5}"/>
              </a:ext>
            </a:extLst>
          </p:cNvPr>
          <p:cNvSpPr>
            <a:spLocks noGrp="1" noChangeArrowheads="1"/>
          </p:cNvSpPr>
          <p:nvPr>
            <p:ph idx="1"/>
          </p:nvPr>
        </p:nvSpPr>
        <p:spPr>
          <a:xfrm>
            <a:off x="644525" y="1825625"/>
            <a:ext cx="7405688" cy="4351338"/>
          </a:xfrm>
        </p:spPr>
        <p:txBody>
          <a:bodyPr/>
          <a:lstStyle/>
          <a:p>
            <a:r>
              <a:rPr lang="en-GB" altLang="en-US"/>
              <a:t>Initial inquest - Accidental death</a:t>
            </a:r>
          </a:p>
          <a:p>
            <a:r>
              <a:rPr lang="en-GB" altLang="en-US"/>
              <a:t>Second inquest - Major errors by police and ambulance service</a:t>
            </a:r>
          </a:p>
          <a:p>
            <a:r>
              <a:rPr lang="en-GB" altLang="en-US"/>
              <a:t>Human Rights Act</a:t>
            </a:r>
          </a:p>
          <a:p>
            <a:pPr lvl="1"/>
            <a:r>
              <a:rPr lang="en-GB" altLang="en-US"/>
              <a:t>Right to life - If someone dies at hands of state or because of state failings, must be investigated</a:t>
            </a:r>
          </a:p>
          <a:p>
            <a:pPr lvl="1"/>
            <a:endParaRPr lang="en-GB" altLang="en-US"/>
          </a:p>
        </p:txBody>
      </p:sp>
      <p:sp>
        <p:nvSpPr>
          <p:cNvPr id="27652" name="TextBox 3">
            <a:extLst>
              <a:ext uri="{FF2B5EF4-FFF2-40B4-BE49-F238E27FC236}">
                <a16:creationId xmlns:a16="http://schemas.microsoft.com/office/drawing/2014/main" id="{36251DBC-E6F8-4041-8597-1404B1E84F51}"/>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12</a:t>
            </a:r>
          </a:p>
        </p:txBody>
      </p:sp>
      <p:sp>
        <p:nvSpPr>
          <p:cNvPr id="7" name="TextBox 3">
            <a:extLst>
              <a:ext uri="{FF2B5EF4-FFF2-40B4-BE49-F238E27FC236}">
                <a16:creationId xmlns:a16="http://schemas.microsoft.com/office/drawing/2014/main" id="{887E877B-BF20-4807-A09E-F28438F69DD1}"/>
              </a:ext>
            </a:extLst>
          </p:cNvPr>
          <p:cNvSpPr txBox="1">
            <a:spLocks noChangeArrowheads="1"/>
          </p:cNvSpPr>
          <p:nvPr/>
        </p:nvSpPr>
        <p:spPr bwMode="auto">
          <a:xfrm>
            <a:off x="660400" y="4611688"/>
            <a:ext cx="7389813" cy="193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a:t>“</a:t>
            </a:r>
            <a:r>
              <a:rPr lang="en-GB" altLang="en-US" sz="2400" i="1"/>
              <a:t>I don’t think we would have got the verdicts in April of this year if it hadn’t been for the Human Rights Act . . . I think it’s probably one of the most important pieces of legislation that governs rights for UK citizens</a:t>
            </a:r>
            <a:r>
              <a:rPr lang="en-GB" altLang="en-US" sz="2400"/>
              <a:t>” – Becky Shah, who lost her mum, Inger.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8E21009-D5CF-47D9-9422-57A86642A622}"/>
              </a:ext>
            </a:extLst>
          </p:cNvPr>
          <p:cNvSpPr>
            <a:spLocks noGrp="1" noChangeArrowheads="1"/>
          </p:cNvSpPr>
          <p:nvPr>
            <p:ph type="title"/>
          </p:nvPr>
        </p:nvSpPr>
        <p:spPr/>
        <p:txBody>
          <a:bodyPr/>
          <a:lstStyle/>
          <a:p>
            <a:r>
              <a:rPr altLang="en-US"/>
              <a:t>Northern Ireland Agreement</a:t>
            </a:r>
          </a:p>
        </p:txBody>
      </p:sp>
      <p:sp>
        <p:nvSpPr>
          <p:cNvPr id="34819" name="Content Placeholder 2">
            <a:extLst>
              <a:ext uri="{FF2B5EF4-FFF2-40B4-BE49-F238E27FC236}">
                <a16:creationId xmlns:a16="http://schemas.microsoft.com/office/drawing/2014/main" id="{7E2258FC-4B55-4241-870A-F17322EBD06E}"/>
              </a:ext>
            </a:extLst>
          </p:cNvPr>
          <p:cNvSpPr>
            <a:spLocks noGrp="1" noChangeArrowheads="1"/>
          </p:cNvSpPr>
          <p:nvPr>
            <p:ph idx="1"/>
          </p:nvPr>
        </p:nvSpPr>
        <p:spPr>
          <a:xfrm>
            <a:off x="479425" y="1604963"/>
            <a:ext cx="7886700" cy="4351337"/>
          </a:xfrm>
        </p:spPr>
        <p:txBody>
          <a:bodyPr/>
          <a:lstStyle/>
          <a:p>
            <a:r>
              <a:rPr lang="en-GB" altLang="en-US"/>
              <a:t>1998</a:t>
            </a:r>
          </a:p>
          <a:p>
            <a:r>
              <a:rPr lang="en-GB" altLang="en-US"/>
              <a:t>States that the UK must bring ECHRs into Northern Ireland's  law</a:t>
            </a:r>
          </a:p>
          <a:p>
            <a:pPr lvl="1"/>
            <a:r>
              <a:rPr lang="en-GB" altLang="en-US"/>
              <a:t>Corner stone of agreement</a:t>
            </a:r>
          </a:p>
          <a:p>
            <a:pPr lvl="1"/>
            <a:r>
              <a:rPr lang="en-GB" altLang="en-US"/>
              <a:t>Public institutions accountable</a:t>
            </a:r>
          </a:p>
        </p:txBody>
      </p:sp>
      <p:sp>
        <p:nvSpPr>
          <p:cNvPr id="43012" name="TextBox 3">
            <a:extLst>
              <a:ext uri="{FF2B5EF4-FFF2-40B4-BE49-F238E27FC236}">
                <a16:creationId xmlns:a16="http://schemas.microsoft.com/office/drawing/2014/main" id="{3CA4AC3D-9D83-47D7-B476-FFC6B260F17C}"/>
              </a:ext>
            </a:extLst>
          </p:cNvPr>
          <p:cNvSpPr txBox="1">
            <a:spLocks noChangeArrowheads="1"/>
          </p:cNvSpPr>
          <p:nvPr/>
        </p:nvSpPr>
        <p:spPr bwMode="auto">
          <a:xfrm>
            <a:off x="727075" y="3875088"/>
            <a:ext cx="7389813" cy="2678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2400"/>
          </a:p>
          <a:p>
            <a:pPr>
              <a:lnSpc>
                <a:spcPct val="100000"/>
              </a:lnSpc>
              <a:spcBef>
                <a:spcPct val="0"/>
              </a:spcBef>
              <a:buFontTx/>
              <a:buNone/>
            </a:pPr>
            <a:r>
              <a:rPr lang="en-GB" altLang="en-US" sz="2400"/>
              <a:t>“</a:t>
            </a:r>
            <a:r>
              <a:rPr lang="en-GB" altLang="en-US" sz="2400" i="1"/>
              <a:t>The Human rights Act means there is a route for Troubles victims to make sure that the government investigates their cases. If the Human rights Act wasn’t there, I don’t know how justice would be served</a:t>
            </a:r>
            <a:r>
              <a:rPr lang="en-GB" altLang="en-US" sz="2400"/>
              <a:t>” – Alan McBride, who lost his wife, Sharon, in an IRA bombing in Belfast in 1993.</a:t>
            </a:r>
          </a:p>
          <a:p>
            <a:pPr>
              <a:lnSpc>
                <a:spcPct val="100000"/>
              </a:lnSpc>
              <a:spcBef>
                <a:spcPct val="0"/>
              </a:spcBef>
              <a:buFontTx/>
              <a:buNone/>
            </a:pPr>
            <a:endParaRPr lang="en-GB" altLang="en-US" sz="2400"/>
          </a:p>
        </p:txBody>
      </p:sp>
      <p:sp>
        <p:nvSpPr>
          <p:cNvPr id="28677" name="TextBox 4">
            <a:extLst>
              <a:ext uri="{FF2B5EF4-FFF2-40B4-BE49-F238E27FC236}">
                <a16:creationId xmlns:a16="http://schemas.microsoft.com/office/drawing/2014/main" id="{C0514A4C-97CD-4609-973F-BE6EF6AE555C}"/>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430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the human rights act">
            <a:extLst>
              <a:ext uri="{FF2B5EF4-FFF2-40B4-BE49-F238E27FC236}">
                <a16:creationId xmlns:a16="http://schemas.microsoft.com/office/drawing/2014/main" id="{881B5DB1-90E4-4507-87D6-FF0A4EC9B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60178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15B734A4-7B85-4322-AED2-59BE4BC9B103}"/>
              </a:ext>
            </a:extLst>
          </p:cNvPr>
          <p:cNvSpPr>
            <a:spLocks noGrp="1"/>
          </p:cNvSpPr>
          <p:nvPr>
            <p:ph type="ctrTitle"/>
          </p:nvPr>
        </p:nvSpPr>
        <p:spPr/>
        <p:txBody>
          <a:bodyPr/>
          <a:lstStyle/>
          <a:p>
            <a:br>
              <a:rPr lang="en-GB" altLang="en-US" sz="3200" b="1">
                <a:latin typeface="Arial" panose="020B0604020202020204" pitchFamily="34" charset="0"/>
                <a:cs typeface="Arial" panose="020B0604020202020204" pitchFamily="34" charset="0"/>
              </a:rPr>
            </a:br>
            <a:r>
              <a:rPr lang="en-GB" altLang="en-US" sz="3200" b="1">
                <a:latin typeface="Arial" panose="020B0604020202020204" pitchFamily="34" charset="0"/>
                <a:cs typeface="Arial" panose="020B0604020202020204" pitchFamily="34" charset="0"/>
              </a:rPr>
              <a:t>Bad press</a:t>
            </a:r>
            <a:br>
              <a:rPr lang="en-GB" altLang="en-US" sz="3200" b="1">
                <a:latin typeface="Arial" panose="020B0604020202020204" pitchFamily="34" charset="0"/>
                <a:cs typeface="Arial" panose="020B0604020202020204" pitchFamily="34" charset="0"/>
              </a:rPr>
            </a:br>
            <a:endParaRPr lang="en-GB" altLang="en-US" sz="32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F7995AC-F188-4D5F-971D-EFC9EB3FABCE}"/>
              </a:ext>
            </a:extLst>
          </p:cNvPr>
          <p:cNvSpPr txBox="1">
            <a:spLocks/>
          </p:cNvSpPr>
          <p:nvPr/>
        </p:nvSpPr>
        <p:spPr bwMode="auto">
          <a:xfrm>
            <a:off x="539750" y="1844675"/>
            <a:ext cx="8229600" cy="4525963"/>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200">
                <a:solidFill>
                  <a:schemeClr val="tx1"/>
                </a:solidFill>
                <a:latin typeface="+mn-lt"/>
                <a:cs typeface="+mn-cs"/>
              </a:defRPr>
            </a:lvl3pPr>
            <a:lvl4pPr marL="1600200" indent="-228600" algn="l" rtl="0" eaLnBrk="0" fontAlgn="base" hangingPunct="0">
              <a:spcBef>
                <a:spcPct val="20000"/>
              </a:spcBef>
              <a:spcAft>
                <a:spcPct val="0"/>
              </a:spcAft>
              <a:buChar char="–"/>
              <a:defRPr sz="2200">
                <a:solidFill>
                  <a:schemeClr val="tx1"/>
                </a:solidFill>
                <a:latin typeface="+mn-lt"/>
                <a:cs typeface="+mn-cs"/>
              </a:defRPr>
            </a:lvl4pPr>
            <a:lvl5pPr marL="2057400" indent="-228600" algn="l" rtl="0" eaLnBrk="0" fontAlgn="base" hangingPunct="0">
              <a:spcBef>
                <a:spcPct val="20000"/>
              </a:spcBef>
              <a:spcAft>
                <a:spcPct val="0"/>
              </a:spcAft>
              <a:buChar char="»"/>
              <a:defRPr sz="2200">
                <a:solidFill>
                  <a:schemeClr val="tx1"/>
                </a:solidFill>
                <a:latin typeface="+mn-lt"/>
                <a:cs typeface="+mn-cs"/>
              </a:defRPr>
            </a:lvl5pPr>
            <a:lvl6pPr marL="2514600" indent="-228600" algn="l" rtl="0" fontAlgn="base">
              <a:spcBef>
                <a:spcPct val="20000"/>
              </a:spcBef>
              <a:spcAft>
                <a:spcPct val="0"/>
              </a:spcAft>
              <a:buChar char="»"/>
              <a:defRPr sz="2200">
                <a:solidFill>
                  <a:schemeClr val="tx1"/>
                </a:solidFill>
                <a:latin typeface="+mn-lt"/>
                <a:cs typeface="+mn-cs"/>
              </a:defRPr>
            </a:lvl6pPr>
            <a:lvl7pPr marL="2971800" indent="-228600" algn="l" rtl="0" fontAlgn="base">
              <a:spcBef>
                <a:spcPct val="20000"/>
              </a:spcBef>
              <a:spcAft>
                <a:spcPct val="0"/>
              </a:spcAft>
              <a:buChar char="»"/>
              <a:defRPr sz="2200">
                <a:solidFill>
                  <a:schemeClr val="tx1"/>
                </a:solidFill>
                <a:latin typeface="+mn-lt"/>
                <a:cs typeface="+mn-cs"/>
              </a:defRPr>
            </a:lvl7pPr>
            <a:lvl8pPr marL="3429000" indent="-228600" algn="l" rtl="0" fontAlgn="base">
              <a:spcBef>
                <a:spcPct val="20000"/>
              </a:spcBef>
              <a:spcAft>
                <a:spcPct val="0"/>
              </a:spcAft>
              <a:buChar char="»"/>
              <a:defRPr sz="2200">
                <a:solidFill>
                  <a:schemeClr val="tx1"/>
                </a:solidFill>
                <a:latin typeface="+mn-lt"/>
                <a:cs typeface="+mn-cs"/>
              </a:defRPr>
            </a:lvl8pPr>
            <a:lvl9pPr marL="3886200" indent="-228600" algn="l" rtl="0" fontAlgn="base">
              <a:spcBef>
                <a:spcPct val="20000"/>
              </a:spcBef>
              <a:spcAft>
                <a:spcPct val="0"/>
              </a:spcAft>
              <a:buChar char="»"/>
              <a:defRPr sz="2200">
                <a:solidFill>
                  <a:schemeClr val="tx1"/>
                </a:solidFill>
                <a:latin typeface="+mn-lt"/>
                <a:cs typeface="+mn-cs"/>
              </a:defRPr>
            </a:lvl9pPr>
          </a:lstStyle>
          <a:p>
            <a:pPr>
              <a:defRPr/>
            </a:pPr>
            <a:endParaRPr lang="en-GB" kern="0" dirty="0">
              <a:cs typeface="Arial" panose="020B0604020202020204" pitchFamily="34" charset="0"/>
            </a:endParaRPr>
          </a:p>
          <a:p>
            <a:pPr>
              <a:defRPr/>
            </a:pPr>
            <a:endParaRPr lang="en-GB" kern="0" dirty="0">
              <a:cs typeface="Arial" panose="020B0604020202020204" pitchFamily="34" charset="0"/>
            </a:endParaRPr>
          </a:p>
          <a:p>
            <a:pPr>
              <a:defRPr/>
            </a:pPr>
            <a:endParaRPr lang="en-GB" kern="0" dirty="0">
              <a:cs typeface="Arial" panose="020B0604020202020204" pitchFamily="34" charset="0"/>
            </a:endParaRPr>
          </a:p>
        </p:txBody>
      </p:sp>
      <p:pic>
        <p:nvPicPr>
          <p:cNvPr id="30725" name="Picture 6" descr="\\Pangolin\Users\rlogan\My Documents\My Pictures\agm\o-DAILY-EXPRESS-570.jpg">
            <a:extLst>
              <a:ext uri="{FF2B5EF4-FFF2-40B4-BE49-F238E27FC236}">
                <a16:creationId xmlns:a16="http://schemas.microsoft.com/office/drawing/2014/main" id="{47AC770D-26FE-4A73-8026-E1065217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88" y="3716338"/>
            <a:ext cx="22113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Pangolin\Users\rlogan\My Documents\My Pictures\agm\screen-shot-2013-10-12-at-21-11-11.png">
            <a:extLst>
              <a:ext uri="{FF2B5EF4-FFF2-40B4-BE49-F238E27FC236}">
                <a16:creationId xmlns:a16="http://schemas.microsoft.com/office/drawing/2014/main" id="{F2A3EC4A-9914-4F70-84AD-0B277D119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722438"/>
            <a:ext cx="22669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Pangolin\Users\rlogan\My Documents\My Pictures\agm\o-DAILY-MAIL-570.jpg">
            <a:extLst>
              <a:ext uri="{FF2B5EF4-FFF2-40B4-BE49-F238E27FC236}">
                <a16:creationId xmlns:a16="http://schemas.microsoft.com/office/drawing/2014/main" id="{4C5B63FE-0F9A-46D9-AACA-32C7775ADB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716338"/>
            <a:ext cx="21923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 descr="\\Pangolin\Users\rlogan\My Documents\My Pictures\agm\Cameron Human Rights.png">
            <a:extLst>
              <a:ext uri="{FF2B5EF4-FFF2-40B4-BE49-F238E27FC236}">
                <a16:creationId xmlns:a16="http://schemas.microsoft.com/office/drawing/2014/main" id="{BFE0699A-03F2-4FC9-8AE5-D2F911A5B2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825" y="1865313"/>
            <a:ext cx="27527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descr="\\Pangolin\Users\rlogan\My Documents\My Pictures\agm\mail.png">
            <a:extLst>
              <a:ext uri="{FF2B5EF4-FFF2-40B4-BE49-F238E27FC236}">
                <a16:creationId xmlns:a16="http://schemas.microsoft.com/office/drawing/2014/main" id="{74448F5A-2628-44F5-B097-BD78A0A2F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8" y="3716338"/>
            <a:ext cx="22336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Pangolin\Users\rlogan\My Documents\My Pictures\agm\phpYGhooiAM.jpg">
            <a:extLst>
              <a:ext uri="{FF2B5EF4-FFF2-40B4-BE49-F238E27FC236}">
                <a16:creationId xmlns:a16="http://schemas.microsoft.com/office/drawing/2014/main" id="{73B74F10-ECC9-4920-A643-299EA50D18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225" y="1722438"/>
            <a:ext cx="1952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Pangolin\Users\rlogan\My Documents\My Pictures\agm\download.jpg">
            <a:extLst>
              <a:ext uri="{FF2B5EF4-FFF2-40B4-BE49-F238E27FC236}">
                <a16:creationId xmlns:a16="http://schemas.microsoft.com/office/drawing/2014/main" id="{17CE6979-D289-4B4E-8BC8-773536F906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019550"/>
            <a:ext cx="1828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8">
            <a:extLst>
              <a:ext uri="{FF2B5EF4-FFF2-40B4-BE49-F238E27FC236}">
                <a16:creationId xmlns:a16="http://schemas.microsoft.com/office/drawing/2014/main" id="{333F7F97-0867-4BC6-96B8-7BFB93629BAF}"/>
              </a:ext>
            </a:extLst>
          </p:cNvPr>
          <p:cNvSpPr txBox="1">
            <a:spLocks/>
          </p:cNvSpPr>
          <p:nvPr/>
        </p:nvSpPr>
        <p:spPr bwMode="auto">
          <a:xfrm>
            <a:off x="355600" y="6191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Calibri Light" panose="020F0302020204030204" pitchFamily="34" charset="0"/>
                <a:cs typeface="Calibri Light" panose="020F0302020204030204" pitchFamily="34" charset="0"/>
              </a:rPr>
              <a:t>Image problem</a:t>
            </a:r>
          </a:p>
        </p:txBody>
      </p:sp>
      <p:sp>
        <p:nvSpPr>
          <p:cNvPr id="30733" name="TextBox 12">
            <a:extLst>
              <a:ext uri="{FF2B5EF4-FFF2-40B4-BE49-F238E27FC236}">
                <a16:creationId xmlns:a16="http://schemas.microsoft.com/office/drawing/2014/main" id="{BE69EAC0-0C36-4EE3-83AE-42DA7C3A4856}"/>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6959240C-D9E8-4B82-935D-3743B1A2614A}"/>
              </a:ext>
            </a:extLst>
          </p:cNvPr>
          <p:cNvSpPr txBox="1">
            <a:spLocks noChangeArrowheads="1"/>
          </p:cNvSpPr>
          <p:nvPr/>
        </p:nvSpPr>
        <p:spPr bwMode="auto">
          <a:xfrm>
            <a:off x="296863" y="382588"/>
            <a:ext cx="8548687" cy="2516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ts val="500"/>
              </a:spcBef>
              <a:spcAft>
                <a:spcPts val="500"/>
              </a:spcAft>
              <a:buFontTx/>
              <a:buNone/>
            </a:pPr>
            <a:r>
              <a:rPr lang="en-GB" altLang="en-US" sz="2400" dirty="0">
                <a:latin typeface="Times New Roman" panose="02020603050405020304" pitchFamily="18" charset="0"/>
                <a:cs typeface="Arial" panose="020B0604020202020204" pitchFamily="34" charset="0"/>
              </a:rPr>
              <a:t>Serial killer, Denis Nilsen, 60, received hardcore gay porn in jail thanks to human rights laws. He argued “it was his right to information and freedom of expression” in 2002. The prison service agreed to allow that right to Nilsen, convicted of killing six young men in 1983</a:t>
            </a:r>
          </a:p>
          <a:p>
            <a:pPr defTabSz="914400" eaLnBrk="1" hangingPunct="1">
              <a:spcBef>
                <a:spcPct val="0"/>
              </a:spcBef>
              <a:spcAft>
                <a:spcPts val="1000"/>
              </a:spcAft>
              <a:buFontTx/>
              <a:buNone/>
            </a:pPr>
            <a:r>
              <a:rPr lang="en-GB" altLang="en-US" sz="1100" dirty="0">
                <a:latin typeface="Times New Roman" panose="02020603050405020304" pitchFamily="18" charset="0"/>
                <a:cs typeface="Arial" panose="020B0604020202020204" pitchFamily="34" charset="0"/>
              </a:rPr>
              <a:t>13 May 2006</a:t>
            </a:r>
            <a:endParaRPr lang="en-US" altLang="en-US" sz="1800" dirty="0">
              <a:cs typeface="Arial" panose="020B0604020202020204" pitchFamily="34" charset="0"/>
            </a:endParaRPr>
          </a:p>
        </p:txBody>
      </p:sp>
      <p:pic>
        <p:nvPicPr>
          <p:cNvPr id="32771" name="Picture 6">
            <a:extLst>
              <a:ext uri="{FF2B5EF4-FFF2-40B4-BE49-F238E27FC236}">
                <a16:creationId xmlns:a16="http://schemas.microsoft.com/office/drawing/2014/main" id="{10938B6F-04DF-43DC-9F33-E699D9677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42" t="11850" r="70731" b="79626"/>
          <a:stretch>
            <a:fillRect/>
          </a:stretch>
        </p:blipFill>
        <p:spPr bwMode="auto">
          <a:xfrm>
            <a:off x="6596063" y="2049463"/>
            <a:ext cx="1812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a:extLst>
              <a:ext uri="{FF2B5EF4-FFF2-40B4-BE49-F238E27FC236}">
                <a16:creationId xmlns:a16="http://schemas.microsoft.com/office/drawing/2014/main" id="{C9CCFA0E-B98B-4387-93B1-D69D7E7FE583}"/>
              </a:ext>
            </a:extLst>
          </p:cNvPr>
          <p:cNvSpPr txBox="1">
            <a:spLocks noChangeArrowheads="1"/>
          </p:cNvSpPr>
          <p:nvPr/>
        </p:nvSpPr>
        <p:spPr bwMode="auto">
          <a:xfrm>
            <a:off x="628650" y="3192463"/>
            <a:ext cx="7886700" cy="2747962"/>
          </a:xfrm>
          <a:prstGeom prst="rect">
            <a:avLst/>
          </a:prstGeom>
          <a:noFill/>
          <a:ln>
            <a:noFill/>
          </a:ln>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en-GB" altLang="en-US" sz="2000" dirty="0">
                <a:solidFill>
                  <a:schemeClr val="tx1"/>
                </a:solidFill>
              </a:rPr>
              <a:t>Government Review of the Implementation of the Human Rights Act June 2006</a:t>
            </a:r>
          </a:p>
          <a:p>
            <a:pPr>
              <a:defRPr/>
            </a:pPr>
            <a:endParaRPr lang="en-GB" altLang="en-US" dirty="0"/>
          </a:p>
          <a:p>
            <a:pPr>
              <a:defRPr/>
            </a:pPr>
            <a:endParaRPr lang="en-GB" altLang="en-US" dirty="0"/>
          </a:p>
        </p:txBody>
      </p:sp>
      <p:sp>
        <p:nvSpPr>
          <p:cNvPr id="32773" name="TextBox 5">
            <a:extLst>
              <a:ext uri="{FF2B5EF4-FFF2-40B4-BE49-F238E27FC236}">
                <a16:creationId xmlns:a16="http://schemas.microsoft.com/office/drawing/2014/main" id="{F7AFA7EE-E6A2-441C-BA3A-31879C3DED36}"/>
              </a:ext>
            </a:extLst>
          </p:cNvPr>
          <p:cNvSpPr txBox="1">
            <a:spLocks noChangeArrowheads="1"/>
          </p:cNvSpPr>
          <p:nvPr/>
        </p:nvSpPr>
        <p:spPr bwMode="auto">
          <a:xfrm>
            <a:off x="793750" y="3948113"/>
            <a:ext cx="76152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i="1">
                <a:latin typeface="Arial" panose="020B0604020202020204" pitchFamily="34" charset="0"/>
                <a:cs typeface="Times New Roman" panose="02020603050405020304" pitchFamily="18" charset="0"/>
              </a:rPr>
              <a:t>Dennis Nilsen’s application was </a:t>
            </a:r>
            <a:r>
              <a:rPr lang="en-GB" altLang="en-US" sz="2000" b="1" i="1">
                <a:latin typeface="Arial" panose="020B0604020202020204" pitchFamily="34" charset="0"/>
                <a:cs typeface="Times New Roman" panose="02020603050405020304" pitchFamily="18" charset="0"/>
              </a:rPr>
              <a:t>refused</a:t>
            </a:r>
            <a:r>
              <a:rPr lang="en-GB" altLang="en-US" sz="2000" i="1">
                <a:latin typeface="Arial" panose="020B0604020202020204" pitchFamily="34" charset="0"/>
                <a:cs typeface="Times New Roman" panose="02020603050405020304" pitchFamily="18" charset="0"/>
              </a:rPr>
              <a:t> by the single judge at the permission stage. He did not establish that there was any arguable case that a breach of his human rights had occurred, nor that the prison’s rules were discriminatory. He also failed to receive any greater access to such materials as a result. The </a:t>
            </a:r>
            <a:r>
              <a:rPr lang="en-GB" altLang="en-US" sz="2000" b="1" i="1">
                <a:latin typeface="Arial" panose="020B0604020202020204" pitchFamily="34" charset="0"/>
                <a:cs typeface="Times New Roman" panose="02020603050405020304" pitchFamily="18" charset="0"/>
              </a:rPr>
              <a:t>failure of his application at the first hurdle was not widely reported</a:t>
            </a:r>
            <a:r>
              <a:rPr lang="en-GB" altLang="en-US" sz="2000" i="1">
                <a:latin typeface="Arial" panose="020B0604020202020204" pitchFamily="34" charset="0"/>
                <a:cs typeface="Times New Roman" panose="02020603050405020304" pitchFamily="18" charset="0"/>
              </a:rPr>
              <a:t>, nor his further failure on renewal.</a:t>
            </a:r>
            <a:endParaRPr lang="en-GB" altLang="en-US" sz="2000">
              <a:cs typeface="Times New Roman" panose="02020603050405020304" pitchFamily="18" charset="0"/>
            </a:endParaRPr>
          </a:p>
          <a:p>
            <a:pPr>
              <a:spcBef>
                <a:spcPct val="0"/>
              </a:spcBef>
              <a:buFontTx/>
              <a:buNone/>
            </a:pPr>
            <a:endParaRPr lang="en-GB" altLang="en-US" sz="1800"/>
          </a:p>
        </p:txBody>
      </p:sp>
      <p:sp>
        <p:nvSpPr>
          <p:cNvPr id="32774" name="TextBox 4">
            <a:extLst>
              <a:ext uri="{FF2B5EF4-FFF2-40B4-BE49-F238E27FC236}">
                <a16:creationId xmlns:a16="http://schemas.microsoft.com/office/drawing/2014/main" id="{7EA2C701-9E57-48B7-9D81-7A8ED49FA8A8}"/>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A2D61EE-FB9E-4106-BC68-C82C24D70DA0}"/>
              </a:ext>
            </a:extLst>
          </p:cNvPr>
          <p:cNvSpPr>
            <a:spLocks noGrp="1"/>
          </p:cNvSpPr>
          <p:nvPr>
            <p:ph type="ctrTitle"/>
          </p:nvPr>
        </p:nvSpPr>
        <p:spPr/>
        <p:txBody>
          <a:bodyPr/>
          <a:lstStyle/>
          <a:p>
            <a:r>
              <a:rPr lang="en-GB" altLang="en-US"/>
              <a:t>Catgate</a:t>
            </a:r>
          </a:p>
        </p:txBody>
      </p:sp>
      <p:pic>
        <p:nvPicPr>
          <p:cNvPr id="34819" name="Picture 4">
            <a:extLst>
              <a:ext uri="{FF2B5EF4-FFF2-40B4-BE49-F238E27FC236}">
                <a16:creationId xmlns:a16="http://schemas.microsoft.com/office/drawing/2014/main" id="{F70314BF-94B7-4FE3-98FD-F01B35DA7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16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3">
            <a:extLst>
              <a:ext uri="{FF2B5EF4-FFF2-40B4-BE49-F238E27FC236}">
                <a16:creationId xmlns:a16="http://schemas.microsoft.com/office/drawing/2014/main" id="{856F4F7D-75DE-4BAA-A164-4021C93F0732}"/>
              </a:ext>
            </a:extLst>
          </p:cNvPr>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t>Catgate</a:t>
            </a:r>
          </a:p>
        </p:txBody>
      </p:sp>
      <p:sp>
        <p:nvSpPr>
          <p:cNvPr id="34821" name="TextBox 4">
            <a:extLst>
              <a:ext uri="{FF2B5EF4-FFF2-40B4-BE49-F238E27FC236}">
                <a16:creationId xmlns:a16="http://schemas.microsoft.com/office/drawing/2014/main" id="{AFDF1193-8214-4B2D-8F09-C95C36245A3D}"/>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60C7419E-0771-495D-823A-6A1B0B76F0E9}"/>
              </a:ext>
            </a:extLst>
          </p:cNvPr>
          <p:cNvSpPr>
            <a:spLocks noGrp="1" noChangeArrowheads="1"/>
          </p:cNvSpPr>
          <p:nvPr>
            <p:ph type="title"/>
          </p:nvPr>
        </p:nvSpPr>
        <p:spPr/>
        <p:txBody>
          <a:bodyPr/>
          <a:lstStyle/>
          <a:p>
            <a:r>
              <a:rPr lang="en-GB" altLang="en-US"/>
              <a:t>Abu Hamza</a:t>
            </a:r>
          </a:p>
        </p:txBody>
      </p:sp>
      <p:pic>
        <p:nvPicPr>
          <p:cNvPr id="36867" name="Content Placeholder 6" descr="A person with a beard and a hat with microphones in front of him&#10;&#10;Description automatically generated with low confidence">
            <a:extLst>
              <a:ext uri="{FF2B5EF4-FFF2-40B4-BE49-F238E27FC236}">
                <a16:creationId xmlns:a16="http://schemas.microsoft.com/office/drawing/2014/main" id="{C3917A2B-BB98-470F-BA31-F354BE52EC0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4188" y="1690688"/>
            <a:ext cx="2513012" cy="3268662"/>
          </a:xfrm>
        </p:spPr>
      </p:pic>
      <p:sp>
        <p:nvSpPr>
          <p:cNvPr id="50180" name="Content Placeholder 7">
            <a:extLst>
              <a:ext uri="{FF2B5EF4-FFF2-40B4-BE49-F238E27FC236}">
                <a16:creationId xmlns:a16="http://schemas.microsoft.com/office/drawing/2014/main" id="{F807BD94-301F-454A-9242-3AFF80ECDF81}"/>
              </a:ext>
            </a:extLst>
          </p:cNvPr>
          <p:cNvSpPr>
            <a:spLocks noGrp="1" noChangeArrowheads="1"/>
          </p:cNvSpPr>
          <p:nvPr>
            <p:ph sz="half" idx="2"/>
          </p:nvPr>
        </p:nvSpPr>
        <p:spPr>
          <a:xfrm>
            <a:off x="3313113" y="1825625"/>
            <a:ext cx="5202237" cy="4351338"/>
          </a:xfrm>
        </p:spPr>
        <p:txBody>
          <a:bodyPr/>
          <a:lstStyle/>
          <a:p>
            <a:r>
              <a:rPr lang="en-GB" altLang="en-US" dirty="0"/>
              <a:t>Sentenced to 7 years in UK 2006</a:t>
            </a:r>
          </a:p>
          <a:p>
            <a:r>
              <a:rPr lang="en-GB" altLang="en-US" dirty="0"/>
              <a:t>US ask for extradition</a:t>
            </a:r>
          </a:p>
          <a:p>
            <a:r>
              <a:rPr lang="en-GB" altLang="en-US" dirty="0"/>
              <a:t>UK courts give permission </a:t>
            </a:r>
          </a:p>
          <a:p>
            <a:r>
              <a:rPr lang="en-GB" altLang="en-US" dirty="0"/>
              <a:t>Blocked by ECtHR</a:t>
            </a:r>
          </a:p>
          <a:p>
            <a:pPr lvl="1"/>
            <a:r>
              <a:rPr lang="en-GB" altLang="en-US" dirty="0"/>
              <a:t>Sought assurances that would not be treated inhumanely</a:t>
            </a:r>
          </a:p>
          <a:p>
            <a:r>
              <a:rPr lang="en-GB" altLang="en-US" dirty="0"/>
              <a:t>Eventually agreed 2012</a:t>
            </a:r>
          </a:p>
          <a:p>
            <a:r>
              <a:rPr lang="en-GB" altLang="en-US" dirty="0"/>
              <a:t>Currently in jail in US.</a:t>
            </a:r>
          </a:p>
          <a:p>
            <a:pPr lvl="1"/>
            <a:endParaRPr lang="en-GB" altLang="en-US" dirty="0"/>
          </a:p>
        </p:txBody>
      </p:sp>
      <p:sp>
        <p:nvSpPr>
          <p:cNvPr id="36869" name="TextBox 4">
            <a:extLst>
              <a:ext uri="{FF2B5EF4-FFF2-40B4-BE49-F238E27FC236}">
                <a16:creationId xmlns:a16="http://schemas.microsoft.com/office/drawing/2014/main" id="{B82F3850-6CBE-49D0-9612-840DB7765C51}"/>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8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C4F7C87-E672-4FB6-84AB-50563B06A0AB}"/>
              </a:ext>
            </a:extLst>
          </p:cNvPr>
          <p:cNvSpPr>
            <a:spLocks noGrp="1" noChangeArrowheads="1"/>
          </p:cNvSpPr>
          <p:nvPr>
            <p:ph type="title"/>
          </p:nvPr>
        </p:nvSpPr>
        <p:spPr/>
        <p:txBody>
          <a:bodyPr/>
          <a:lstStyle/>
          <a:p>
            <a:pPr eaLnBrk="1" hangingPunct="1"/>
            <a:r>
              <a:rPr altLang="en-US"/>
              <a:t>Conservative Manifesto pledge</a:t>
            </a:r>
          </a:p>
        </p:txBody>
      </p:sp>
      <p:sp>
        <p:nvSpPr>
          <p:cNvPr id="51203" name="Rectangle 3">
            <a:extLst>
              <a:ext uri="{FF2B5EF4-FFF2-40B4-BE49-F238E27FC236}">
                <a16:creationId xmlns:a16="http://schemas.microsoft.com/office/drawing/2014/main" id="{D012F7D9-A016-4456-8918-B7235628833C}"/>
              </a:ext>
            </a:extLst>
          </p:cNvPr>
          <p:cNvSpPr>
            <a:spLocks noGrp="1" noChangeArrowheads="1"/>
          </p:cNvSpPr>
          <p:nvPr>
            <p:ph idx="1"/>
          </p:nvPr>
        </p:nvSpPr>
        <p:spPr>
          <a:xfrm>
            <a:off x="628650" y="1825625"/>
            <a:ext cx="5441950" cy="4351338"/>
          </a:xfrm>
        </p:spPr>
        <p:txBody>
          <a:bodyPr/>
          <a:lstStyle/>
          <a:p>
            <a:pPr eaLnBrk="1" hangingPunct="1"/>
            <a:r>
              <a:rPr lang="en-GB" altLang="en-US"/>
              <a:t>“ </a:t>
            </a:r>
            <a:r>
              <a:rPr lang="en-GB" altLang="en-US" i="1"/>
              <a:t>We will scrap Labour’s Human Rights Act and introduce a British Bill of rights which will restore common sense to the application of human rights in the UK”</a:t>
            </a:r>
          </a:p>
          <a:p>
            <a:pPr eaLnBrk="1" hangingPunct="1"/>
            <a:endParaRPr lang="en-GB" altLang="en-US" i="1"/>
          </a:p>
          <a:p>
            <a:pPr eaLnBrk="1" hangingPunct="1"/>
            <a:r>
              <a:rPr lang="en-GB" altLang="en-US"/>
              <a:t>“</a:t>
            </a:r>
            <a:r>
              <a:rPr lang="en-GB" altLang="en-US" i="1"/>
              <a:t>We are committed to that. That is a manifesto commitment, I’m looking very closely at the details but we have a manifesto commitment to deliver that.”</a:t>
            </a:r>
          </a:p>
          <a:p>
            <a:pPr eaLnBrk="1" hangingPunct="1"/>
            <a:endParaRPr lang="en-GB" altLang="en-US" i="1"/>
          </a:p>
        </p:txBody>
      </p:sp>
      <p:pic>
        <p:nvPicPr>
          <p:cNvPr id="51204" name="Picture 4">
            <a:extLst>
              <a:ext uri="{FF2B5EF4-FFF2-40B4-BE49-F238E27FC236}">
                <a16:creationId xmlns:a16="http://schemas.microsoft.com/office/drawing/2014/main" id="{B6CD6115-81E3-4411-B394-E62E5D542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198"/>
          <a:stretch>
            <a:fillRect/>
          </a:stretch>
        </p:blipFill>
        <p:spPr bwMode="auto">
          <a:xfrm>
            <a:off x="6365875" y="4262438"/>
            <a:ext cx="21494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79865E37-706C-4D30-B63C-F6678E779D74}"/>
              </a:ext>
            </a:extLst>
          </p:cNvPr>
          <p:cNvSpPr>
            <a:spLocks noGrp="1" noChangeArrowheads="1"/>
          </p:cNvSpPr>
          <p:nvPr>
            <p:ph type="title"/>
          </p:nvPr>
        </p:nvSpPr>
        <p:spPr/>
        <p:txBody>
          <a:bodyPr/>
          <a:lstStyle/>
          <a:p>
            <a:r>
              <a:rPr altLang="en-US"/>
              <a:t>2019 Conservative Manifesto</a:t>
            </a:r>
          </a:p>
        </p:txBody>
      </p:sp>
      <p:sp>
        <p:nvSpPr>
          <p:cNvPr id="54275" name="Content Placeholder 4">
            <a:extLst>
              <a:ext uri="{FF2B5EF4-FFF2-40B4-BE49-F238E27FC236}">
                <a16:creationId xmlns:a16="http://schemas.microsoft.com/office/drawing/2014/main" id="{31AEC346-4D8F-47A0-9970-0C95A2EA640B}"/>
              </a:ext>
            </a:extLst>
          </p:cNvPr>
          <p:cNvSpPr>
            <a:spLocks noGrp="1" noChangeArrowheads="1"/>
          </p:cNvSpPr>
          <p:nvPr>
            <p:ph idx="1"/>
          </p:nvPr>
        </p:nvSpPr>
        <p:spPr/>
        <p:txBody>
          <a:bodyPr/>
          <a:lstStyle/>
          <a:p>
            <a:r>
              <a:rPr lang="en-GB" altLang="en-US" dirty="0"/>
              <a:t>Only contained reference to ‘</a:t>
            </a:r>
            <a:r>
              <a:rPr lang="en-GB" altLang="en-US" b="1" i="1" dirty="0"/>
              <a:t>updating’</a:t>
            </a:r>
            <a:r>
              <a:rPr lang="en-GB" altLang="en-US" dirty="0"/>
              <a:t> Human Rights Act</a:t>
            </a:r>
          </a:p>
          <a:p>
            <a:endParaRPr lang="en-GB" altLang="en-US" dirty="0"/>
          </a:p>
          <a:p>
            <a:r>
              <a:rPr lang="en-GB" altLang="en-US" dirty="0"/>
              <a:t>Independent Human Rights Act Review</a:t>
            </a:r>
          </a:p>
          <a:p>
            <a:pPr lvl="1"/>
            <a:r>
              <a:rPr lang="en-GB" altLang="en-US" dirty="0"/>
              <a:t>Launched Dec 2020</a:t>
            </a:r>
          </a:p>
          <a:p>
            <a:pPr lvl="1"/>
            <a:r>
              <a:rPr lang="en-GB" altLang="en-US" dirty="0"/>
              <a:t>Report this summer</a:t>
            </a:r>
          </a:p>
          <a:p>
            <a:pPr lvl="1"/>
            <a:r>
              <a:rPr lang="en-GB" altLang="en-US" dirty="0"/>
              <a:t>Chaired by a judge – Sir Peter Gross</a:t>
            </a:r>
          </a:p>
          <a:p>
            <a:endParaRPr lang="en-GB" altLang="en-US" b="1" dirty="0"/>
          </a:p>
          <a:p>
            <a:endParaRPr lang="en-GB" altLang="en-US" dirty="0"/>
          </a:p>
        </p:txBody>
      </p:sp>
      <p:sp>
        <p:nvSpPr>
          <p:cNvPr id="38916" name="TextBox 3">
            <a:extLst>
              <a:ext uri="{FF2B5EF4-FFF2-40B4-BE49-F238E27FC236}">
                <a16:creationId xmlns:a16="http://schemas.microsoft.com/office/drawing/2014/main" id="{BC0CD907-4549-4D78-9E54-CF6EE6DFF219}"/>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a:extLst>
              <a:ext uri="{FF2B5EF4-FFF2-40B4-BE49-F238E27FC236}">
                <a16:creationId xmlns:a16="http://schemas.microsoft.com/office/drawing/2014/main" id="{53FB89A0-1A7C-4F77-8F98-CFD463735412}"/>
              </a:ext>
            </a:extLst>
          </p:cNvPr>
          <p:cNvSpPr>
            <a:spLocks noGrp="1" noChangeArrowheads="1"/>
          </p:cNvSpPr>
          <p:nvPr>
            <p:ph type="title"/>
          </p:nvPr>
        </p:nvSpPr>
        <p:spPr>
          <a:xfrm>
            <a:off x="630238" y="260350"/>
            <a:ext cx="7886700" cy="1325563"/>
          </a:xfrm>
        </p:spPr>
        <p:txBody>
          <a:bodyPr/>
          <a:lstStyle/>
          <a:p>
            <a:pPr eaLnBrk="1" hangingPunct="1"/>
            <a:r>
              <a:rPr altLang="en-US"/>
              <a:t>Universal Declaration of </a:t>
            </a:r>
            <a:br>
              <a:rPr altLang="en-US"/>
            </a:br>
            <a:r>
              <a:rPr altLang="en-US"/>
              <a:t>Human Rights -10 Dec 1948</a:t>
            </a:r>
            <a:br>
              <a:rPr altLang="en-US"/>
            </a:br>
            <a:endParaRPr altLang="en-US"/>
          </a:p>
        </p:txBody>
      </p:sp>
      <p:sp>
        <p:nvSpPr>
          <p:cNvPr id="9219" name="Content Placeholder 6">
            <a:extLst>
              <a:ext uri="{FF2B5EF4-FFF2-40B4-BE49-F238E27FC236}">
                <a16:creationId xmlns:a16="http://schemas.microsoft.com/office/drawing/2014/main" id="{EA0EF268-7824-4AF2-AE1D-0151C1AA3CB5}"/>
              </a:ext>
            </a:extLst>
          </p:cNvPr>
          <p:cNvSpPr>
            <a:spLocks noGrp="1" noChangeArrowheads="1"/>
          </p:cNvSpPr>
          <p:nvPr>
            <p:ph idx="1"/>
          </p:nvPr>
        </p:nvSpPr>
        <p:spPr>
          <a:xfrm>
            <a:off x="630238" y="1690688"/>
            <a:ext cx="7886700" cy="4351337"/>
          </a:xfrm>
        </p:spPr>
        <p:txBody>
          <a:bodyPr/>
          <a:lstStyle/>
          <a:p>
            <a:pPr eaLnBrk="1" hangingPunct="1"/>
            <a:endParaRPr lang="en-GB" altLang="en-US"/>
          </a:p>
          <a:p>
            <a:pPr eaLnBrk="1" hangingPunct="1"/>
            <a:r>
              <a:rPr lang="en-GB" altLang="en-US"/>
              <a:t>Common standards for all peoples and nations</a:t>
            </a:r>
          </a:p>
          <a:p>
            <a:pPr eaLnBrk="1" hangingPunct="1"/>
            <a:endParaRPr lang="en-GB" altLang="en-US"/>
          </a:p>
          <a:p>
            <a:pPr eaLnBrk="1" hangingPunct="1"/>
            <a:r>
              <a:rPr lang="en-GB" altLang="en-US"/>
              <a:t>Not legally binding</a:t>
            </a:r>
          </a:p>
          <a:p>
            <a:pPr eaLnBrk="1" hangingPunct="1"/>
            <a:endParaRPr lang="en-GB" altLang="en-US"/>
          </a:p>
          <a:p>
            <a:pPr eaLnBrk="1" hangingPunct="1"/>
            <a:r>
              <a:rPr lang="en-GB" altLang="en-US"/>
              <a:t>UN Human Rights Council</a:t>
            </a:r>
          </a:p>
          <a:p>
            <a:pPr lvl="1" eaLnBrk="1" hangingPunct="1"/>
            <a:r>
              <a:rPr lang="en-GB" altLang="en-US"/>
              <a:t>Periodic Reviews</a:t>
            </a:r>
          </a:p>
          <a:p>
            <a:pPr eaLnBrk="1" hangingPunct="1"/>
            <a:endParaRPr lang="en-GB" altLang="en-US"/>
          </a:p>
        </p:txBody>
      </p:sp>
      <p:sp>
        <p:nvSpPr>
          <p:cNvPr id="8196" name="TextBox 3">
            <a:extLst>
              <a:ext uri="{FF2B5EF4-FFF2-40B4-BE49-F238E27FC236}">
                <a16:creationId xmlns:a16="http://schemas.microsoft.com/office/drawing/2014/main" id="{AAF7BBA7-2B29-4159-988C-498A783BC83D}"/>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a:t>
            </a:r>
          </a:p>
        </p:txBody>
      </p:sp>
      <p:pic>
        <p:nvPicPr>
          <p:cNvPr id="5" name="Picture 4" descr="A picture containing person, posing, group, people&#10;&#10;Description automatically generated">
            <a:extLst>
              <a:ext uri="{FF2B5EF4-FFF2-40B4-BE49-F238E27FC236}">
                <a16:creationId xmlns:a16="http://schemas.microsoft.com/office/drawing/2014/main" id="{29435768-1101-4E29-89A5-307EAF0FA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3243263"/>
            <a:ext cx="3148013"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105B506-A79A-496F-9A70-5A3E8D80BC5F}"/>
              </a:ext>
            </a:extLst>
          </p:cNvPr>
          <p:cNvSpPr>
            <a:spLocks noGrp="1" noChangeArrowheads="1"/>
          </p:cNvSpPr>
          <p:nvPr>
            <p:ph type="title"/>
          </p:nvPr>
        </p:nvSpPr>
        <p:spPr/>
        <p:txBody>
          <a:bodyPr/>
          <a:lstStyle/>
          <a:p>
            <a:r>
              <a:rPr altLang="en-US"/>
              <a:t>Review</a:t>
            </a:r>
            <a:br>
              <a:rPr altLang="en-US"/>
            </a:br>
            <a:r>
              <a:rPr altLang="en-US"/>
              <a:t> </a:t>
            </a:r>
          </a:p>
        </p:txBody>
      </p:sp>
      <p:sp>
        <p:nvSpPr>
          <p:cNvPr id="49155" name="Content Placeholder 2">
            <a:extLst>
              <a:ext uri="{FF2B5EF4-FFF2-40B4-BE49-F238E27FC236}">
                <a16:creationId xmlns:a16="http://schemas.microsoft.com/office/drawing/2014/main" id="{08861979-0541-4F1D-9383-2F756CF37E30}"/>
              </a:ext>
            </a:extLst>
          </p:cNvPr>
          <p:cNvSpPr>
            <a:spLocks noGrp="1" noChangeArrowheads="1"/>
          </p:cNvSpPr>
          <p:nvPr>
            <p:ph idx="1"/>
          </p:nvPr>
        </p:nvSpPr>
        <p:spPr>
          <a:xfrm>
            <a:off x="644525" y="1690688"/>
            <a:ext cx="7886700" cy="2536825"/>
          </a:xfrm>
        </p:spPr>
        <p:txBody>
          <a:bodyPr/>
          <a:lstStyle/>
          <a:p>
            <a:r>
              <a:rPr lang="en-GB" altLang="en-US" dirty="0"/>
              <a:t>The Review will consider how the Human Rights Act is working in practice and whether any change is needed.</a:t>
            </a:r>
          </a:p>
          <a:p>
            <a:pPr lvl="1"/>
            <a:r>
              <a:rPr lang="en-GB" altLang="en-US" dirty="0"/>
              <a:t>Report expected in June</a:t>
            </a:r>
          </a:p>
          <a:p>
            <a:pPr lvl="1"/>
            <a:r>
              <a:rPr lang="en-GB" altLang="en-US" dirty="0"/>
              <a:t>AIUK has responded</a:t>
            </a:r>
          </a:p>
          <a:p>
            <a:r>
              <a:rPr lang="en-GB" altLang="en-US" dirty="0"/>
              <a:t>Concern that courts making policy</a:t>
            </a:r>
          </a:p>
          <a:p>
            <a:r>
              <a:rPr lang="en-GB" altLang="en-US" dirty="0"/>
              <a:t>Relationship between ECtHR and UK courts</a:t>
            </a:r>
          </a:p>
        </p:txBody>
      </p:sp>
      <p:sp>
        <p:nvSpPr>
          <p:cNvPr id="55300" name="TextBox 1">
            <a:extLst>
              <a:ext uri="{FF2B5EF4-FFF2-40B4-BE49-F238E27FC236}">
                <a16:creationId xmlns:a16="http://schemas.microsoft.com/office/drawing/2014/main" id="{2B95C3F4-A328-4686-998B-8258138E184A}"/>
              </a:ext>
            </a:extLst>
          </p:cNvPr>
          <p:cNvSpPr txBox="1">
            <a:spLocks noChangeArrowheads="1"/>
          </p:cNvSpPr>
          <p:nvPr/>
        </p:nvSpPr>
        <p:spPr bwMode="auto">
          <a:xfrm>
            <a:off x="989013" y="4867207"/>
            <a:ext cx="6745287" cy="1846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i="1"/>
              <a:t>“We are committed to remaining a signatory to the European Convention on Human Rights”.</a:t>
            </a:r>
          </a:p>
          <a:p>
            <a:pPr>
              <a:lnSpc>
                <a:spcPct val="100000"/>
              </a:lnSpc>
              <a:spcBef>
                <a:spcPct val="0"/>
              </a:spcBef>
              <a:buFontTx/>
              <a:buNone/>
            </a:pPr>
            <a:endParaRPr lang="en-GB" altLang="en-US" sz="1800"/>
          </a:p>
        </p:txBody>
      </p:sp>
      <p:sp>
        <p:nvSpPr>
          <p:cNvPr id="39941" name="TextBox 4">
            <a:extLst>
              <a:ext uri="{FF2B5EF4-FFF2-40B4-BE49-F238E27FC236}">
                <a16:creationId xmlns:a16="http://schemas.microsoft.com/office/drawing/2014/main" id="{B025BBC4-6C96-4F0A-90C7-E8ECB328D3D4}"/>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553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r Nicolas Bratza">
            <a:extLst>
              <a:ext uri="{FF2B5EF4-FFF2-40B4-BE49-F238E27FC236}">
                <a16:creationId xmlns:a16="http://schemas.microsoft.com/office/drawing/2014/main" id="{38A2F8D5-64BA-40AC-BC8D-BF2DD35E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ounded Rectangular Callout 4">
            <a:extLst>
              <a:ext uri="{FF2B5EF4-FFF2-40B4-BE49-F238E27FC236}">
                <a16:creationId xmlns:a16="http://schemas.microsoft.com/office/drawing/2014/main" id="{1C7E6D26-786E-4983-9B3D-B15534ABD1CA}"/>
              </a:ext>
            </a:extLst>
          </p:cNvPr>
          <p:cNvSpPr>
            <a:spLocks noChangeArrowheads="1"/>
          </p:cNvSpPr>
          <p:nvPr/>
        </p:nvSpPr>
        <p:spPr bwMode="auto">
          <a:xfrm>
            <a:off x="4992688" y="2962275"/>
            <a:ext cx="3960812" cy="3311525"/>
          </a:xfrm>
          <a:prstGeom prst="wedgeRoundRectCallout">
            <a:avLst>
              <a:gd name="adj1" fmla="val -71042"/>
              <a:gd name="adj2" fmla="val 4361"/>
              <a:gd name="adj3" fmla="val 16667"/>
            </a:avLst>
          </a:prstGeom>
          <a:solidFill>
            <a:srgbClr val="FF00FF"/>
          </a:solidFill>
          <a:ln w="25400" algn="ctr">
            <a:solidFill>
              <a:srgbClr val="A2A2A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en-GB" altLang="en-US" sz="1800" b="1">
                <a:latin typeface="Arial" panose="020B0604020202020204" pitchFamily="34" charset="0"/>
                <a:cs typeface="Arial" panose="020B0604020202020204" pitchFamily="34" charset="0"/>
              </a:rPr>
              <a:t>My problem is in understanding why it’s desirable to introduce a new Bill of Rights into law. The Human Rights Act is an extremely skilful piece of legislation which does strike exactly the right balance</a:t>
            </a:r>
            <a:endParaRPr lang="en-GB" altLang="en-US" sz="2400">
              <a:latin typeface="Arial" panose="020B0604020202020204" pitchFamily="34" charset="0"/>
              <a:cs typeface="Arial" panose="020B0604020202020204" pitchFamily="34" charset="0"/>
            </a:endParaRPr>
          </a:p>
        </p:txBody>
      </p:sp>
      <p:sp>
        <p:nvSpPr>
          <p:cNvPr id="43012" name="Text Box 2">
            <a:extLst>
              <a:ext uri="{FF2B5EF4-FFF2-40B4-BE49-F238E27FC236}">
                <a16:creationId xmlns:a16="http://schemas.microsoft.com/office/drawing/2014/main" id="{B5194C03-47FC-497B-B6D3-15CE686C557E}"/>
              </a:ext>
            </a:extLst>
          </p:cNvPr>
          <p:cNvSpPr txBox="1">
            <a:spLocks noChangeArrowheads="1"/>
          </p:cNvSpPr>
          <p:nvPr/>
        </p:nvSpPr>
        <p:spPr bwMode="auto">
          <a:xfrm>
            <a:off x="611188" y="5732463"/>
            <a:ext cx="370522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en-GB" altLang="en-US" sz="1800" dirty="0">
                <a:cs typeface="Arial" panose="020B0604020202020204" pitchFamily="34" charset="0"/>
              </a:rPr>
              <a:t>Sir Nicolas </a:t>
            </a:r>
            <a:r>
              <a:rPr lang="en-GB" altLang="en-US" sz="1800" dirty="0" err="1">
                <a:cs typeface="Arial" panose="020B0604020202020204" pitchFamily="34" charset="0"/>
              </a:rPr>
              <a:t>Bratza</a:t>
            </a:r>
            <a:r>
              <a:rPr lang="en-GB" altLang="en-US" sz="1800" dirty="0">
                <a:cs typeface="Arial" panose="020B0604020202020204" pitchFamily="34" charset="0"/>
              </a:rPr>
              <a:t>, President , ECtHR.</a:t>
            </a:r>
          </a:p>
          <a:p>
            <a:pPr defTabSz="914400" eaLnBrk="1" hangingPunct="1">
              <a:spcBef>
                <a:spcPct val="0"/>
              </a:spcBef>
              <a:buFontTx/>
              <a:buNone/>
            </a:pPr>
            <a:r>
              <a:rPr lang="en-GB" altLang="en-US" sz="1800" dirty="0">
                <a:cs typeface="Arial" panose="020B0604020202020204" pitchFamily="34" charset="0"/>
              </a:rPr>
              <a:t>Guardian 22/10/12</a:t>
            </a:r>
            <a:endParaRPr lang="en-GB" altLang="en-US" sz="2800" dirty="0">
              <a:cs typeface="Arial" panose="020B0604020202020204" pitchFamily="34" charset="0"/>
            </a:endParaRPr>
          </a:p>
        </p:txBody>
      </p:sp>
      <p:sp>
        <p:nvSpPr>
          <p:cNvPr id="43013" name="TextBox 4">
            <a:extLst>
              <a:ext uri="{FF2B5EF4-FFF2-40B4-BE49-F238E27FC236}">
                <a16:creationId xmlns:a16="http://schemas.microsoft.com/office/drawing/2014/main" id="{40AD3E11-BBAE-46B4-8D58-6EF0DAAD0FCA}"/>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a16="http://schemas.microsoft.com/office/drawing/2014/main" id="{F9809C10-E9F1-4B68-BB75-F4D86239B109}"/>
              </a:ext>
            </a:extLst>
          </p:cNvPr>
          <p:cNvSpPr txBox="1">
            <a:spLocks noChangeArrowheads="1"/>
          </p:cNvSpPr>
          <p:nvPr/>
        </p:nvSpPr>
        <p:spPr bwMode="auto">
          <a:xfrm>
            <a:off x="420688" y="3076575"/>
            <a:ext cx="7886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i="1">
                <a:cs typeface="Times New Roman" panose="02020603050405020304" pitchFamily="18" charset="0"/>
              </a:rPr>
              <a:t>Finally, we would reiterate our movement’s concern that what happens with regards to human rights in the UK has consequences internationally. As is widely reported, there is a growing threat to rights protections and the rule of law in many countries around the world, with independent judiciaries and lawful restraints on government action being presented as in some way illegitimate affronts to the will of the people. It is imperative that the UK not be seen to be condoning or participating in these developments.</a:t>
            </a:r>
            <a:endParaRPr lang="en-GB" altLang="en-US" sz="2400" i="1"/>
          </a:p>
        </p:txBody>
      </p:sp>
      <p:sp>
        <p:nvSpPr>
          <p:cNvPr id="45059" name="Title 2">
            <a:extLst>
              <a:ext uri="{FF2B5EF4-FFF2-40B4-BE49-F238E27FC236}">
                <a16:creationId xmlns:a16="http://schemas.microsoft.com/office/drawing/2014/main" id="{AED7F0A0-E6C1-4F59-AD7D-E7E7A4C68C4C}"/>
              </a:ext>
            </a:extLst>
          </p:cNvPr>
          <p:cNvSpPr>
            <a:spLocks noGrp="1" noChangeArrowheads="1"/>
          </p:cNvSpPr>
          <p:nvPr>
            <p:ph type="title"/>
          </p:nvPr>
        </p:nvSpPr>
        <p:spPr/>
        <p:txBody>
          <a:bodyPr/>
          <a:lstStyle/>
          <a:p>
            <a:r>
              <a:rPr altLang="en-US"/>
              <a:t>AIUK Response</a:t>
            </a:r>
          </a:p>
        </p:txBody>
      </p:sp>
      <p:sp>
        <p:nvSpPr>
          <p:cNvPr id="45060" name="Content Placeholder 3">
            <a:extLst>
              <a:ext uri="{FF2B5EF4-FFF2-40B4-BE49-F238E27FC236}">
                <a16:creationId xmlns:a16="http://schemas.microsoft.com/office/drawing/2014/main" id="{11D4E14D-5489-44B3-9E2D-84DB20D021B9}"/>
              </a:ext>
            </a:extLst>
          </p:cNvPr>
          <p:cNvSpPr>
            <a:spLocks noGrp="1" noChangeArrowheads="1"/>
          </p:cNvSpPr>
          <p:nvPr>
            <p:ph idx="1"/>
          </p:nvPr>
        </p:nvSpPr>
        <p:spPr>
          <a:xfrm>
            <a:off x="628650" y="1690688"/>
            <a:ext cx="7886700" cy="4351337"/>
          </a:xfrm>
        </p:spPr>
        <p:txBody>
          <a:bodyPr/>
          <a:lstStyle/>
          <a:p>
            <a:r>
              <a:rPr lang="en-GB" altLang="en-US">
                <a:hlinkClick r:id="rId3"/>
              </a:rPr>
              <a:t>https://www.amnesty.org.uk/resources/aiuk-submission-independent-human-rights-act-review-ihrar</a:t>
            </a:r>
            <a:endParaRPr lang="en-GB" altLang="en-US"/>
          </a:p>
          <a:p>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BCFFDBE7-0C63-4904-A8B6-DB4047A19A63}"/>
              </a:ext>
            </a:extLst>
          </p:cNvPr>
          <p:cNvSpPr>
            <a:spLocks noGrp="1" noChangeArrowheads="1"/>
          </p:cNvSpPr>
          <p:nvPr>
            <p:ph type="title"/>
          </p:nvPr>
        </p:nvSpPr>
        <p:spPr/>
        <p:txBody>
          <a:bodyPr/>
          <a:lstStyle/>
          <a:p>
            <a:r>
              <a:rPr altLang="en-US"/>
              <a:t>Other UK legislative concerns</a:t>
            </a:r>
          </a:p>
        </p:txBody>
      </p:sp>
      <p:sp>
        <p:nvSpPr>
          <p:cNvPr id="5" name="Content Placeholder 4">
            <a:extLst>
              <a:ext uri="{FF2B5EF4-FFF2-40B4-BE49-F238E27FC236}">
                <a16:creationId xmlns:a16="http://schemas.microsoft.com/office/drawing/2014/main" id="{BB4FBFE5-E86F-4ACE-8970-663BAFCBD3C3}"/>
              </a:ext>
            </a:extLst>
          </p:cNvPr>
          <p:cNvSpPr>
            <a:spLocks noGrp="1" noChangeArrowheads="1"/>
          </p:cNvSpPr>
          <p:nvPr>
            <p:ph idx="1"/>
          </p:nvPr>
        </p:nvSpPr>
        <p:spPr/>
        <p:txBody>
          <a:bodyPr/>
          <a:lstStyle/>
          <a:p>
            <a:r>
              <a:rPr lang="en-GB" altLang="en-US" dirty="0"/>
              <a:t>Overseas Operations Bill</a:t>
            </a:r>
          </a:p>
          <a:p>
            <a:pPr lvl="1"/>
            <a:r>
              <a:rPr lang="en-GB" altLang="en-US" dirty="0"/>
              <a:t>Worst worry removed by last minute amendment</a:t>
            </a:r>
          </a:p>
          <a:p>
            <a:r>
              <a:rPr lang="en-GB" altLang="en-US" dirty="0"/>
              <a:t>Nationality and Borders Bill</a:t>
            </a:r>
          </a:p>
          <a:p>
            <a:pPr lvl="1"/>
            <a:r>
              <a:rPr lang="en-GB" altLang="en-US" dirty="0"/>
              <a:t>Consultation period over</a:t>
            </a:r>
          </a:p>
          <a:p>
            <a:pPr lvl="1"/>
            <a:r>
              <a:rPr lang="en-GB" altLang="en-US" dirty="0"/>
              <a:t>Committee stage</a:t>
            </a:r>
          </a:p>
          <a:p>
            <a:r>
              <a:rPr lang="en-GB" altLang="en-US" dirty="0"/>
              <a:t>Police, Crime, Sentencing and Courts Bill</a:t>
            </a:r>
          </a:p>
          <a:p>
            <a:pPr lvl="1"/>
            <a:r>
              <a:rPr lang="en-GB" altLang="en-US" dirty="0"/>
              <a:t>2nd reading in House of Lords</a:t>
            </a:r>
          </a:p>
          <a:p>
            <a:r>
              <a:rPr lang="en-GB" altLang="en-US" dirty="0"/>
              <a:t>Lack of legal aid</a:t>
            </a:r>
          </a:p>
          <a:p>
            <a:r>
              <a:rPr lang="en-GB" altLang="en-US" dirty="0"/>
              <a:t>Judicial Review and Courts Bill</a:t>
            </a:r>
          </a:p>
          <a:p>
            <a:pPr lvl="1"/>
            <a:r>
              <a:rPr lang="en-GB" altLang="en-US" dirty="0"/>
              <a:t>Published today!</a:t>
            </a:r>
          </a:p>
        </p:txBody>
      </p:sp>
      <p:sp>
        <p:nvSpPr>
          <p:cNvPr id="46084" name="TextBox 4">
            <a:extLst>
              <a:ext uri="{FF2B5EF4-FFF2-40B4-BE49-F238E27FC236}">
                <a16:creationId xmlns:a16="http://schemas.microsoft.com/office/drawing/2014/main" id="{D6CF607A-6423-4234-8EA1-68A093152637}"/>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71713833-00A7-4C64-AD81-FEA0FECD8E7E}"/>
              </a:ext>
            </a:extLst>
          </p:cNvPr>
          <p:cNvSpPr>
            <a:spLocks noGrp="1" noChangeArrowheads="1"/>
          </p:cNvSpPr>
          <p:nvPr>
            <p:ph type="title"/>
          </p:nvPr>
        </p:nvSpPr>
        <p:spPr/>
        <p:txBody>
          <a:bodyPr/>
          <a:lstStyle/>
          <a:p>
            <a:r>
              <a:rPr altLang="en-US"/>
              <a:t>What’s next</a:t>
            </a:r>
          </a:p>
        </p:txBody>
      </p:sp>
      <p:sp>
        <p:nvSpPr>
          <p:cNvPr id="40963" name="Content Placeholder 4">
            <a:extLst>
              <a:ext uri="{FF2B5EF4-FFF2-40B4-BE49-F238E27FC236}">
                <a16:creationId xmlns:a16="http://schemas.microsoft.com/office/drawing/2014/main" id="{7A42E6DB-1C82-4771-B906-47A423A3878D}"/>
              </a:ext>
            </a:extLst>
          </p:cNvPr>
          <p:cNvSpPr>
            <a:spLocks noGrp="1" noChangeArrowheads="1"/>
          </p:cNvSpPr>
          <p:nvPr>
            <p:ph idx="1"/>
          </p:nvPr>
        </p:nvSpPr>
        <p:spPr/>
        <p:txBody>
          <a:bodyPr/>
          <a:lstStyle/>
          <a:p>
            <a:r>
              <a:rPr lang="en-GB" altLang="en-US" dirty="0"/>
              <a:t>Open letter from faiths and beliefs to PM</a:t>
            </a:r>
          </a:p>
          <a:p>
            <a:pPr lvl="1"/>
            <a:r>
              <a:rPr lang="en-GB" altLang="en-US" dirty="0"/>
              <a:t>Sent to PM with 68 signatures</a:t>
            </a:r>
          </a:p>
          <a:p>
            <a:endParaRPr lang="en-GB" altLang="en-US" dirty="0"/>
          </a:p>
          <a:p>
            <a:r>
              <a:rPr lang="en-GB" altLang="en-US" dirty="0"/>
              <a:t>Series of online Roadshows organized by consultation panel – over but available online</a:t>
            </a:r>
          </a:p>
          <a:p>
            <a:endParaRPr lang="en-GB" altLang="en-US" dirty="0"/>
          </a:p>
          <a:p>
            <a:r>
              <a:rPr lang="en-GB" altLang="en-US" dirty="0"/>
              <a:t>Report is published – expected this summer</a:t>
            </a:r>
          </a:p>
          <a:p>
            <a:endParaRPr lang="en-GB" altLang="en-US" dirty="0"/>
          </a:p>
          <a:p>
            <a:r>
              <a:rPr lang="en-GB" altLang="en-US" dirty="0"/>
              <a:t>AIUK Week of Action – planned for October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0EED558-9A6D-495C-AA9F-D78BE54B50F7}"/>
              </a:ext>
            </a:extLst>
          </p:cNvPr>
          <p:cNvSpPr>
            <a:spLocks noGrp="1" noChangeArrowheads="1"/>
          </p:cNvSpPr>
          <p:nvPr>
            <p:ph type="title"/>
          </p:nvPr>
        </p:nvSpPr>
        <p:spPr>
          <a:xfrm>
            <a:off x="350838" y="0"/>
            <a:ext cx="7886700" cy="1325563"/>
          </a:xfrm>
        </p:spPr>
        <p:txBody>
          <a:bodyPr/>
          <a:lstStyle/>
          <a:p>
            <a:pPr eaLnBrk="1" hangingPunct="1"/>
            <a:r>
              <a:rPr altLang="en-US"/>
              <a:t>European Convention</a:t>
            </a:r>
            <a:br>
              <a:rPr altLang="en-US"/>
            </a:br>
            <a:r>
              <a:rPr altLang="en-US"/>
              <a:t>of Human Rights</a:t>
            </a:r>
          </a:p>
        </p:txBody>
      </p:sp>
      <p:sp>
        <p:nvSpPr>
          <p:cNvPr id="13315" name="Content Placeholder 2">
            <a:extLst>
              <a:ext uri="{FF2B5EF4-FFF2-40B4-BE49-F238E27FC236}">
                <a16:creationId xmlns:a16="http://schemas.microsoft.com/office/drawing/2014/main" id="{F3F0F089-E948-4A90-9172-7BC021903964}"/>
              </a:ext>
            </a:extLst>
          </p:cNvPr>
          <p:cNvSpPr>
            <a:spLocks noGrp="1" noChangeArrowheads="1"/>
          </p:cNvSpPr>
          <p:nvPr>
            <p:ph idx="1"/>
          </p:nvPr>
        </p:nvSpPr>
        <p:spPr/>
        <p:txBody>
          <a:bodyPr/>
          <a:lstStyle/>
          <a:p>
            <a:pPr eaLnBrk="1" hangingPunct="1"/>
            <a:r>
              <a:rPr lang="en-GB" altLang="en-US" dirty="0"/>
              <a:t>Came into force 1953</a:t>
            </a:r>
          </a:p>
          <a:p>
            <a:pPr eaLnBrk="1" hangingPunct="1"/>
            <a:endParaRPr lang="en-GB" altLang="en-US" dirty="0"/>
          </a:p>
          <a:p>
            <a:pPr eaLnBrk="1" hangingPunct="1"/>
            <a:r>
              <a:rPr lang="en-GB" altLang="en-US" dirty="0"/>
              <a:t>Drafting committee</a:t>
            </a:r>
          </a:p>
          <a:p>
            <a:pPr lvl="1" eaLnBrk="1" hangingPunct="1"/>
            <a:r>
              <a:rPr lang="en-GB" altLang="en-US" dirty="0"/>
              <a:t>Sir David Maxwell Fyfe</a:t>
            </a:r>
          </a:p>
          <a:p>
            <a:pPr lvl="2" eaLnBrk="1" hangingPunct="1"/>
            <a:r>
              <a:rPr lang="en-GB" altLang="en-US" dirty="0"/>
              <a:t>Conservative MP</a:t>
            </a:r>
          </a:p>
          <a:p>
            <a:pPr lvl="2" eaLnBrk="1" hangingPunct="1"/>
            <a:r>
              <a:rPr lang="en-GB" altLang="en-US" dirty="0"/>
              <a:t>Prosecutor at Nuremburg</a:t>
            </a:r>
          </a:p>
          <a:p>
            <a:pPr eaLnBrk="1" hangingPunct="1"/>
            <a:endParaRPr lang="en-GB" altLang="en-US" dirty="0"/>
          </a:p>
          <a:p>
            <a:pPr eaLnBrk="1" hangingPunct="1"/>
            <a:r>
              <a:rPr lang="en-GB" altLang="en-US" dirty="0"/>
              <a:t>Political Rights + Education</a:t>
            </a:r>
          </a:p>
          <a:p>
            <a:pPr eaLnBrk="1" hangingPunct="1"/>
            <a:endParaRPr lang="en-GB" altLang="en-US" dirty="0"/>
          </a:p>
          <a:p>
            <a:pPr eaLnBrk="1" hangingPunct="1"/>
            <a:r>
              <a:rPr lang="en-GB" altLang="en-US" dirty="0"/>
              <a:t>Covers all countries in Council of Europe</a:t>
            </a:r>
          </a:p>
          <a:p>
            <a:pPr eaLnBrk="1" hangingPunct="1"/>
            <a:endParaRPr lang="en-GB" altLang="en-US" dirty="0"/>
          </a:p>
        </p:txBody>
      </p:sp>
      <p:pic>
        <p:nvPicPr>
          <p:cNvPr id="10244" name="Picture 8" descr="Image result for the human rights act">
            <a:extLst>
              <a:ext uri="{FF2B5EF4-FFF2-40B4-BE49-F238E27FC236}">
                <a16:creationId xmlns:a16="http://schemas.microsoft.com/office/drawing/2014/main" id="{02B86E25-7441-4F23-82DF-E0B008397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3429000"/>
            <a:ext cx="30226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a:extLst>
              <a:ext uri="{FF2B5EF4-FFF2-40B4-BE49-F238E27FC236}">
                <a16:creationId xmlns:a16="http://schemas.microsoft.com/office/drawing/2014/main" id="{EB72F210-8310-41C6-9759-53AFB690EA7B}"/>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004C6CD-CDA3-4931-84A7-0EFF95B36DBF}"/>
              </a:ext>
            </a:extLst>
          </p:cNvPr>
          <p:cNvSpPr>
            <a:spLocks noGrp="1" noChangeArrowheads="1"/>
          </p:cNvSpPr>
          <p:nvPr>
            <p:ph type="title"/>
          </p:nvPr>
        </p:nvSpPr>
        <p:spPr/>
        <p:txBody>
          <a:bodyPr/>
          <a:lstStyle/>
          <a:p>
            <a:pPr eaLnBrk="1" hangingPunct="1"/>
            <a:r>
              <a:rPr altLang="en-US"/>
              <a:t>Council of Europe</a:t>
            </a:r>
          </a:p>
        </p:txBody>
      </p:sp>
      <p:sp>
        <p:nvSpPr>
          <p:cNvPr id="16387" name="Content Placeholder 2">
            <a:extLst>
              <a:ext uri="{FF2B5EF4-FFF2-40B4-BE49-F238E27FC236}">
                <a16:creationId xmlns:a16="http://schemas.microsoft.com/office/drawing/2014/main" id="{95EFCFDB-4309-492D-8E89-96D7C2892935}"/>
              </a:ext>
            </a:extLst>
          </p:cNvPr>
          <p:cNvSpPr>
            <a:spLocks noGrp="1" noChangeArrowheads="1"/>
          </p:cNvSpPr>
          <p:nvPr>
            <p:ph idx="1"/>
          </p:nvPr>
        </p:nvSpPr>
        <p:spPr/>
        <p:txBody>
          <a:bodyPr/>
          <a:lstStyle/>
          <a:p>
            <a:pPr eaLnBrk="1" hangingPunct="1"/>
            <a:r>
              <a:rPr lang="en-GB" altLang="en-US" dirty="0"/>
              <a:t>1949</a:t>
            </a:r>
          </a:p>
          <a:p>
            <a:pPr eaLnBrk="1" hangingPunct="1"/>
            <a:r>
              <a:rPr lang="en-GB" altLang="en-US" dirty="0"/>
              <a:t>10 founding members, </a:t>
            </a:r>
            <a:r>
              <a:rPr lang="en-GB" altLang="en-US" dirty="0" err="1"/>
              <a:t>inc</a:t>
            </a:r>
            <a:r>
              <a:rPr lang="en-GB" altLang="en-US" dirty="0"/>
              <a:t> UK</a:t>
            </a:r>
          </a:p>
          <a:p>
            <a:pPr eaLnBrk="1" hangingPunct="1"/>
            <a:r>
              <a:rPr lang="en-GB" altLang="en-US" dirty="0"/>
              <a:t>Now 47 members</a:t>
            </a:r>
          </a:p>
          <a:p>
            <a:pPr lvl="1" eaLnBrk="1" hangingPunct="1"/>
            <a:r>
              <a:rPr lang="en-GB" altLang="en-US" dirty="0"/>
              <a:t>Iceland, Turkey, Russia</a:t>
            </a:r>
          </a:p>
          <a:p>
            <a:pPr eaLnBrk="1" hangingPunct="1"/>
            <a:r>
              <a:rPr lang="en-GB" altLang="en-US" dirty="0"/>
              <a:t>European Court of Human Rights (ECtHR)</a:t>
            </a:r>
          </a:p>
          <a:p>
            <a:pPr lvl="1" eaLnBrk="1" hangingPunct="1"/>
            <a:r>
              <a:rPr lang="en-GB" altLang="en-US" dirty="0"/>
              <a:t>Strasbourg</a:t>
            </a:r>
          </a:p>
          <a:p>
            <a:pPr eaLnBrk="1" hangingPunct="1"/>
            <a:r>
              <a:rPr lang="en-GB" altLang="en-US" dirty="0"/>
              <a:t>Any citizen of member countries can bring an action to ECtHR</a:t>
            </a:r>
          </a:p>
          <a:p>
            <a:pPr eaLnBrk="1" hangingPunct="1"/>
            <a:endParaRPr lang="en-GB" altLang="en-US" dirty="0"/>
          </a:p>
          <a:p>
            <a:pPr lvl="1" eaLnBrk="1" hangingPunct="1"/>
            <a:endParaRPr lang="en-GB" altLang="en-US" dirty="0"/>
          </a:p>
          <a:p>
            <a:pPr lvl="1" eaLnBrk="1" hangingPunct="1"/>
            <a:endParaRPr lang="en-GB" altLang="en-US" dirty="0"/>
          </a:p>
          <a:p>
            <a:pPr lvl="1" eaLnBrk="1" hangingPunct="1"/>
            <a:endParaRPr lang="en-GB" altLang="en-US" dirty="0"/>
          </a:p>
          <a:p>
            <a:pPr eaLnBrk="1" hangingPunct="1"/>
            <a:endParaRPr lang="en-GB" altLang="en-US" dirty="0"/>
          </a:p>
        </p:txBody>
      </p:sp>
      <p:sp>
        <p:nvSpPr>
          <p:cNvPr id="12292" name="TextBox 3">
            <a:extLst>
              <a:ext uri="{FF2B5EF4-FFF2-40B4-BE49-F238E27FC236}">
                <a16:creationId xmlns:a16="http://schemas.microsoft.com/office/drawing/2014/main" id="{E0301645-5153-45A9-8F3E-CBB9CA6733A6}"/>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A2F1103-13B8-4036-A808-83FB96A4D546}"/>
              </a:ext>
            </a:extLst>
          </p:cNvPr>
          <p:cNvSpPr>
            <a:spLocks noGrp="1" noChangeArrowheads="1"/>
          </p:cNvSpPr>
          <p:nvPr>
            <p:ph type="title"/>
          </p:nvPr>
        </p:nvSpPr>
        <p:spPr/>
        <p:txBody>
          <a:bodyPr/>
          <a:lstStyle/>
          <a:p>
            <a:pPr eaLnBrk="1" hangingPunct="1"/>
            <a:r>
              <a:rPr altLang="en-US"/>
              <a:t>The Human Rights Act 1998</a:t>
            </a:r>
          </a:p>
        </p:txBody>
      </p:sp>
      <p:sp>
        <p:nvSpPr>
          <p:cNvPr id="17411" name="Content Placeholder 2">
            <a:extLst>
              <a:ext uri="{FF2B5EF4-FFF2-40B4-BE49-F238E27FC236}">
                <a16:creationId xmlns:a16="http://schemas.microsoft.com/office/drawing/2014/main" id="{ADF69227-5717-464F-8CF2-38610CB15585}"/>
              </a:ext>
            </a:extLst>
          </p:cNvPr>
          <p:cNvSpPr>
            <a:spLocks noGrp="1" noChangeArrowheads="1"/>
          </p:cNvSpPr>
          <p:nvPr>
            <p:ph idx="1"/>
          </p:nvPr>
        </p:nvSpPr>
        <p:spPr/>
        <p:txBody>
          <a:bodyPr/>
          <a:lstStyle/>
          <a:p>
            <a:pPr eaLnBrk="1" hangingPunct="1"/>
            <a:r>
              <a:rPr lang="en-GB" altLang="en-US" sz="2400" dirty="0"/>
              <a:t>Passed in 1998, came into force in 2000</a:t>
            </a:r>
          </a:p>
          <a:p>
            <a:pPr eaLnBrk="1" hangingPunct="1"/>
            <a:r>
              <a:rPr lang="en-GB" altLang="en-US" sz="2400" i="1" dirty="0"/>
              <a:t>‘Brings rights back home</a:t>
            </a:r>
            <a:r>
              <a:rPr lang="en-GB" altLang="en-US" sz="2400" dirty="0"/>
              <a:t>’</a:t>
            </a:r>
          </a:p>
          <a:p>
            <a:pPr eaLnBrk="1" hangingPunct="1"/>
            <a:r>
              <a:rPr lang="en-GB" altLang="en-US" sz="2400" dirty="0"/>
              <a:t>Instead of taking case to ECtHR, could take case to UK courts</a:t>
            </a:r>
          </a:p>
          <a:p>
            <a:pPr eaLnBrk="1" hangingPunct="1"/>
            <a:endParaRPr lang="en-GB" altLang="en-US" sz="2400" dirty="0"/>
          </a:p>
          <a:p>
            <a:pPr eaLnBrk="1" hangingPunct="1"/>
            <a:endParaRPr lang="en-GB" altLang="en-US" sz="2400" dirty="0"/>
          </a:p>
          <a:p>
            <a:pPr lvl="1" eaLnBrk="1" hangingPunct="1"/>
            <a:endParaRPr lang="en-GB" altLang="en-US" sz="2000" dirty="0"/>
          </a:p>
          <a:p>
            <a:pPr eaLnBrk="1" hangingPunct="1"/>
            <a:endParaRPr lang="en-GB" altLang="en-US" sz="2400" dirty="0"/>
          </a:p>
          <a:p>
            <a:pPr lvl="1" eaLnBrk="1" hangingPunct="1"/>
            <a:endParaRPr lang="en-GB" altLang="en-US" sz="2000" dirty="0"/>
          </a:p>
          <a:p>
            <a:pPr eaLnBrk="1" hangingPunct="1"/>
            <a:endParaRPr lang="en-GB" altLang="en-US" sz="2400" dirty="0"/>
          </a:p>
        </p:txBody>
      </p:sp>
      <p:pic>
        <p:nvPicPr>
          <p:cNvPr id="14340" name="Picture 2">
            <a:extLst>
              <a:ext uri="{FF2B5EF4-FFF2-40B4-BE49-F238E27FC236}">
                <a16:creationId xmlns:a16="http://schemas.microsoft.com/office/drawing/2014/main" id="{CB379825-4A09-4CBE-ADD6-CCDA66C0C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3649663"/>
            <a:ext cx="31527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FBD07E7A-09C1-4BE4-A5BD-C6424E93D674}"/>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F99CC5-EA91-4A57-991D-8AEAFE475A41}"/>
              </a:ext>
            </a:extLst>
          </p:cNvPr>
          <p:cNvSpPr>
            <a:spLocks noGrp="1"/>
          </p:cNvSpPr>
          <p:nvPr>
            <p:ph type="ctrTitle"/>
          </p:nvPr>
        </p:nvSpPr>
        <p:spPr>
          <a:xfrm>
            <a:off x="0" y="0"/>
            <a:ext cx="7772400" cy="1470025"/>
          </a:xfrm>
        </p:spPr>
        <p:txBody>
          <a:bodyPr/>
          <a:lstStyle/>
          <a:p>
            <a:pPr algn="l" eaLnBrk="1" hangingPunct="1"/>
            <a:r>
              <a:rPr lang="en-GB" altLang="en-US" sz="3600"/>
              <a:t>Which Rights? </a:t>
            </a:r>
          </a:p>
        </p:txBody>
      </p:sp>
      <p:pic>
        <p:nvPicPr>
          <p:cNvPr id="16387" name="Picture 2">
            <a:extLst>
              <a:ext uri="{FF2B5EF4-FFF2-40B4-BE49-F238E27FC236}">
                <a16:creationId xmlns:a16="http://schemas.microsoft.com/office/drawing/2014/main" id="{1A7492FA-9B39-4C75-8164-D75416513F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074738"/>
            <a:ext cx="74295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a:extLst>
              <a:ext uri="{FF2B5EF4-FFF2-40B4-BE49-F238E27FC236}">
                <a16:creationId xmlns:a16="http://schemas.microsoft.com/office/drawing/2014/main" id="{F30CDB27-D556-4A11-B9D9-F89F572EF5A4}"/>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727001E-6C49-4E05-AD3A-61444CA2CCBE}"/>
              </a:ext>
            </a:extLst>
          </p:cNvPr>
          <p:cNvSpPr>
            <a:spLocks noGrp="1" noChangeArrowheads="1"/>
          </p:cNvSpPr>
          <p:nvPr>
            <p:ph type="title"/>
          </p:nvPr>
        </p:nvSpPr>
        <p:spPr/>
        <p:txBody>
          <a:bodyPr/>
          <a:lstStyle/>
          <a:p>
            <a:pPr eaLnBrk="1" hangingPunct="1"/>
            <a:r>
              <a:rPr altLang="en-US"/>
              <a:t>Who does the HRA apply to?</a:t>
            </a:r>
          </a:p>
        </p:txBody>
      </p:sp>
      <p:sp>
        <p:nvSpPr>
          <p:cNvPr id="3" name="Content Placeholder 2">
            <a:extLst>
              <a:ext uri="{FF2B5EF4-FFF2-40B4-BE49-F238E27FC236}">
                <a16:creationId xmlns:a16="http://schemas.microsoft.com/office/drawing/2014/main" id="{1FD757CB-2EB1-4B15-802E-21D74EF2FC3B}"/>
              </a:ext>
            </a:extLst>
          </p:cNvPr>
          <p:cNvSpPr>
            <a:spLocks noGrp="1"/>
          </p:cNvSpPr>
          <p:nvPr>
            <p:ph idx="1"/>
          </p:nvPr>
        </p:nvSpPr>
        <p:spPr/>
        <p:txBody>
          <a:bodyPr>
            <a:normAutofit fontScale="92500" lnSpcReduction="10000"/>
          </a:bodyPr>
          <a:lstStyle/>
          <a:p>
            <a:pPr eaLnBrk="1" hangingPunct="1">
              <a:lnSpc>
                <a:spcPct val="80000"/>
              </a:lnSpc>
              <a:defRPr/>
            </a:pPr>
            <a:r>
              <a:rPr lang="en-GB" altLang="en-US" sz="2100" b="1" dirty="0"/>
              <a:t>Places obligations on the state</a:t>
            </a:r>
          </a:p>
          <a:p>
            <a:pPr lvl="1" eaLnBrk="1" hangingPunct="1">
              <a:lnSpc>
                <a:spcPct val="80000"/>
              </a:lnSpc>
              <a:defRPr/>
            </a:pPr>
            <a:r>
              <a:rPr lang="en-GB" altLang="en-US" sz="1700" b="1" dirty="0"/>
              <a:t> </a:t>
            </a:r>
            <a:r>
              <a:rPr lang="en-GB" altLang="en-US" sz="1700" dirty="0"/>
              <a:t>to respect the rights of individuals</a:t>
            </a:r>
          </a:p>
          <a:p>
            <a:pPr eaLnBrk="1" hangingPunct="1">
              <a:lnSpc>
                <a:spcPct val="80000"/>
              </a:lnSpc>
              <a:defRPr/>
            </a:pPr>
            <a:endParaRPr lang="en-GB" altLang="en-US" sz="2100" dirty="0"/>
          </a:p>
          <a:p>
            <a:pPr eaLnBrk="1" hangingPunct="1">
              <a:lnSpc>
                <a:spcPct val="80000"/>
              </a:lnSpc>
              <a:defRPr/>
            </a:pPr>
            <a:r>
              <a:rPr lang="en-GB" altLang="en-US" sz="2100" dirty="0"/>
              <a:t>All public bodies must act compatibly with the rights in the HRA</a:t>
            </a:r>
          </a:p>
          <a:p>
            <a:pPr lvl="1" eaLnBrk="1" hangingPunct="1">
              <a:lnSpc>
                <a:spcPct val="80000"/>
              </a:lnSpc>
              <a:defRPr/>
            </a:pPr>
            <a:r>
              <a:rPr lang="en-GB" altLang="en-US" sz="1700" b="1" dirty="0"/>
              <a:t>Schools</a:t>
            </a:r>
          </a:p>
          <a:p>
            <a:pPr lvl="1" eaLnBrk="1" hangingPunct="1">
              <a:lnSpc>
                <a:spcPct val="80000"/>
              </a:lnSpc>
              <a:defRPr/>
            </a:pPr>
            <a:r>
              <a:rPr lang="en-GB" altLang="en-US" sz="1700" b="1" dirty="0"/>
              <a:t>Hospitals</a:t>
            </a:r>
          </a:p>
          <a:p>
            <a:pPr lvl="1" eaLnBrk="1" hangingPunct="1">
              <a:lnSpc>
                <a:spcPct val="80000"/>
              </a:lnSpc>
              <a:defRPr/>
            </a:pPr>
            <a:r>
              <a:rPr lang="en-GB" altLang="en-US" sz="1700" b="1" dirty="0"/>
              <a:t>Local councils</a:t>
            </a:r>
            <a:endParaRPr lang="en-GB" altLang="en-US" sz="1700" dirty="0"/>
          </a:p>
          <a:p>
            <a:pPr eaLnBrk="1" hangingPunct="1">
              <a:lnSpc>
                <a:spcPct val="80000"/>
              </a:lnSpc>
              <a:defRPr/>
            </a:pPr>
            <a:endParaRPr lang="en-GB" altLang="en-US" sz="2100" dirty="0"/>
          </a:p>
          <a:p>
            <a:pPr eaLnBrk="1" hangingPunct="1">
              <a:lnSpc>
                <a:spcPct val="80000"/>
              </a:lnSpc>
              <a:defRPr/>
            </a:pPr>
            <a:r>
              <a:rPr lang="en-GB" altLang="en-US" sz="2100" dirty="0"/>
              <a:t>The </a:t>
            </a:r>
            <a:r>
              <a:rPr lang="en-GB" altLang="en-US" sz="2100" b="1" dirty="0"/>
              <a:t>courts</a:t>
            </a:r>
            <a:r>
              <a:rPr lang="en-GB" altLang="en-US" sz="2100" dirty="0"/>
              <a:t> are required to interpret laws in a way which is compatible with the rights contained in the HRA.</a:t>
            </a:r>
          </a:p>
          <a:p>
            <a:pPr lvl="1" eaLnBrk="1" hangingPunct="1">
              <a:lnSpc>
                <a:spcPct val="80000"/>
              </a:lnSpc>
              <a:defRPr/>
            </a:pPr>
            <a:r>
              <a:rPr lang="en-GB" altLang="en-US" sz="1700" dirty="0"/>
              <a:t>If this is not possible, they can make a ‘declaration of incompatibility’ and Parliament can decide how to amend the law</a:t>
            </a:r>
          </a:p>
          <a:p>
            <a:pPr eaLnBrk="1" hangingPunct="1">
              <a:lnSpc>
                <a:spcPct val="80000"/>
              </a:lnSpc>
              <a:defRPr/>
            </a:pPr>
            <a:endParaRPr lang="en-GB" altLang="en-US" sz="2100" dirty="0"/>
          </a:p>
          <a:p>
            <a:pPr eaLnBrk="1" hangingPunct="1">
              <a:lnSpc>
                <a:spcPct val="80000"/>
              </a:lnSpc>
              <a:defRPr/>
            </a:pPr>
            <a:r>
              <a:rPr lang="en-GB" altLang="en-US" sz="2100" dirty="0"/>
              <a:t>When a new Bill is introduced to Parliament, the Minister responsible must make a statement that it is compatible with the Human Rights Act</a:t>
            </a:r>
          </a:p>
          <a:p>
            <a:pPr eaLnBrk="1" hangingPunct="1">
              <a:lnSpc>
                <a:spcPct val="80000"/>
              </a:lnSpc>
              <a:defRPr/>
            </a:pPr>
            <a:endParaRPr lang="en-GB" altLang="en-US" sz="2000" dirty="0"/>
          </a:p>
        </p:txBody>
      </p:sp>
      <p:sp>
        <p:nvSpPr>
          <p:cNvPr id="18436" name="TextBox 3">
            <a:extLst>
              <a:ext uri="{FF2B5EF4-FFF2-40B4-BE49-F238E27FC236}">
                <a16:creationId xmlns:a16="http://schemas.microsoft.com/office/drawing/2014/main" id="{9373E560-3CDE-40B3-B9BB-A9AA71143887}"/>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2BA0A2-6E7C-47F7-A71E-BC61B8EC33BA}"/>
              </a:ext>
            </a:extLst>
          </p:cNvPr>
          <p:cNvGrpSpPr>
            <a:grpSpLocks/>
          </p:cNvGrpSpPr>
          <p:nvPr/>
        </p:nvGrpSpPr>
        <p:grpSpPr bwMode="auto">
          <a:xfrm>
            <a:off x="519113" y="3813175"/>
            <a:ext cx="3281362" cy="2273300"/>
            <a:chOff x="519113" y="3813175"/>
            <a:chExt cx="3281362" cy="2273300"/>
          </a:xfrm>
        </p:grpSpPr>
        <p:sp>
          <p:nvSpPr>
            <p:cNvPr id="20496" name="TextBox 8">
              <a:extLst>
                <a:ext uri="{FF2B5EF4-FFF2-40B4-BE49-F238E27FC236}">
                  <a16:creationId xmlns:a16="http://schemas.microsoft.com/office/drawing/2014/main" id="{45992A25-DCBF-4FC1-89DA-DB009BE1AA62}"/>
                </a:ext>
              </a:extLst>
            </p:cNvPr>
            <p:cNvSpPr txBox="1">
              <a:spLocks noChangeArrowheads="1"/>
            </p:cNvSpPr>
            <p:nvPr/>
          </p:nvSpPr>
          <p:spPr bwMode="auto">
            <a:xfrm>
              <a:off x="519113" y="3813175"/>
              <a:ext cx="2087562" cy="1369606"/>
            </a:xfrm>
            <a:prstGeom prst="rect">
              <a:avLst/>
            </a:prstGeom>
            <a:solidFill>
              <a:srgbClr val="FFFF00"/>
            </a:solidFill>
            <a:ln w="22225">
              <a:solidFill>
                <a:srgbClr val="FFFF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a:cs typeface="Arial" panose="020B0604020202020204" pitchFamily="34" charset="0"/>
                </a:rPr>
                <a:t>UK Human Rights Act (HRA) 1998</a:t>
              </a:r>
            </a:p>
            <a:p>
              <a:pPr defTabSz="914400" eaLnBrk="1" hangingPunct="1">
                <a:lnSpc>
                  <a:spcPct val="100000"/>
                </a:lnSpc>
                <a:spcBef>
                  <a:spcPct val="0"/>
                </a:spcBef>
                <a:buFontTx/>
                <a:buNone/>
              </a:pPr>
              <a:endParaRPr lang="en-GB" altLang="en-US" sz="1600">
                <a:cs typeface="Arial" panose="020B0604020202020204" pitchFamily="34" charset="0"/>
              </a:endParaRPr>
            </a:p>
            <a:p>
              <a:pPr defTabSz="914400" eaLnBrk="1" hangingPunct="1">
                <a:lnSpc>
                  <a:spcPct val="100000"/>
                </a:lnSpc>
                <a:spcBef>
                  <a:spcPct val="0"/>
                </a:spcBef>
                <a:buFontTx/>
                <a:buNone/>
              </a:pPr>
              <a:endParaRPr lang="en-GB" altLang="en-US" sz="1100">
                <a:cs typeface="Arial" panose="020B0604020202020204" pitchFamily="34" charset="0"/>
              </a:endParaRPr>
            </a:p>
            <a:p>
              <a:pPr defTabSz="914400" eaLnBrk="1" hangingPunct="1">
                <a:lnSpc>
                  <a:spcPct val="100000"/>
                </a:lnSpc>
                <a:spcBef>
                  <a:spcPct val="0"/>
                </a:spcBef>
                <a:buFontTx/>
                <a:buNone/>
              </a:pPr>
              <a:r>
                <a:rPr lang="en-GB" altLang="en-US" sz="1200" b="1">
                  <a:cs typeface="Arial" panose="020B0604020202020204" pitchFamily="34" charset="0"/>
                </a:rPr>
                <a:t>UK Courts </a:t>
              </a:r>
              <a:r>
                <a:rPr lang="en-GB" altLang="en-US" sz="1200">
                  <a:cs typeface="Arial" panose="020B0604020202020204" pitchFamily="34" charset="0"/>
                </a:rPr>
                <a:t>can review decisions/actions &amp; legislation</a:t>
              </a:r>
            </a:p>
          </p:txBody>
        </p:sp>
        <p:cxnSp>
          <p:nvCxnSpPr>
            <p:cNvPr id="20497" name="Straight Connector 13">
              <a:extLst>
                <a:ext uri="{FF2B5EF4-FFF2-40B4-BE49-F238E27FC236}">
                  <a16:creationId xmlns:a16="http://schemas.microsoft.com/office/drawing/2014/main" id="{98630AAD-9DC2-4310-A356-905C474B061F}"/>
                </a:ext>
              </a:extLst>
            </p:cNvPr>
            <p:cNvCxnSpPr>
              <a:cxnSpLocks noChangeShapeType="1"/>
            </p:cNvCxnSpPr>
            <p:nvPr/>
          </p:nvCxnSpPr>
          <p:spPr bwMode="auto">
            <a:xfrm flipH="1">
              <a:off x="1639888" y="6086475"/>
              <a:ext cx="2160587" cy="0"/>
            </a:xfrm>
            <a:prstGeom prst="line">
              <a:avLst/>
            </a:prstGeom>
            <a:noFill/>
            <a:ln w="38100" algn="ctr">
              <a:solidFill>
                <a:srgbClr val="D22770"/>
              </a:solidFill>
              <a:round/>
              <a:headEnd/>
              <a:tailEnd/>
            </a:ln>
            <a:extLst>
              <a:ext uri="{909E8E84-426E-40DD-AFC4-6F175D3DCCD1}">
                <a14:hiddenFill xmlns:a14="http://schemas.microsoft.com/office/drawing/2010/main">
                  <a:noFill/>
                </a14:hiddenFill>
              </a:ext>
            </a:extLst>
          </p:spPr>
        </p:cxnSp>
        <p:cxnSp>
          <p:nvCxnSpPr>
            <p:cNvPr id="20498" name="Straight Arrow Connector 14">
              <a:extLst>
                <a:ext uri="{FF2B5EF4-FFF2-40B4-BE49-F238E27FC236}">
                  <a16:creationId xmlns:a16="http://schemas.microsoft.com/office/drawing/2014/main" id="{97C4AF36-53FD-407A-A21A-C34FB0134FD2}"/>
                </a:ext>
              </a:extLst>
            </p:cNvPr>
            <p:cNvCxnSpPr>
              <a:cxnSpLocks noChangeShapeType="1"/>
            </p:cNvCxnSpPr>
            <p:nvPr/>
          </p:nvCxnSpPr>
          <p:spPr bwMode="auto">
            <a:xfrm flipV="1">
              <a:off x="1639888" y="5367338"/>
              <a:ext cx="0" cy="719137"/>
            </a:xfrm>
            <a:prstGeom prst="straightConnector1">
              <a:avLst/>
            </a:prstGeom>
            <a:noFill/>
            <a:ln w="38100" algn="ctr">
              <a:solidFill>
                <a:srgbClr val="D22770"/>
              </a:solidFill>
              <a:round/>
              <a:headEnd/>
              <a:tailEnd type="arrow" w="med" len="med"/>
            </a:ln>
            <a:extLst>
              <a:ext uri="{909E8E84-426E-40DD-AFC4-6F175D3DCCD1}">
                <a14:hiddenFill xmlns:a14="http://schemas.microsoft.com/office/drawing/2010/main">
                  <a:noFill/>
                </a14:hiddenFill>
              </a:ext>
            </a:extLst>
          </p:spPr>
        </p:cxnSp>
      </p:grpSp>
      <p:grpSp>
        <p:nvGrpSpPr>
          <p:cNvPr id="14" name="Group 13">
            <a:extLst>
              <a:ext uri="{FF2B5EF4-FFF2-40B4-BE49-F238E27FC236}">
                <a16:creationId xmlns:a16="http://schemas.microsoft.com/office/drawing/2014/main" id="{8E60A107-A437-44F9-A4E5-A4DD799EDBCB}"/>
              </a:ext>
            </a:extLst>
          </p:cNvPr>
          <p:cNvGrpSpPr>
            <a:grpSpLocks/>
          </p:cNvGrpSpPr>
          <p:nvPr/>
        </p:nvGrpSpPr>
        <p:grpSpPr bwMode="auto">
          <a:xfrm>
            <a:off x="482600" y="1776413"/>
            <a:ext cx="2160588" cy="2012950"/>
            <a:chOff x="482600" y="1776413"/>
            <a:chExt cx="2160588" cy="2012950"/>
          </a:xfrm>
        </p:grpSpPr>
        <p:sp>
          <p:nvSpPr>
            <p:cNvPr id="20494" name="TextBox 9">
              <a:extLst>
                <a:ext uri="{FF2B5EF4-FFF2-40B4-BE49-F238E27FC236}">
                  <a16:creationId xmlns:a16="http://schemas.microsoft.com/office/drawing/2014/main" id="{081EDDBF-5A70-4275-B6CB-0EB75C48A26D}"/>
                </a:ext>
              </a:extLst>
            </p:cNvPr>
            <p:cNvSpPr txBox="1">
              <a:spLocks noChangeArrowheads="1"/>
            </p:cNvSpPr>
            <p:nvPr/>
          </p:nvSpPr>
          <p:spPr bwMode="auto">
            <a:xfrm>
              <a:off x="482600" y="1776413"/>
              <a:ext cx="2160588" cy="1257300"/>
            </a:xfrm>
            <a:prstGeom prst="rect">
              <a:avLst/>
            </a:prstGeom>
            <a:solidFill>
              <a:srgbClr val="FFFF00"/>
            </a:solidFill>
            <a:ln w="22225">
              <a:solidFill>
                <a:srgbClr val="FFFF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dirty="0">
                  <a:cs typeface="Arial" panose="020B0604020202020204" pitchFamily="34" charset="0"/>
                </a:rPr>
                <a:t>Council of Europe </a:t>
              </a:r>
            </a:p>
            <a:p>
              <a:pPr defTabSz="914400" eaLnBrk="1" hangingPunct="1">
                <a:lnSpc>
                  <a:spcPct val="100000"/>
                </a:lnSpc>
                <a:spcBef>
                  <a:spcPct val="0"/>
                </a:spcBef>
                <a:buFontTx/>
                <a:buNone/>
              </a:pPr>
              <a:endParaRPr lang="en-GB" altLang="en-US" sz="1200" dirty="0">
                <a:cs typeface="Arial" panose="020B0604020202020204" pitchFamily="34" charset="0"/>
              </a:endParaRPr>
            </a:p>
            <a:p>
              <a:pPr defTabSz="914400" eaLnBrk="1" hangingPunct="1">
                <a:lnSpc>
                  <a:spcPct val="100000"/>
                </a:lnSpc>
                <a:spcBef>
                  <a:spcPct val="0"/>
                </a:spcBef>
                <a:buFontTx/>
                <a:buNone/>
              </a:pPr>
              <a:r>
                <a:rPr lang="en-GB" altLang="en-US" sz="1200" b="1" dirty="0">
                  <a:cs typeface="Arial" panose="020B0604020202020204" pitchFamily="34" charset="0"/>
                </a:rPr>
                <a:t>European Court of Human Rights (ECtHR)</a:t>
              </a:r>
            </a:p>
            <a:p>
              <a:pPr defTabSz="914400" eaLnBrk="1" hangingPunct="1">
                <a:lnSpc>
                  <a:spcPct val="100000"/>
                </a:lnSpc>
                <a:spcBef>
                  <a:spcPct val="0"/>
                </a:spcBef>
                <a:buFontTx/>
                <a:buNone/>
              </a:pPr>
              <a:r>
                <a:rPr lang="en-GB" altLang="en-US" sz="1200" dirty="0">
                  <a:cs typeface="Arial" panose="020B0604020202020204" pitchFamily="34" charset="0"/>
                </a:rPr>
                <a:t>Strasbourg</a:t>
              </a:r>
            </a:p>
            <a:p>
              <a:pPr defTabSz="914400" eaLnBrk="1" hangingPunct="1">
                <a:lnSpc>
                  <a:spcPct val="100000"/>
                </a:lnSpc>
                <a:spcBef>
                  <a:spcPct val="0"/>
                </a:spcBef>
                <a:buFontTx/>
                <a:buNone/>
              </a:pPr>
              <a:endParaRPr lang="en-GB" altLang="en-US" sz="1100" dirty="0">
                <a:cs typeface="Arial" panose="020B0604020202020204" pitchFamily="34" charset="0"/>
              </a:endParaRPr>
            </a:p>
          </p:txBody>
        </p:sp>
        <p:cxnSp>
          <p:nvCxnSpPr>
            <p:cNvPr id="20495" name="Straight Arrow Connector 11">
              <a:extLst>
                <a:ext uri="{FF2B5EF4-FFF2-40B4-BE49-F238E27FC236}">
                  <a16:creationId xmlns:a16="http://schemas.microsoft.com/office/drawing/2014/main" id="{0D6A481C-FDE2-4C68-B0E5-A71CAE5E8F1D}"/>
                </a:ext>
              </a:extLst>
            </p:cNvPr>
            <p:cNvCxnSpPr>
              <a:cxnSpLocks noChangeShapeType="1"/>
            </p:cNvCxnSpPr>
            <p:nvPr/>
          </p:nvCxnSpPr>
          <p:spPr bwMode="auto">
            <a:xfrm flipV="1">
              <a:off x="1614488" y="3068638"/>
              <a:ext cx="0" cy="720725"/>
            </a:xfrm>
            <a:prstGeom prst="straightConnector1">
              <a:avLst/>
            </a:prstGeom>
            <a:noFill/>
            <a:ln w="38100" algn="ctr">
              <a:solidFill>
                <a:srgbClr val="D22770"/>
              </a:solidFill>
              <a:round/>
              <a:headEnd/>
              <a:tailEnd type="arrow" w="med" len="med"/>
            </a:ln>
            <a:extLst>
              <a:ext uri="{909E8E84-426E-40DD-AFC4-6F175D3DCCD1}">
                <a14:hiddenFill xmlns:a14="http://schemas.microsoft.com/office/drawing/2010/main">
                  <a:noFill/>
                </a14:hiddenFill>
              </a:ext>
            </a:extLst>
          </p:spPr>
        </p:cxnSp>
      </p:grpSp>
      <p:sp>
        <p:nvSpPr>
          <p:cNvPr id="20485" name="Title 1">
            <a:extLst>
              <a:ext uri="{FF2B5EF4-FFF2-40B4-BE49-F238E27FC236}">
                <a16:creationId xmlns:a16="http://schemas.microsoft.com/office/drawing/2014/main" id="{6C6B92A7-3F7F-4A65-A02F-BD0A8B104DFC}"/>
              </a:ext>
            </a:extLst>
          </p:cNvPr>
          <p:cNvSpPr>
            <a:spLocks noGrp="1" noChangeArrowheads="1"/>
          </p:cNvSpPr>
          <p:nvPr>
            <p:ph type="title"/>
          </p:nvPr>
        </p:nvSpPr>
        <p:spPr/>
        <p:txBody>
          <a:bodyPr/>
          <a:lstStyle/>
          <a:p>
            <a:pPr eaLnBrk="1" hangingPunct="1"/>
            <a:r>
              <a:rPr altLang="en-US"/>
              <a:t>How it works</a:t>
            </a:r>
          </a:p>
        </p:txBody>
      </p:sp>
      <p:grpSp>
        <p:nvGrpSpPr>
          <p:cNvPr id="9" name="Group 8">
            <a:extLst>
              <a:ext uri="{FF2B5EF4-FFF2-40B4-BE49-F238E27FC236}">
                <a16:creationId xmlns:a16="http://schemas.microsoft.com/office/drawing/2014/main" id="{0D32F76B-58C0-4B12-9219-D9B5AFBB0C65}"/>
              </a:ext>
            </a:extLst>
          </p:cNvPr>
          <p:cNvGrpSpPr>
            <a:grpSpLocks/>
          </p:cNvGrpSpPr>
          <p:nvPr/>
        </p:nvGrpSpPr>
        <p:grpSpPr bwMode="auto">
          <a:xfrm>
            <a:off x="2606675" y="3014663"/>
            <a:ext cx="2490788" cy="2222500"/>
            <a:chOff x="2606675" y="3014663"/>
            <a:chExt cx="2490788" cy="2222858"/>
          </a:xfrm>
        </p:grpSpPr>
        <p:sp>
          <p:nvSpPr>
            <p:cNvPr id="20491" name="Oval 16">
              <a:extLst>
                <a:ext uri="{FF2B5EF4-FFF2-40B4-BE49-F238E27FC236}">
                  <a16:creationId xmlns:a16="http://schemas.microsoft.com/office/drawing/2014/main" id="{02ECC237-D700-48B1-85AF-3362AB0361AC}"/>
                </a:ext>
              </a:extLst>
            </p:cNvPr>
            <p:cNvSpPr>
              <a:spLocks noChangeArrowheads="1"/>
            </p:cNvSpPr>
            <p:nvPr/>
          </p:nvSpPr>
          <p:spPr bwMode="auto">
            <a:xfrm>
              <a:off x="3441700" y="3014663"/>
              <a:ext cx="1655763" cy="792162"/>
            </a:xfrm>
            <a:prstGeom prst="ellipse">
              <a:avLst/>
            </a:prstGeom>
            <a:solidFill>
              <a:srgbClr val="FFFF00"/>
            </a:solidFill>
            <a:ln w="9525" algn="ctr">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a:cs typeface="Arial" panose="020B0604020202020204" pitchFamily="34" charset="0"/>
                </a:rPr>
                <a:t>UK Parliament</a:t>
              </a:r>
            </a:p>
          </p:txBody>
        </p:sp>
        <p:cxnSp>
          <p:nvCxnSpPr>
            <p:cNvPr id="6" name="Straight Arrow Connector 5">
              <a:extLst>
                <a:ext uri="{FF2B5EF4-FFF2-40B4-BE49-F238E27FC236}">
                  <a16:creationId xmlns:a16="http://schemas.microsoft.com/office/drawing/2014/main" id="{B7807ECE-E946-46D7-B2F6-6A5368925677}"/>
                </a:ext>
              </a:extLst>
            </p:cNvPr>
            <p:cNvCxnSpPr>
              <a:cxnSpLocks/>
            </p:cNvCxnSpPr>
            <p:nvPr/>
          </p:nvCxnSpPr>
          <p:spPr>
            <a:xfrm flipV="1">
              <a:off x="2606675" y="3848234"/>
              <a:ext cx="1414463" cy="1389287"/>
            </a:xfrm>
            <a:prstGeom prst="straightConnector1">
              <a:avLst/>
            </a:prstGeom>
            <a:ln w="38100">
              <a:solidFill>
                <a:srgbClr val="E91F4F"/>
              </a:solidFill>
              <a:tailEnd type="triangle"/>
            </a:ln>
          </p:spPr>
          <p:style>
            <a:lnRef idx="1">
              <a:schemeClr val="accent1"/>
            </a:lnRef>
            <a:fillRef idx="0">
              <a:schemeClr val="accent1"/>
            </a:fillRef>
            <a:effectRef idx="0">
              <a:schemeClr val="accent1"/>
            </a:effectRef>
            <a:fontRef idx="minor">
              <a:schemeClr val="tx1"/>
            </a:fontRef>
          </p:style>
        </p:cxnSp>
        <p:sp>
          <p:nvSpPr>
            <p:cNvPr id="20493" name="TextBox 18">
              <a:extLst>
                <a:ext uri="{FF2B5EF4-FFF2-40B4-BE49-F238E27FC236}">
                  <a16:creationId xmlns:a16="http://schemas.microsoft.com/office/drawing/2014/main" id="{603F8FBF-14C1-4946-88F5-94EC466A2D3A}"/>
                </a:ext>
              </a:extLst>
            </p:cNvPr>
            <p:cNvSpPr txBox="1">
              <a:spLocks noChangeArrowheads="1"/>
            </p:cNvSpPr>
            <p:nvPr/>
          </p:nvSpPr>
          <p:spPr bwMode="auto">
            <a:xfrm>
              <a:off x="3036888" y="4244975"/>
              <a:ext cx="149383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400">
                  <a:cs typeface="Arial" panose="020B0604020202020204" pitchFamily="34" charset="0"/>
                </a:rPr>
                <a:t>Can decide what to do</a:t>
              </a:r>
            </a:p>
          </p:txBody>
        </p:sp>
      </p:grpSp>
      <p:grpSp>
        <p:nvGrpSpPr>
          <p:cNvPr id="13" name="Group 12">
            <a:extLst>
              <a:ext uri="{FF2B5EF4-FFF2-40B4-BE49-F238E27FC236}">
                <a16:creationId xmlns:a16="http://schemas.microsoft.com/office/drawing/2014/main" id="{01BE37A8-2ACC-4D70-B739-4DD1BC802C74}"/>
              </a:ext>
            </a:extLst>
          </p:cNvPr>
          <p:cNvGrpSpPr>
            <a:grpSpLocks/>
          </p:cNvGrpSpPr>
          <p:nvPr/>
        </p:nvGrpSpPr>
        <p:grpSpPr bwMode="auto">
          <a:xfrm>
            <a:off x="2559050" y="1943100"/>
            <a:ext cx="2787650" cy="1025525"/>
            <a:chOff x="2559148" y="1943571"/>
            <a:chExt cx="2788229" cy="1025272"/>
          </a:xfrm>
        </p:grpSpPr>
        <p:cxnSp>
          <p:nvCxnSpPr>
            <p:cNvPr id="11" name="Straight Arrow Connector 10">
              <a:extLst>
                <a:ext uri="{FF2B5EF4-FFF2-40B4-BE49-F238E27FC236}">
                  <a16:creationId xmlns:a16="http://schemas.microsoft.com/office/drawing/2014/main" id="{51EBBD12-90CD-4AB4-8327-B13B1EF6AFF1}"/>
                </a:ext>
              </a:extLst>
            </p:cNvPr>
            <p:cNvCxnSpPr/>
            <p:nvPr/>
          </p:nvCxnSpPr>
          <p:spPr>
            <a:xfrm>
              <a:off x="2559148" y="2189573"/>
              <a:ext cx="1508438" cy="779270"/>
            </a:xfrm>
            <a:prstGeom prst="straightConnector1">
              <a:avLst/>
            </a:prstGeom>
            <a:ln w="38100">
              <a:solidFill>
                <a:srgbClr val="E91F4F"/>
              </a:solidFill>
              <a:tailEnd type="triangle"/>
            </a:ln>
          </p:spPr>
          <p:style>
            <a:lnRef idx="1">
              <a:schemeClr val="accent1"/>
            </a:lnRef>
            <a:fillRef idx="0">
              <a:schemeClr val="accent1"/>
            </a:fillRef>
            <a:effectRef idx="0">
              <a:schemeClr val="accent1"/>
            </a:effectRef>
            <a:fontRef idx="minor">
              <a:schemeClr val="tx1"/>
            </a:fontRef>
          </p:style>
        </p:cxnSp>
        <p:sp>
          <p:nvSpPr>
            <p:cNvPr id="20490" name="TextBox 20">
              <a:extLst>
                <a:ext uri="{FF2B5EF4-FFF2-40B4-BE49-F238E27FC236}">
                  <a16:creationId xmlns:a16="http://schemas.microsoft.com/office/drawing/2014/main" id="{A9127B84-2C54-4FAA-A35F-A1EEAB450A50}"/>
                </a:ext>
              </a:extLst>
            </p:cNvPr>
            <p:cNvSpPr txBox="1">
              <a:spLocks noChangeArrowheads="1"/>
            </p:cNvSpPr>
            <p:nvPr/>
          </p:nvSpPr>
          <p:spPr bwMode="auto">
            <a:xfrm>
              <a:off x="2970890" y="1943571"/>
              <a:ext cx="2376487"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en-GB" altLang="en-US" sz="1200">
                  <a:cs typeface="Arial" panose="020B0604020202020204" pitchFamily="34" charset="0"/>
                </a:rPr>
                <a:t>Make a ruling</a:t>
              </a:r>
            </a:p>
            <a:p>
              <a:pPr defTabSz="914400" eaLnBrk="1" hangingPunct="1">
                <a:lnSpc>
                  <a:spcPct val="100000"/>
                </a:lnSpc>
                <a:spcBef>
                  <a:spcPct val="0"/>
                </a:spcBef>
                <a:buFontTx/>
                <a:buNone/>
              </a:pPr>
              <a:r>
                <a:rPr lang="en-GB" altLang="en-US" sz="1400">
                  <a:cs typeface="Arial" panose="020B0604020202020204" pitchFamily="34" charset="0"/>
                </a:rPr>
                <a:t>Parliament HAS to do it!</a:t>
              </a:r>
            </a:p>
          </p:txBody>
        </p:sp>
      </p:grpSp>
      <p:sp>
        <p:nvSpPr>
          <p:cNvPr id="20488" name="TextBox 19">
            <a:extLst>
              <a:ext uri="{FF2B5EF4-FFF2-40B4-BE49-F238E27FC236}">
                <a16:creationId xmlns:a16="http://schemas.microsoft.com/office/drawing/2014/main" id="{FF3BB60C-97D0-4730-8A1D-B62C70F9A46F}"/>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8</a:t>
            </a:r>
          </a:p>
        </p:txBody>
      </p:sp>
      <p:grpSp>
        <p:nvGrpSpPr>
          <p:cNvPr id="7" name="Group 6">
            <a:extLst>
              <a:ext uri="{FF2B5EF4-FFF2-40B4-BE49-F238E27FC236}">
                <a16:creationId xmlns:a16="http://schemas.microsoft.com/office/drawing/2014/main" id="{3EBFBC81-259F-4A58-8622-C4CFFFCE2CC3}"/>
              </a:ext>
            </a:extLst>
          </p:cNvPr>
          <p:cNvGrpSpPr/>
          <p:nvPr/>
        </p:nvGrpSpPr>
        <p:grpSpPr>
          <a:xfrm>
            <a:off x="4511270" y="5122833"/>
            <a:ext cx="4004080" cy="1519265"/>
            <a:chOff x="4511270" y="5122833"/>
            <a:chExt cx="4004080" cy="1519265"/>
          </a:xfrm>
        </p:grpSpPr>
        <p:sp>
          <p:nvSpPr>
            <p:cNvPr id="20499" name="Rounded Rectangular Callout 25">
              <a:extLst>
                <a:ext uri="{FF2B5EF4-FFF2-40B4-BE49-F238E27FC236}">
                  <a16:creationId xmlns:a16="http://schemas.microsoft.com/office/drawing/2014/main" id="{7097B1BD-BD72-4DD7-8FF1-C4A03F126F5D}"/>
                </a:ext>
              </a:extLst>
            </p:cNvPr>
            <p:cNvSpPr>
              <a:spLocks noChangeArrowheads="1"/>
            </p:cNvSpPr>
            <p:nvPr/>
          </p:nvSpPr>
          <p:spPr bwMode="auto">
            <a:xfrm>
              <a:off x="6015038" y="5122833"/>
              <a:ext cx="2500312" cy="1519265"/>
            </a:xfrm>
            <a:prstGeom prst="wedgeRoundRectCallout">
              <a:avLst>
                <a:gd name="adj1" fmla="val -72102"/>
                <a:gd name="adj2" fmla="val -26588"/>
                <a:gd name="adj3" fmla="val 16667"/>
              </a:avLst>
            </a:prstGeom>
            <a:solidFill>
              <a:srgbClr val="FFFF00"/>
            </a:solidFill>
            <a:ln w="25400">
              <a:solidFill>
                <a:srgbClr val="243F6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spcAft>
                  <a:spcPts val="1000"/>
                </a:spcAft>
                <a:buFontTx/>
                <a:buNone/>
              </a:pPr>
              <a:r>
                <a:rPr lang="en-GB" altLang="en-US" sz="2000" dirty="0">
                  <a:solidFill>
                    <a:srgbClr val="000000"/>
                  </a:solidFill>
                  <a:cs typeface="Arial" panose="020B0604020202020204" pitchFamily="34" charset="0"/>
                </a:rPr>
                <a:t>I feel my rights have been violated</a:t>
              </a:r>
              <a:endParaRPr lang="en-GB" altLang="en-US" sz="2000" dirty="0">
                <a:solidFill>
                  <a:srgbClr val="000000"/>
                </a:solidFill>
                <a:latin typeface="Times New Roman" panose="02020603050405020304" pitchFamily="18" charset="0"/>
                <a:cs typeface="Arial" panose="020B0604020202020204" pitchFamily="34" charset="0"/>
              </a:endParaRPr>
            </a:p>
            <a:p>
              <a:pPr defTabSz="914400" eaLnBrk="1" hangingPunct="1">
                <a:lnSpc>
                  <a:spcPct val="100000"/>
                </a:lnSpc>
                <a:spcBef>
                  <a:spcPct val="0"/>
                </a:spcBef>
                <a:spcAft>
                  <a:spcPts val="1000"/>
                </a:spcAft>
                <a:buFontTx/>
                <a:buNone/>
              </a:pPr>
              <a:r>
                <a:rPr lang="en-GB" altLang="en-US" sz="1100" dirty="0">
                  <a:solidFill>
                    <a:srgbClr val="000000"/>
                  </a:solidFill>
                  <a:cs typeface="Arial" panose="020B0604020202020204" pitchFamily="34" charset="0"/>
                </a:rPr>
                <a:t>(</a:t>
              </a:r>
              <a:r>
                <a:rPr lang="en-GB" altLang="en-US" sz="1100" b="1" i="1" dirty="0">
                  <a:solidFill>
                    <a:srgbClr val="000000"/>
                  </a:solidFill>
                  <a:cs typeface="Arial" panose="020B0604020202020204" pitchFamily="34" charset="0"/>
                </a:rPr>
                <a:t>European Convention on Human Rights)</a:t>
              </a:r>
              <a:endParaRPr lang="en-GB" altLang="en-US" sz="1100" dirty="0">
                <a:solidFill>
                  <a:srgbClr val="000000"/>
                </a:solidFill>
                <a:latin typeface="Times New Roman" panose="02020603050405020304" pitchFamily="18" charset="0"/>
                <a:cs typeface="Arial" panose="020B0604020202020204" pitchFamily="34" charset="0"/>
              </a:endParaRPr>
            </a:p>
          </p:txBody>
        </p:sp>
        <p:pic>
          <p:nvPicPr>
            <p:cNvPr id="5" name="Graphic 4" descr="Confused face outline with solid fill">
              <a:extLst>
                <a:ext uri="{FF2B5EF4-FFF2-40B4-BE49-F238E27FC236}">
                  <a16:creationId xmlns:a16="http://schemas.microsoft.com/office/drawing/2014/main" id="{7812D38F-90ED-45B2-A430-90B3D69D8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1270" y="5316014"/>
              <a:ext cx="914400" cy="914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C5DA8A5-BE30-4772-8BCC-35539CE78808}"/>
              </a:ext>
            </a:extLst>
          </p:cNvPr>
          <p:cNvSpPr>
            <a:spLocks noGrp="1" noChangeArrowheads="1"/>
          </p:cNvSpPr>
          <p:nvPr>
            <p:ph type="title"/>
          </p:nvPr>
        </p:nvSpPr>
        <p:spPr>
          <a:xfrm>
            <a:off x="628650" y="320675"/>
            <a:ext cx="7886700" cy="1325563"/>
          </a:xfrm>
        </p:spPr>
        <p:txBody>
          <a:bodyPr/>
          <a:lstStyle/>
          <a:p>
            <a:pPr eaLnBrk="1" hangingPunct="1"/>
            <a:r>
              <a:rPr altLang="en-US"/>
              <a:t>Who is protected by the HRA</a:t>
            </a:r>
          </a:p>
        </p:txBody>
      </p:sp>
      <p:sp>
        <p:nvSpPr>
          <p:cNvPr id="33795" name="Content Placeholder 2">
            <a:extLst>
              <a:ext uri="{FF2B5EF4-FFF2-40B4-BE49-F238E27FC236}">
                <a16:creationId xmlns:a16="http://schemas.microsoft.com/office/drawing/2014/main" id="{BF25175E-0074-405C-8229-DCA0A20319AB}"/>
              </a:ext>
            </a:extLst>
          </p:cNvPr>
          <p:cNvSpPr>
            <a:spLocks noGrp="1" noChangeArrowheads="1"/>
          </p:cNvSpPr>
          <p:nvPr>
            <p:ph idx="1"/>
          </p:nvPr>
        </p:nvSpPr>
        <p:spPr/>
        <p:txBody>
          <a:bodyPr/>
          <a:lstStyle/>
          <a:p>
            <a:pPr eaLnBrk="1" hangingPunct="1"/>
            <a:r>
              <a:rPr lang="en-GB" altLang="en-US"/>
              <a:t>Applies to anyone within the jurisdiction of the UK, including foreign nationals</a:t>
            </a:r>
          </a:p>
          <a:p>
            <a:pPr eaLnBrk="1" hangingPunct="1"/>
            <a:endParaRPr lang="en-GB" altLang="en-US"/>
          </a:p>
          <a:p>
            <a:pPr eaLnBrk="1" hangingPunct="1"/>
            <a:r>
              <a:rPr lang="en-GB" altLang="en-US"/>
              <a:t>Limited protections for people outside jurisdiction unless UK involvement</a:t>
            </a:r>
          </a:p>
          <a:p>
            <a:pPr eaLnBrk="1" hangingPunct="1"/>
            <a:endParaRPr lang="en-GB" altLang="en-US"/>
          </a:p>
          <a:p>
            <a:pPr eaLnBrk="1" hangingPunct="1"/>
            <a:r>
              <a:rPr lang="en-GB" altLang="en-US"/>
              <a:t>Important rights for victims of crime, obligations on state to prevent/investigate.</a:t>
            </a:r>
          </a:p>
        </p:txBody>
      </p:sp>
      <p:sp>
        <p:nvSpPr>
          <p:cNvPr id="22532" name="TextBox 3">
            <a:extLst>
              <a:ext uri="{FF2B5EF4-FFF2-40B4-BE49-F238E27FC236}">
                <a16:creationId xmlns:a16="http://schemas.microsoft.com/office/drawing/2014/main" id="{A2723617-F6EE-4222-A2D0-458FAB4D25F6}"/>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5973</TotalTime>
  <Words>1984</Words>
  <Application>Microsoft Office PowerPoint</Application>
  <PresentationFormat>On-screen Show (4:3)</PresentationFormat>
  <Paragraphs>246</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Black</vt:lpstr>
      <vt:lpstr>Calibri</vt:lpstr>
      <vt:lpstr>Calibri Light</vt:lpstr>
      <vt:lpstr>Times New Roman</vt:lpstr>
      <vt:lpstr>4_Office Theme</vt:lpstr>
      <vt:lpstr>Custom Design</vt:lpstr>
      <vt:lpstr>UK Human Rights Act</vt:lpstr>
      <vt:lpstr>Universal Declaration of  Human Rights -10 Dec 1948 </vt:lpstr>
      <vt:lpstr>European Convention of Human Rights</vt:lpstr>
      <vt:lpstr>Council of Europe</vt:lpstr>
      <vt:lpstr>The Human Rights Act 1998</vt:lpstr>
      <vt:lpstr>Which Rights? </vt:lpstr>
      <vt:lpstr>Who does the HRA apply to?</vt:lpstr>
      <vt:lpstr>How it works</vt:lpstr>
      <vt:lpstr>Who is protected by the HRA</vt:lpstr>
      <vt:lpstr>Abolishes the Death Penalty</vt:lpstr>
      <vt:lpstr>Who does it help?</vt:lpstr>
      <vt:lpstr>Hillsborough (1989) </vt:lpstr>
      <vt:lpstr>Northern Ireland Agreement</vt:lpstr>
      <vt:lpstr> Bad press </vt:lpstr>
      <vt:lpstr>PowerPoint Presentation</vt:lpstr>
      <vt:lpstr>Catgate</vt:lpstr>
      <vt:lpstr>Abu Hamza</vt:lpstr>
      <vt:lpstr>Conservative Manifesto pledge</vt:lpstr>
      <vt:lpstr>2019 Conservative Manifesto</vt:lpstr>
      <vt:lpstr>Review  </vt:lpstr>
      <vt:lpstr>PowerPoint Presentation</vt:lpstr>
      <vt:lpstr>AIUK Response</vt:lpstr>
      <vt:lpstr>Other UK legislative concerns</vt:lpstr>
      <vt:lpstr>What’s next</vt:lpstr>
    </vt:vector>
  </TitlesOfParts>
  <Company>Amnesty International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Anne Walker</cp:lastModifiedBy>
  <cp:revision>328</cp:revision>
  <cp:lastPrinted>2015-09-15T17:00:14Z</cp:lastPrinted>
  <dcterms:created xsi:type="dcterms:W3CDTF">2014-11-18T13:50:50Z</dcterms:created>
  <dcterms:modified xsi:type="dcterms:W3CDTF">2021-07-22T13:18:40Z</dcterms:modified>
</cp:coreProperties>
</file>