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385" r:id="rId5"/>
    <p:sldId id="439" r:id="rId6"/>
    <p:sldId id="390" r:id="rId7"/>
    <p:sldId id="440" r:id="rId8"/>
    <p:sldId id="443" r:id="rId9"/>
    <p:sldId id="444" r:id="rId10"/>
    <p:sldId id="447" r:id="rId11"/>
    <p:sldId id="456" r:id="rId12"/>
    <p:sldId id="424" r:id="rId13"/>
    <p:sldId id="431" r:id="rId14"/>
    <p:sldId id="457" r:id="rId15"/>
    <p:sldId id="449" r:id="rId16"/>
    <p:sldId id="452" r:id="rId1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61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595959"/>
    <a:srgbClr val="942724"/>
    <a:srgbClr val="38D21F"/>
    <a:srgbClr val="1D2D64"/>
    <a:srgbClr val="EAEAEA"/>
    <a:srgbClr val="43BEDD"/>
    <a:srgbClr val="38D11F"/>
    <a:srgbClr val="EBEBEB"/>
    <a:srgbClr val="D9A8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42FBE-CEFC-4C18-9194-C31016D03677}" v="49" dt="2021-04-28T09:17:19.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3"/>
    <p:restoredTop sz="83579" autoAdjust="0"/>
  </p:normalViewPr>
  <p:slideViewPr>
    <p:cSldViewPr snapToGrid="0" snapToObjects="1" showGuides="1">
      <p:cViewPr varScale="1">
        <p:scale>
          <a:sx n="96" d="100"/>
          <a:sy n="96" d="100"/>
        </p:scale>
        <p:origin x="2046" y="90"/>
      </p:cViewPr>
      <p:guideLst>
        <p:guide orient="horz" pos="4319"/>
        <p:guide pos="6164"/>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32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arndon" userId="344f9b8e-f114-4ae5-9f04-bdce94591368" providerId="ADAL" clId="{2E242FBE-CEFC-4C18-9194-C31016D03677}"/>
    <pc:docChg chg="undo custSel delSld modSld">
      <pc:chgData name="James Farndon" userId="344f9b8e-f114-4ae5-9f04-bdce94591368" providerId="ADAL" clId="{2E242FBE-CEFC-4C18-9194-C31016D03677}" dt="2021-04-28T13:01:11.340" v="460" actId="20577"/>
      <pc:docMkLst>
        <pc:docMk/>
      </pc:docMkLst>
      <pc:sldChg chg="modSp del mod">
        <pc:chgData name="James Farndon" userId="344f9b8e-f114-4ae5-9f04-bdce94591368" providerId="ADAL" clId="{2E242FBE-CEFC-4C18-9194-C31016D03677}" dt="2021-04-27T16:26:26.954" v="203" actId="47"/>
        <pc:sldMkLst>
          <pc:docMk/>
          <pc:sldMk cId="835886942" sldId="260"/>
        </pc:sldMkLst>
        <pc:spChg chg="mod">
          <ac:chgData name="James Farndon" userId="344f9b8e-f114-4ae5-9f04-bdce94591368" providerId="ADAL" clId="{2E242FBE-CEFC-4C18-9194-C31016D03677}" dt="2021-04-20T10:07:10.683" v="9" actId="20577"/>
          <ac:spMkLst>
            <pc:docMk/>
            <pc:sldMk cId="835886942" sldId="260"/>
            <ac:spMk id="3" creationId="{49290048-3351-46EB-815B-EE5EC6786974}"/>
          </ac:spMkLst>
        </pc:spChg>
      </pc:sldChg>
      <pc:sldChg chg="modSp mod">
        <pc:chgData name="James Farndon" userId="344f9b8e-f114-4ae5-9f04-bdce94591368" providerId="ADAL" clId="{2E242FBE-CEFC-4C18-9194-C31016D03677}" dt="2021-04-28T09:12:23.320" v="208" actId="20577"/>
        <pc:sldMkLst>
          <pc:docMk/>
          <pc:sldMk cId="1186119930" sldId="390"/>
        </pc:sldMkLst>
        <pc:spChg chg="mod">
          <ac:chgData name="James Farndon" userId="344f9b8e-f114-4ae5-9f04-bdce94591368" providerId="ADAL" clId="{2E242FBE-CEFC-4C18-9194-C31016D03677}" dt="2021-04-28T09:12:23.320" v="208" actId="20577"/>
          <ac:spMkLst>
            <pc:docMk/>
            <pc:sldMk cId="1186119930" sldId="390"/>
            <ac:spMk id="10" creationId="{00000000-0000-0000-0000-000000000000}"/>
          </ac:spMkLst>
        </pc:spChg>
      </pc:sldChg>
      <pc:sldChg chg="modSp mod">
        <pc:chgData name="James Farndon" userId="344f9b8e-f114-4ae5-9f04-bdce94591368" providerId="ADAL" clId="{2E242FBE-CEFC-4C18-9194-C31016D03677}" dt="2021-04-28T09:16:39.768" v="220" actId="20577"/>
        <pc:sldMkLst>
          <pc:docMk/>
          <pc:sldMk cId="816427472" sldId="424"/>
        </pc:sldMkLst>
        <pc:spChg chg="mod">
          <ac:chgData name="James Farndon" userId="344f9b8e-f114-4ae5-9f04-bdce94591368" providerId="ADAL" clId="{2E242FBE-CEFC-4C18-9194-C31016D03677}" dt="2021-04-28T09:16:39.768" v="220" actId="20577"/>
          <ac:spMkLst>
            <pc:docMk/>
            <pc:sldMk cId="816427472" sldId="424"/>
            <ac:spMk id="7" creationId="{3D02A1B8-3E1B-4C8F-9290-18ADABE09EA0}"/>
          </ac:spMkLst>
        </pc:spChg>
      </pc:sldChg>
      <pc:sldChg chg="modSp modNotesTx">
        <pc:chgData name="James Farndon" userId="344f9b8e-f114-4ae5-9f04-bdce94591368" providerId="ADAL" clId="{2E242FBE-CEFC-4C18-9194-C31016D03677}" dt="2021-04-28T09:21:39.210" v="429" actId="20577"/>
        <pc:sldMkLst>
          <pc:docMk/>
          <pc:sldMk cId="869940877" sldId="431"/>
        </pc:sldMkLst>
        <pc:spChg chg="mod">
          <ac:chgData name="James Farndon" userId="344f9b8e-f114-4ae5-9f04-bdce94591368" providerId="ADAL" clId="{2E242FBE-CEFC-4C18-9194-C31016D03677}" dt="2021-04-28T09:17:19.838" v="244" actId="20577"/>
          <ac:spMkLst>
            <pc:docMk/>
            <pc:sldMk cId="869940877" sldId="431"/>
            <ac:spMk id="7" creationId="{457A9F46-19C9-40C4-9FF3-4A4EE070B773}"/>
          </ac:spMkLst>
        </pc:spChg>
      </pc:sldChg>
      <pc:sldChg chg="del">
        <pc:chgData name="James Farndon" userId="344f9b8e-f114-4ae5-9f04-bdce94591368" providerId="ADAL" clId="{2E242FBE-CEFC-4C18-9194-C31016D03677}" dt="2021-04-28T09:12:19.476" v="204" actId="47"/>
        <pc:sldMkLst>
          <pc:docMk/>
          <pc:sldMk cId="559710181" sldId="438"/>
        </pc:sldMkLst>
      </pc:sldChg>
      <pc:sldChg chg="modSp modNotesTx">
        <pc:chgData name="James Farndon" userId="344f9b8e-f114-4ae5-9f04-bdce94591368" providerId="ADAL" clId="{2E242FBE-CEFC-4C18-9194-C31016D03677}" dt="2021-04-27T15:21:29.115" v="43" actId="20577"/>
        <pc:sldMkLst>
          <pc:docMk/>
          <pc:sldMk cId="3676936823" sldId="440"/>
        </pc:sldMkLst>
        <pc:spChg chg="mod">
          <ac:chgData name="James Farndon" userId="344f9b8e-f114-4ae5-9f04-bdce94591368" providerId="ADAL" clId="{2E242FBE-CEFC-4C18-9194-C31016D03677}" dt="2021-04-20T10:11:37.971" v="33" actId="20577"/>
          <ac:spMkLst>
            <pc:docMk/>
            <pc:sldMk cId="3676936823" sldId="440"/>
            <ac:spMk id="8" creationId="{E28A3DB5-20B4-4E8E-B15E-DC3D81F66E14}"/>
          </ac:spMkLst>
        </pc:spChg>
      </pc:sldChg>
      <pc:sldChg chg="modAnim modNotesTx">
        <pc:chgData name="James Farndon" userId="344f9b8e-f114-4ae5-9f04-bdce94591368" providerId="ADAL" clId="{2E242FBE-CEFC-4C18-9194-C31016D03677}" dt="2021-04-27T15:35:50.098" v="177" actId="20577"/>
        <pc:sldMkLst>
          <pc:docMk/>
          <pc:sldMk cId="81337102" sldId="443"/>
        </pc:sldMkLst>
      </pc:sldChg>
      <pc:sldChg chg="modSp mod modNotesTx">
        <pc:chgData name="James Farndon" userId="344f9b8e-f114-4ae5-9f04-bdce94591368" providerId="ADAL" clId="{2E242FBE-CEFC-4C18-9194-C31016D03677}" dt="2021-04-28T13:01:11.340" v="460" actId="20577"/>
        <pc:sldMkLst>
          <pc:docMk/>
          <pc:sldMk cId="4285646198" sldId="444"/>
        </pc:sldMkLst>
        <pc:spChg chg="mod">
          <ac:chgData name="James Farndon" userId="344f9b8e-f114-4ae5-9f04-bdce94591368" providerId="ADAL" clId="{2E242FBE-CEFC-4C18-9194-C31016D03677}" dt="2021-04-27T16:24:16.032" v="200" actId="20577"/>
          <ac:spMkLst>
            <pc:docMk/>
            <pc:sldMk cId="4285646198" sldId="444"/>
            <ac:spMk id="9" creationId="{7DD979EE-5950-D54A-B0AC-E5B1325494E7}"/>
          </ac:spMkLst>
        </pc:spChg>
        <pc:picChg chg="mod">
          <ac:chgData name="James Farndon" userId="344f9b8e-f114-4ae5-9f04-bdce94591368" providerId="ADAL" clId="{2E242FBE-CEFC-4C18-9194-C31016D03677}" dt="2021-04-20T10:13:55.093" v="36" actId="1076"/>
          <ac:picMkLst>
            <pc:docMk/>
            <pc:sldMk cId="4285646198" sldId="444"/>
            <ac:picMk id="1026" creationId="{84A13102-4577-4E41-A4A9-CB658291E4E2}"/>
          </ac:picMkLst>
        </pc:picChg>
      </pc:sldChg>
      <pc:sldChg chg="modSp mod modNotesTx">
        <pc:chgData name="James Farndon" userId="344f9b8e-f114-4ae5-9f04-bdce94591368" providerId="ADAL" clId="{2E242FBE-CEFC-4C18-9194-C31016D03677}" dt="2021-04-28T09:18:40.763" v="358" actId="20577"/>
        <pc:sldMkLst>
          <pc:docMk/>
          <pc:sldMk cId="678540697" sldId="447"/>
        </pc:sldMkLst>
        <pc:spChg chg="mod">
          <ac:chgData name="James Farndon" userId="344f9b8e-f114-4ae5-9f04-bdce94591368" providerId="ADAL" clId="{2E242FBE-CEFC-4C18-9194-C31016D03677}" dt="2021-04-27T15:37:27.567" v="182" actId="20577"/>
          <ac:spMkLst>
            <pc:docMk/>
            <pc:sldMk cId="678540697" sldId="447"/>
            <ac:spMk id="8" creationId="{E28A3DB5-20B4-4E8E-B15E-DC3D81F66E14}"/>
          </ac:spMkLst>
        </pc:spChg>
        <pc:spChg chg="mod">
          <ac:chgData name="James Farndon" userId="344f9b8e-f114-4ae5-9f04-bdce94591368" providerId="ADAL" clId="{2E242FBE-CEFC-4C18-9194-C31016D03677}" dt="2021-04-28T09:15:13.005" v="214" actId="20577"/>
          <ac:spMkLst>
            <pc:docMk/>
            <pc:sldMk cId="678540697" sldId="447"/>
            <ac:spMk id="9" creationId="{7DD979EE-5950-D54A-B0AC-E5B1325494E7}"/>
          </ac:spMkLst>
        </pc:spChg>
      </pc:sldChg>
      <pc:sldChg chg="modNotesTx">
        <pc:chgData name="James Farndon" userId="344f9b8e-f114-4ae5-9f04-bdce94591368" providerId="ADAL" clId="{2E242FBE-CEFC-4C18-9194-C31016D03677}" dt="2021-04-28T09:19:24.042" v="417" actId="20577"/>
        <pc:sldMkLst>
          <pc:docMk/>
          <pc:sldMk cId="1168463575" sldId="4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07EFF9-AC18-8149-8998-D1B2346A0154}" type="datetimeFigureOut">
              <a:rPr lang="en-US" smtClean="0"/>
              <a:t>5/5/2021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3F9B25-49CD-6F48-8C82-4F60BD5B7CB7}" type="slidenum">
              <a:rPr lang="en-US" smtClean="0"/>
              <a:t>‹#›</a:t>
            </a:fld>
            <a:endParaRPr lang="en-US"/>
          </a:p>
        </p:txBody>
      </p:sp>
    </p:spTree>
    <p:extLst>
      <p:ext uri="{BB962C8B-B14F-4D97-AF65-F5344CB8AC3E}">
        <p14:creationId xmlns:p14="http://schemas.microsoft.com/office/powerpoint/2010/main" val="3913882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2AE62-3BCC-2D4F-B500-139187F148D3}" type="datetimeFigureOut">
              <a:rPr lang="en-US" smtClean="0"/>
              <a:t>5/5/2021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1EF1F-D8C2-2C47-821E-5FBC0D926320}" type="slidenum">
              <a:rPr lang="en-US" smtClean="0"/>
              <a:t>‹#›</a:t>
            </a:fld>
            <a:endParaRPr lang="en-US"/>
          </a:p>
        </p:txBody>
      </p:sp>
    </p:spTree>
    <p:extLst>
      <p:ext uri="{BB962C8B-B14F-4D97-AF65-F5344CB8AC3E}">
        <p14:creationId xmlns:p14="http://schemas.microsoft.com/office/powerpoint/2010/main" val="19052326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56850-7612-3743-B556-96A75AAA6C4C}" type="slidenum">
              <a:rPr lang="en-US" smtClean="0"/>
              <a:t>1</a:t>
            </a:fld>
            <a:endParaRPr lang="en-US"/>
          </a:p>
        </p:txBody>
      </p:sp>
    </p:spTree>
    <p:extLst>
      <p:ext uri="{BB962C8B-B14F-4D97-AF65-F5344CB8AC3E}">
        <p14:creationId xmlns:p14="http://schemas.microsoft.com/office/powerpoint/2010/main" val="41984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11</a:t>
            </a:fld>
            <a:endParaRPr lang="en-US"/>
          </a:p>
        </p:txBody>
      </p:sp>
    </p:spTree>
    <p:extLst>
      <p:ext uri="{BB962C8B-B14F-4D97-AF65-F5344CB8AC3E}">
        <p14:creationId xmlns:p14="http://schemas.microsoft.com/office/powerpoint/2010/main" val="175410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D51EF1F-D8C2-2C47-821E-5FBC0D926320}" type="slidenum">
              <a:rPr lang="en-US" smtClean="0"/>
              <a:t>12</a:t>
            </a:fld>
            <a:endParaRPr lang="en-US"/>
          </a:p>
        </p:txBody>
      </p:sp>
    </p:spTree>
    <p:extLst>
      <p:ext uri="{BB962C8B-B14F-4D97-AF65-F5344CB8AC3E}">
        <p14:creationId xmlns:p14="http://schemas.microsoft.com/office/powerpoint/2010/main" val="147882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D51EF1F-D8C2-2C47-821E-5FBC0D926320}" type="slidenum">
              <a:rPr lang="en-US" smtClean="0"/>
              <a:t>13</a:t>
            </a:fld>
            <a:endParaRPr lang="en-US"/>
          </a:p>
        </p:txBody>
      </p:sp>
    </p:spTree>
    <p:extLst>
      <p:ext uri="{BB962C8B-B14F-4D97-AF65-F5344CB8AC3E}">
        <p14:creationId xmlns:p14="http://schemas.microsoft.com/office/powerpoint/2010/main" val="286629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Mute.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Make sure you mute yourself whilst the workshop facilitator is talking, you’ll be asked to unmute when we begin the discussion part of this session.</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Respect each other.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Please be respectful and mindful with the questions e.g., their lived experience may make speaking on this topic difficult.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600"/>
              </a:spcAft>
            </a:pPr>
            <a:r>
              <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20202"/>
                </a:solidFill>
                <a:effectLst/>
                <a:latin typeface="Arial" panose="020B0604020202020204" pitchFamily="34" charset="0"/>
                <a:ea typeface="Arial" panose="020B0604020202020204" pitchFamily="34" charset="0"/>
                <a:cs typeface="Arial" panose="020B0604020202020204" pitchFamily="34" charset="0"/>
              </a:rPr>
              <a:t>Speak slowly and clearly.</a:t>
            </a:r>
            <a:r>
              <a:rPr lang="en-US"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When participating in workshops, please try not to talk over another speaker. If there are multiple participants, people tend to talk at the same time – making conversations extremely difficult to understand. Try to speak one at a time so that we can follow your point in its entirety.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600"/>
              </a:spcAft>
            </a:pPr>
            <a:r>
              <a:rPr lang="en-GB"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20202"/>
                </a:solidFill>
                <a:effectLst/>
                <a:latin typeface="Arial" panose="020B0604020202020204" pitchFamily="34" charset="0"/>
                <a:ea typeface="Arial" panose="020B0604020202020204" pitchFamily="34" charset="0"/>
                <a:cs typeface="Arial" panose="020B0604020202020204" pitchFamily="34" charset="0"/>
              </a:rPr>
              <a:t>Identify yourself. </a:t>
            </a:r>
            <a:r>
              <a:rPr lang="en-US"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So we can get to know each other, before you start to speak, please state your name and university. Only if you feel comfortable – this is not a requirement.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600"/>
              </a:spcAft>
            </a:pPr>
            <a:r>
              <a:rPr lang="en-GB"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20202"/>
                </a:solidFill>
                <a:effectLst/>
                <a:latin typeface="Arial" panose="020B0604020202020204" pitchFamily="34" charset="0"/>
                <a:ea typeface="Arial" panose="020B0604020202020204" pitchFamily="34" charset="0"/>
                <a:cs typeface="Arial" panose="020B0604020202020204" pitchFamily="34" charset="0"/>
              </a:rPr>
              <a:t>No one-on-one side conversations.</a:t>
            </a:r>
            <a:r>
              <a:rPr lang="en-US"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All discussion is meant for everyone.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600"/>
              </a:spcAft>
            </a:pPr>
            <a:r>
              <a:rPr lang="en-GB"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20202"/>
                </a:solidFill>
                <a:effectLst/>
                <a:latin typeface="Arial" panose="020B0604020202020204" pitchFamily="34" charset="0"/>
                <a:ea typeface="Arial" panose="020B0604020202020204" pitchFamily="34" charset="0"/>
                <a:cs typeface="Arial" panose="020B0604020202020204" pitchFamily="34" charset="0"/>
              </a:rPr>
              <a:t>Ask for clarification.</a:t>
            </a:r>
            <a:r>
              <a:rPr lang="en-US"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If there is something that you don’t understand, please ask for clarification. If you don’t understand the issue or solution, then there are probably others who also don’t understand.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GB"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20202"/>
                </a:solidFill>
                <a:effectLst/>
                <a:latin typeface="Arial" panose="020B0604020202020204" pitchFamily="34" charset="0"/>
                <a:ea typeface="Arial" panose="020B0604020202020204" pitchFamily="34" charset="0"/>
                <a:cs typeface="Arial" panose="020B0604020202020204" pitchFamily="34" charset="0"/>
              </a:rPr>
              <a:t>Zero tolerance.</a:t>
            </a:r>
            <a:r>
              <a:rPr lang="en-US"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If you display repeatedly hateful actions you will be removed from the platform.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GB" sz="1800" dirty="0">
                <a:solidFill>
                  <a:srgbClr val="020202"/>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 feedback.</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After this session there will be an opportunity to feedback. This only takes a few moments so please use this opportunity.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1200" i="1" dirty="0">
              <a:solidFill>
                <a:schemeClr val="tx1">
                  <a:lumMod val="65000"/>
                  <a:lumOff val="35000"/>
                </a:schemeClr>
              </a:solidFill>
              <a:latin typeface="Helvetica"/>
              <a:cs typeface="Helvetica"/>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2</a:t>
            </a:fld>
            <a:endParaRPr lang="en-US"/>
          </a:p>
        </p:txBody>
      </p:sp>
    </p:spTree>
    <p:extLst>
      <p:ext uri="{BB962C8B-B14F-4D97-AF65-F5344CB8AC3E}">
        <p14:creationId xmlns:p14="http://schemas.microsoft.com/office/powerpoint/2010/main" val="273592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15000"/>
              </a:lnSpc>
              <a:spcBef>
                <a:spcPts val="1200"/>
              </a:spcBef>
              <a:spcAft>
                <a:spcPts val="0"/>
              </a:spcAft>
            </a:pPr>
            <a:r>
              <a:rPr lang="en-GB" sz="1800" dirty="0">
                <a:effectLst/>
                <a:latin typeface="Arial" panose="020B0604020202020204" pitchFamily="34" charset="0"/>
                <a:ea typeface="Arial" panose="020B0604020202020204" pitchFamily="34" charset="0"/>
              </a:rPr>
              <a:t>How to understand self-Interests of Individuals</a:t>
            </a:r>
          </a:p>
          <a:p>
            <a:pPr marL="228600">
              <a:lnSpc>
                <a:spcPct val="115000"/>
              </a:lnSpc>
              <a:spcBef>
                <a:spcPts val="1200"/>
              </a:spcBef>
              <a:spcAft>
                <a:spcPts val="0"/>
              </a:spcAft>
            </a:pPr>
            <a:r>
              <a:rPr lang="en-GB" sz="1800" dirty="0">
                <a:effectLst/>
                <a:latin typeface="Arial" panose="020B0604020202020204" pitchFamily="34" charset="0"/>
                <a:ea typeface="Arial" panose="020B0604020202020204" pitchFamily="34" charset="0"/>
              </a:rPr>
              <a:t>How to build common Interests with those from different backgrounds</a:t>
            </a:r>
          </a:p>
          <a:p>
            <a:pPr marL="228600">
              <a:lnSpc>
                <a:spcPct val="115000"/>
              </a:lnSpc>
              <a:spcBef>
                <a:spcPts val="1200"/>
              </a:spcBef>
              <a:spcAft>
                <a:spcPts val="0"/>
              </a:spcAft>
            </a:pPr>
            <a:r>
              <a:rPr lang="en-GB" sz="1800" dirty="0">
                <a:effectLst/>
                <a:latin typeface="Arial" panose="020B0604020202020204" pitchFamily="34" charset="0"/>
                <a:ea typeface="Arial" panose="020B0604020202020204" pitchFamily="34" charset="0"/>
              </a:rPr>
              <a:t>Being part of / broadening someone else's interests</a:t>
            </a:r>
          </a:p>
          <a:p>
            <a:pPr marL="228600">
              <a:lnSpc>
                <a:spcPct val="115000"/>
              </a:lnSpc>
              <a:spcBef>
                <a:spcPts val="1200"/>
              </a:spcBef>
              <a:spcAft>
                <a:spcPts val="0"/>
              </a:spcAft>
            </a:pPr>
            <a:r>
              <a:rPr lang="en-GB" sz="1800" dirty="0">
                <a:effectLst/>
                <a:latin typeface="Arial" panose="020B0604020202020204" pitchFamily="34" charset="0"/>
                <a:ea typeface="Arial" panose="020B0604020202020204" pitchFamily="34" charset="0"/>
              </a:rPr>
              <a:t>Building Allies and diverse teams</a:t>
            </a:r>
            <a:endParaRPr lang="en-US" dirty="0"/>
          </a:p>
        </p:txBody>
      </p:sp>
      <p:sp>
        <p:nvSpPr>
          <p:cNvPr id="4" name="Slide Number Placeholder 3"/>
          <p:cNvSpPr>
            <a:spLocks noGrp="1"/>
          </p:cNvSpPr>
          <p:nvPr>
            <p:ph type="sldNum" sz="quarter" idx="10"/>
          </p:nvPr>
        </p:nvSpPr>
        <p:spPr/>
        <p:txBody>
          <a:bodyPr/>
          <a:lstStyle/>
          <a:p>
            <a:fld id="{2D51EF1F-D8C2-2C47-821E-5FBC0D926320}" type="slidenum">
              <a:rPr lang="en-US" smtClean="0"/>
              <a:t>3</a:t>
            </a:fld>
            <a:endParaRPr lang="en-US"/>
          </a:p>
        </p:txBody>
      </p:sp>
    </p:spTree>
    <p:extLst>
      <p:ext uri="{BB962C8B-B14F-4D97-AF65-F5344CB8AC3E}">
        <p14:creationId xmlns:p14="http://schemas.microsoft.com/office/powerpoint/2010/main" val="2780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all work with people every day, building relationships, getting and offering help, joining together on tasks.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with allies and partners, we’re talking about a specific group of people – or at least, a specific approach to building relationships with people.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Allys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and partners may share a common goal or objective – but not both.</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 Amnesty working with UK black pride, for example, will be a partnership. We may see them as allies to the broad Human Rights Cause, and they may see us as allies to the needs of queer communities – but the purposes, priorities and direction of our organisations are distinct.</a:t>
            </a:r>
          </a:p>
          <a:p>
            <a:pPr algn="l"/>
            <a:endParaRPr lang="en-US" sz="1200" i="1" dirty="0">
              <a:solidFill>
                <a:schemeClr val="tx1">
                  <a:lumMod val="65000"/>
                  <a:lumOff val="35000"/>
                </a:schemeClr>
              </a:solidFill>
              <a:latin typeface="Helvetica"/>
              <a:cs typeface="Helvetica"/>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4</a:t>
            </a:fld>
            <a:endParaRPr lang="en-US"/>
          </a:p>
        </p:txBody>
      </p:sp>
    </p:spTree>
    <p:extLst>
      <p:ext uri="{BB962C8B-B14F-4D97-AF65-F5344CB8AC3E}">
        <p14:creationId xmlns:p14="http://schemas.microsoft.com/office/powerpoint/2010/main" val="377214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There’s a huge amount of research, debate and discussion on this. </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Shout out: What motivates individuals to 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Self-interest, empathy/emotional connection, moral obligation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going to be a bit unsophisticated here, and look at these three headings, while recognising the complexity of the debate does extend somewhat beyond them. These headings, though, are a good compromise, where almost everyone will agree they are relevant to human motivation.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3 of these elements will be a factor when you’re working with individuals. We all know that engagement through emotional connection and moral obligation is a strong avenue that we use in getting people to take part in our campaigns. But, working with organisations or groups, self-interest is going to be the key factor.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Shoutout: Why?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Organisations have organisational priorities. Moral obligation and emotional connection are built into them – but in forming an organisation, these are turned into an organisational strategy that already encompasses them.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 organisation like WWF will inevitably attract staff and supporters who feel emotional connection to wildlife, and a moral obligation to support wildlife. However, the organisation will put it’s time, money and effort into wildlife protection that has the most chance of success, or the biggest effect. In forming WWF, in defining the scope of their organisation, they have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already addressed emotional and moral motivators. </a:t>
            </a:r>
            <a:r>
              <a:rPr lang="en-GB" sz="1800" dirty="0">
                <a:effectLst/>
                <a:latin typeface="Calibri" panose="020F0502020204030204" pitchFamily="34" charset="0"/>
                <a:ea typeface="Calibri" panose="020F0502020204030204" pitchFamily="34" charset="0"/>
                <a:cs typeface="Times New Roman" panose="02020603050405020304" pitchFamily="18" charset="0"/>
              </a:rPr>
              <a:t>How they choose what part of that scope to act on will be strategic. </a:t>
            </a:r>
          </a:p>
          <a:p>
            <a:pPr algn="l"/>
            <a:endParaRPr lang="en-US" sz="1200" i="1" dirty="0">
              <a:solidFill>
                <a:schemeClr val="tx1">
                  <a:lumMod val="65000"/>
                  <a:lumOff val="35000"/>
                </a:schemeClr>
              </a:solidFill>
              <a:latin typeface="Helvetica"/>
              <a:cs typeface="Helvetica"/>
            </a:endParaRPr>
          </a:p>
          <a:p>
            <a:pPr algn="l"/>
            <a:endParaRPr lang="en-US" sz="1200" i="1" dirty="0">
              <a:solidFill>
                <a:schemeClr val="tx1">
                  <a:lumMod val="65000"/>
                  <a:lumOff val="35000"/>
                </a:schemeClr>
              </a:solidFill>
              <a:latin typeface="Helvetica"/>
              <a:cs typeface="Helvetica"/>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5</a:t>
            </a:fld>
            <a:endParaRPr lang="en-US"/>
          </a:p>
        </p:txBody>
      </p:sp>
    </p:spTree>
    <p:extLst>
      <p:ext uri="{BB962C8B-B14F-4D97-AF65-F5344CB8AC3E}">
        <p14:creationId xmlns:p14="http://schemas.microsoft.com/office/powerpoint/2010/main" val="413598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campaign against the keystone pipeline was a huge, multi-year campaign to stop the multinational corporation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Transcanada</a:t>
            </a:r>
            <a:r>
              <a:rPr lang="en-GB" sz="1800" dirty="0">
                <a:effectLst/>
                <a:latin typeface="Calibri" panose="020F0502020204030204" pitchFamily="34" charset="0"/>
                <a:ea typeface="Calibri" panose="020F0502020204030204" pitchFamily="34" charset="0"/>
                <a:cs typeface="Times New Roman" panose="02020603050405020304" pitchFamily="18" charset="0"/>
              </a:rPr>
              <a:t> building an extension to their existing pipeline network, which transports crude oil into the US for processing. To do so, they will need to cross – meaning dig, lay pipe and otherwise decimate – vast tracks of wilderness – even aside from the threat to the climate implicit in it’s completion.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campaign ran for years before the Obama administration ceded to their demands and rejected permission for the extension. The Trump administration has subsequently reversed that refusal, and the campaign continues.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our purposes, we’re interested at looking at the unlikely partnerships the coalition constructed in opposition to the project.</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Shout-out: </a:t>
            </a:r>
            <a:r>
              <a:rPr lang="en-GB" sz="1800" dirty="0">
                <a:effectLst/>
                <a:latin typeface="Calibri" panose="020F0502020204030204" pitchFamily="34" charset="0"/>
                <a:ea typeface="Calibri" panose="020F0502020204030204" pitchFamily="34" charset="0"/>
                <a:cs typeface="Times New Roman" panose="02020603050405020304" pitchFamily="18" charset="0"/>
              </a:rPr>
              <a:t>What groups of people would you look to engage in this project?</a:t>
            </a: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Scientists, climate activists, politicians, hikers and ramblers, indigenous peoples, ranchers.</a:t>
            </a: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Bringing together Nebraska’s ranchers and indigenous peoples to campaign for a shared goal, based on a common wish to protect the land over which they have had stewardship for generations – was an enormous task given that each contests the stewardship of the other, and the two groups have had such a longstanding animosity that whole genres of film and literature have sprung from it.</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Self interest in use </a:t>
            </a:r>
            <a:r>
              <a:rPr lang="en-GB" sz="1800" b="1">
                <a:effectLst/>
                <a:latin typeface="Calibri" panose="020F0502020204030204" pitchFamily="34" charset="0"/>
                <a:ea typeface="Calibri" panose="020F0502020204030204" pitchFamily="34" charset="0"/>
                <a:cs typeface="Times New Roman" panose="02020603050405020304" pitchFamily="18" charset="0"/>
              </a:rPr>
              <a:t>of Water</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Calibri" panose="020F0502020204030204" pitchFamily="34" charset="0"/>
                <a:ea typeface="Calibri" panose="020F0502020204030204" pitchFamily="34" charset="0"/>
                <a:cs typeface="Times New Roman" panose="02020603050405020304" pitchFamily="18" charset="0"/>
              </a:rPr>
              <a:t>TERFS/Church</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partnership is, hopefully, less to the liking of Amnesty activists, but it remains a sharp example of strange bed fellows. </a:t>
            </a: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In recent years, so called “TERFs” (Trans-exclusionary radical feminists) have found increasing common group – and public support – elements of the Catholic church. And vice versa.</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“It has been a tremendous plus to have radical feminists speaking out so strongly about the reality of sexual difference and against the new tyranny of gender,” says the director of the Catholics Women’s Forum, </a:t>
            </a: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Mary Kate Fain, who founded 4W, an online space that publishes articles on (their words) radical feminism, identifies the catholic church as a key ally. </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Interestingly, this partnership increasingly stretches beyond the foundational common purpose of dismissing diverse gender identities – with the groups now working together on ‘cancel culture’, citing freedom of speech as going ‘hand in hand’ with freedom of religion. </a:t>
            </a:r>
            <a:br>
              <a:rPr lang="en-GB" sz="1800" b="0" dirty="0">
                <a:effectLst/>
                <a:latin typeface="Calibri" panose="020F0502020204030204" pitchFamily="34" charset="0"/>
                <a:ea typeface="Calibri" panose="020F0502020204030204" pitchFamily="34" charset="0"/>
                <a:cs typeface="Times New Roman" panose="02020603050405020304" pitchFamily="18" charset="0"/>
              </a:rPr>
            </a:br>
            <a:br>
              <a:rPr lang="en-GB" sz="1800" b="0" dirty="0">
                <a:effectLst/>
                <a:latin typeface="Calibri" panose="020F0502020204030204" pitchFamily="34" charset="0"/>
                <a:ea typeface="Calibri" panose="020F0502020204030204" pitchFamily="34" charset="0"/>
                <a:cs typeface="Times New Roman" panose="02020603050405020304" pitchFamily="18" charset="0"/>
              </a:rPr>
            </a:br>
            <a:r>
              <a:rPr lang="en-GB" sz="6000" b="1" dirty="0"/>
              <a:t>You can build a partnership with anyone, if that partnership benefits both parties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200" i="1" dirty="0">
              <a:solidFill>
                <a:schemeClr val="tx1">
                  <a:lumMod val="65000"/>
                  <a:lumOff val="35000"/>
                </a:schemeClr>
              </a:solidFill>
              <a:latin typeface="Helvetica"/>
              <a:cs typeface="Helvetica"/>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6</a:t>
            </a:fld>
            <a:endParaRPr lang="en-US"/>
          </a:p>
        </p:txBody>
      </p:sp>
    </p:spTree>
    <p:extLst>
      <p:ext uri="{BB962C8B-B14F-4D97-AF65-F5344CB8AC3E}">
        <p14:creationId xmlns:p14="http://schemas.microsoft.com/office/powerpoint/2010/main" val="51798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When we build partnerships, we always go back to the same organisations or groups. In the case of Amnesty, that’s often other NGOs. If we want to build a partnership on queer rights – we go to Stonewall, or Mermaids, or Gendered Intelligence. If we want to build a partnership on refugee rights, we go to Oxfam, and the Refugee Council, and </a:t>
            </a:r>
            <a:r>
              <a:rPr lang="en-GB" sz="1800" dirty="0" err="1">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Actionaid</a:t>
            </a: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And that’s completely fine – and those organisations should definitely be ones we work with on those issues.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The key is not to limit yourself to those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Who will benefit from your work on this issue? That might be other NGOs with the same objective, but remember we’re interested in Self-Interest here.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Shoutout: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Why do Starbucks sponsor pride?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Why do Tesco work with Friends of the Earth on making their stores environmentally friendly?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 more complicated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Why do UKIP politicians so often take photo ops in a pub with a pint?</a:t>
            </a:r>
          </a:p>
          <a:p>
            <a:pPr>
              <a:lnSpc>
                <a:spcPct val="107000"/>
              </a:lnSpc>
              <a:spcAft>
                <a:spcPts val="800"/>
              </a:spcAft>
            </a:pPr>
            <a:endPar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An unlikely partnership for Amnesty is Football Welcomes (hand over to Elaine)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sz="1200" i="0" dirty="0">
                <a:solidFill>
                  <a:schemeClr val="tx1">
                    <a:lumMod val="65000"/>
                    <a:lumOff val="35000"/>
                  </a:schemeClr>
                </a:solidFill>
                <a:latin typeface="Helvetica"/>
                <a:cs typeface="Helvetica"/>
              </a:rPr>
            </a:br>
            <a:br>
              <a:rPr lang="en-US" sz="1200" i="0" dirty="0">
                <a:solidFill>
                  <a:schemeClr val="tx1">
                    <a:lumMod val="65000"/>
                    <a:lumOff val="35000"/>
                  </a:schemeClr>
                </a:solidFill>
                <a:latin typeface="Helvetica"/>
                <a:cs typeface="Helvetica"/>
              </a:rPr>
            </a:br>
            <a:endParaRPr lang="en-US" sz="1200" i="0" dirty="0">
              <a:solidFill>
                <a:schemeClr val="tx1">
                  <a:lumMod val="65000"/>
                  <a:lumOff val="35000"/>
                </a:schemeClr>
              </a:solidFill>
              <a:latin typeface="Helvetica"/>
              <a:cs typeface="Helvetica"/>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7</a:t>
            </a:fld>
            <a:endParaRPr lang="en-US"/>
          </a:p>
        </p:txBody>
      </p:sp>
    </p:spTree>
    <p:extLst>
      <p:ext uri="{BB962C8B-B14F-4D97-AF65-F5344CB8AC3E}">
        <p14:creationId xmlns:p14="http://schemas.microsoft.com/office/powerpoint/2010/main" val="141175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Take 5 minutes and think of an issue that could occur that could unite these old enemies. We’re looking for each of you to come up with an issue for every pair.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8</a:t>
            </a:fld>
            <a:endParaRPr lang="en-US"/>
          </a:p>
        </p:txBody>
      </p:sp>
    </p:spTree>
    <p:extLst>
      <p:ext uri="{BB962C8B-B14F-4D97-AF65-F5344CB8AC3E}">
        <p14:creationId xmlns:p14="http://schemas.microsoft.com/office/powerpoint/2010/main" val="305940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D51EF1F-D8C2-2C47-821E-5FBC0D926320}" type="slidenum">
              <a:rPr lang="en-US" smtClean="0"/>
              <a:t>10</a:t>
            </a:fld>
            <a:endParaRPr lang="en-US"/>
          </a:p>
        </p:txBody>
      </p:sp>
    </p:spTree>
    <p:extLst>
      <p:ext uri="{BB962C8B-B14F-4D97-AF65-F5344CB8AC3E}">
        <p14:creationId xmlns:p14="http://schemas.microsoft.com/office/powerpoint/2010/main" val="324163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3F8E58B-75C0-634C-AEF9-A2881F3F11C8}" type="datetime1">
              <a:rPr lang="en-GB" smtClean="0"/>
              <a:t>05/05/2021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1804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D01CF6A-A6DA-4844-824A-1F6AB9FE1C48}" type="datetime1">
              <a:rPr lang="en-GB" smtClean="0"/>
              <a:t>05/05/2021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344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920C1D-67C4-5D4A-B076-3D497FD3BF43}" type="datetime1">
              <a:rPr lang="en-GB" smtClean="0"/>
              <a:t>05/05/2021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273091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07E0E22-D102-714D-A843-437E55E71E6C}" type="datetime1">
              <a:rPr lang="en-GB" smtClean="0"/>
              <a:t>05/05/2021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21836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E2F4046-D063-7B4C-8921-93ECE0B74BE8}" type="datetime1">
              <a:rPr lang="en-GB" smtClean="0"/>
              <a:t>05/05/2021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167694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F4739B6-BF2E-DB48-AA7A-5A0623854991}" type="datetime1">
              <a:rPr lang="en-GB" smtClean="0"/>
              <a:t>05/05/2021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410619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5B9116-BAC3-B040-8A19-E3F2DD174F3F}" type="datetime1">
              <a:rPr lang="en-GB" smtClean="0"/>
              <a:t>05/05/2021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378751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5B90EFD-990B-3A4E-AF34-9DC00AB50A97}" type="datetime1">
              <a:rPr lang="en-GB" smtClean="0"/>
              <a:t>05/05/2021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111692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333A1-D33A-2D4D-A00A-B9F77C7652A3}" type="datetime1">
              <a:rPr lang="en-GB" smtClean="0"/>
              <a:t>05/05/2021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378950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895C0A-3891-FB42-A986-546EB8E9D092}" type="datetime1">
              <a:rPr lang="en-GB" smtClean="0"/>
              <a:t>05/05/2021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1950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76719E-8E1E-2849-8104-6019E9777F59}" type="datetime1">
              <a:rPr lang="en-GB" smtClean="0"/>
              <a:t>05/05/2021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E81FB-01F2-B14C-8453-76DBBB81D2C1}" type="slidenum">
              <a:rPr lang="en-US" smtClean="0"/>
              <a:t>‹#›</a:t>
            </a:fld>
            <a:endParaRPr lang="en-US"/>
          </a:p>
        </p:txBody>
      </p:sp>
    </p:spTree>
    <p:extLst>
      <p:ext uri="{BB962C8B-B14F-4D97-AF65-F5344CB8AC3E}">
        <p14:creationId xmlns:p14="http://schemas.microsoft.com/office/powerpoint/2010/main" val="11278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61893-0965-904F-8316-1ADFE18AAE87}" type="datetime1">
              <a:rPr lang="en-GB" smtClean="0"/>
              <a:t>05/05/2021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E81FB-01F2-B14C-8453-76DBBB81D2C1}" type="slidenum">
              <a:rPr lang="en-US" smtClean="0"/>
              <a:t>‹#›</a:t>
            </a:fld>
            <a:endParaRPr lang="en-US" dirty="0"/>
          </a:p>
        </p:txBody>
      </p:sp>
    </p:spTree>
    <p:extLst>
      <p:ext uri="{BB962C8B-B14F-4D97-AF65-F5344CB8AC3E}">
        <p14:creationId xmlns:p14="http://schemas.microsoft.com/office/powerpoint/2010/main" val="161475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4E12E-D166-422D-8E08-8039141851F6}"/>
              </a:ext>
            </a:extLst>
          </p:cNvPr>
          <p:cNvPicPr>
            <a:picLocks noChangeAspect="1"/>
          </p:cNvPicPr>
          <p:nvPr/>
        </p:nvPicPr>
        <p:blipFill rotWithShape="1">
          <a:blip r:embed="rId3"/>
          <a:srcRect l="3376" r="44178"/>
          <a:stretch/>
        </p:blipFill>
        <p:spPr>
          <a:xfrm>
            <a:off x="0" y="-344871"/>
            <a:ext cx="9941277" cy="7202871"/>
          </a:xfrm>
          <a:prstGeom prst="rect">
            <a:avLst/>
          </a:prstGeom>
        </p:spPr>
      </p:pic>
      <p:sp>
        <p:nvSpPr>
          <p:cNvPr id="20" name="Rectangle 19"/>
          <p:cNvSpPr/>
          <p:nvPr/>
        </p:nvSpPr>
        <p:spPr>
          <a:xfrm>
            <a:off x="3121353" y="4493039"/>
            <a:ext cx="6819924" cy="982336"/>
          </a:xfrm>
          <a:prstGeom prst="rect">
            <a:avLst/>
          </a:prstGeom>
          <a:solidFill>
            <a:srgbClr val="FFE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103713" y="4535265"/>
            <a:ext cx="6802285" cy="830997"/>
          </a:xfrm>
          <a:prstGeom prst="rect">
            <a:avLst/>
          </a:prstGeom>
          <a:noFill/>
        </p:spPr>
        <p:txBody>
          <a:bodyPr wrap="square" rtlCol="0">
            <a:spAutoFit/>
          </a:bodyPr>
          <a:lstStyle/>
          <a:p>
            <a:r>
              <a:rPr lang="en-GB" sz="2400" b="1" dirty="0">
                <a:solidFill>
                  <a:schemeClr val="tx1">
                    <a:lumMod val="95000"/>
                    <a:lumOff val="5000"/>
                  </a:schemeClr>
                </a:solidFill>
                <a:latin typeface="Helvetica"/>
                <a:cs typeface="Helvetica"/>
              </a:rPr>
              <a:t>Amnesty Student Training: Building Alliances &amp; Partnerships </a:t>
            </a:r>
            <a:endParaRPr lang="en-US" sz="2400" b="1" dirty="0">
              <a:solidFill>
                <a:schemeClr val="tx1">
                  <a:lumMod val="95000"/>
                  <a:lumOff val="5000"/>
                </a:schemeClr>
              </a:solidFill>
              <a:latin typeface="Helvetica"/>
              <a:cs typeface="Helvetica"/>
            </a:endParaRPr>
          </a:p>
        </p:txBody>
      </p:sp>
      <p:pic>
        <p:nvPicPr>
          <p:cNvPr id="8" name="Picture 7" descr="A picture containing logo&#10;&#10;Description automatically generated">
            <a:extLst>
              <a:ext uri="{FF2B5EF4-FFF2-40B4-BE49-F238E27FC236}">
                <a16:creationId xmlns:a16="http://schemas.microsoft.com/office/drawing/2014/main" id="{F1B952AB-EEBF-4482-9D65-5804DF53CD50}"/>
              </a:ext>
            </a:extLst>
          </p:cNvPr>
          <p:cNvPicPr>
            <a:picLocks noChangeAspect="1"/>
          </p:cNvPicPr>
          <p:nvPr/>
        </p:nvPicPr>
        <p:blipFill>
          <a:blip r:embed="rId4"/>
          <a:stretch>
            <a:fillRect/>
          </a:stretch>
        </p:blipFill>
        <p:spPr>
          <a:xfrm>
            <a:off x="7421681" y="434340"/>
            <a:ext cx="1801368" cy="762000"/>
          </a:xfrm>
          <a:prstGeom prst="rect">
            <a:avLst/>
          </a:prstGeom>
        </p:spPr>
      </p:pic>
    </p:spTree>
    <p:extLst>
      <p:ext uri="{BB962C8B-B14F-4D97-AF65-F5344CB8AC3E}">
        <p14:creationId xmlns:p14="http://schemas.microsoft.com/office/powerpoint/2010/main" val="62087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557212" y="2734442"/>
            <a:ext cx="8093860" cy="2566744"/>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Your work</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Tijdelijke aanduiding voor inhoud 2">
            <a:extLst>
              <a:ext uri="{FF2B5EF4-FFF2-40B4-BE49-F238E27FC236}">
                <a16:creationId xmlns:a16="http://schemas.microsoft.com/office/drawing/2014/main" id="{457A9F46-19C9-40C4-9FF3-4A4EE070B773}"/>
              </a:ext>
            </a:extLst>
          </p:cNvPr>
          <p:cNvSpPr txBox="1">
            <a:spLocks/>
          </p:cNvSpPr>
          <p:nvPr/>
        </p:nvSpPr>
        <p:spPr>
          <a:xfrm>
            <a:off x="616383" y="1908313"/>
            <a:ext cx="8543925" cy="4304615"/>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000" dirty="0">
                <a:latin typeface="Amnesty Trade Gothic" panose="020B0503040303020004" pitchFamily="34" charset="0"/>
              </a:rPr>
              <a:t>In breakout groups;</a:t>
            </a:r>
          </a:p>
          <a:p>
            <a:pPr marL="0" indent="0" fontAlgn="base">
              <a:buNone/>
            </a:pPr>
            <a:endParaRPr lang="en-GB" sz="2000" dirty="0">
              <a:latin typeface="Amnesty Trade Gothic" panose="020B0503040303020004" pitchFamily="34" charset="0"/>
            </a:endParaRPr>
          </a:p>
          <a:p>
            <a:pPr marL="0" indent="0" fontAlgn="base">
              <a:buNone/>
            </a:pPr>
            <a:r>
              <a:rPr lang="en-GB" sz="2000" b="1" dirty="0">
                <a:latin typeface="Amnesty Trade Gothic" panose="020B0503040303020004" pitchFamily="34" charset="0"/>
              </a:rPr>
              <a:t>Think of something you’re working on – a specific campaign or issue – and come up with the most unlikely group or organisation you can think of that also stands to gain from you achieving your aim.</a:t>
            </a:r>
          </a:p>
          <a:p>
            <a:pPr marL="0" indent="0" fontAlgn="base">
              <a:buNone/>
            </a:pPr>
            <a:endParaRPr lang="en-GB" sz="2000" dirty="0">
              <a:latin typeface="Amnesty Trade Gothic" panose="020B0503040303020004" pitchFamily="34" charset="0"/>
            </a:endParaRPr>
          </a:p>
          <a:p>
            <a:pPr marL="0" indent="0" fontAlgn="base">
              <a:buNone/>
            </a:pPr>
            <a:r>
              <a:rPr lang="en-GB" sz="2000" dirty="0">
                <a:latin typeface="Amnesty Trade Gothic" panose="020B0503040303020004" pitchFamily="34" charset="0"/>
              </a:rPr>
              <a:t>Who is it?</a:t>
            </a:r>
          </a:p>
          <a:p>
            <a:pPr marL="0" indent="0" fontAlgn="base">
              <a:buNone/>
            </a:pPr>
            <a:r>
              <a:rPr lang="en-GB" sz="2000" dirty="0">
                <a:latin typeface="Amnesty Trade Gothic" panose="020B0503040303020004" pitchFamily="34" charset="0"/>
              </a:rPr>
              <a:t>What is their self interest?</a:t>
            </a:r>
          </a:p>
        </p:txBody>
      </p:sp>
    </p:spTree>
    <p:extLst>
      <p:ext uri="{BB962C8B-B14F-4D97-AF65-F5344CB8AC3E}">
        <p14:creationId xmlns:p14="http://schemas.microsoft.com/office/powerpoint/2010/main" val="8699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1117421" y="2594147"/>
            <a:ext cx="6020939" cy="2566744"/>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How to approach allies</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8" name="Content Placeholder 3">
            <a:extLst>
              <a:ext uri="{FF2B5EF4-FFF2-40B4-BE49-F238E27FC236}">
                <a16:creationId xmlns:a16="http://schemas.microsoft.com/office/drawing/2014/main" id="{DE5259B2-B3B0-4982-B1A1-302B8DEEA31D}"/>
              </a:ext>
            </a:extLst>
          </p:cNvPr>
          <p:cNvSpPr txBox="1">
            <a:spLocks/>
          </p:cNvSpPr>
          <p:nvPr/>
        </p:nvSpPr>
        <p:spPr>
          <a:xfrm>
            <a:off x="345020" y="2182826"/>
            <a:ext cx="8578531" cy="3684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GB" sz="2000" dirty="0">
                <a:solidFill>
                  <a:srgbClr val="000000"/>
                </a:solidFill>
                <a:effectLst/>
                <a:latin typeface="Amnesty Trade Gothic" panose="020B0503040303020004" pitchFamily="34" charset="0"/>
                <a:ea typeface="Calibri" panose="020F0502020204030204" pitchFamily="34" charset="0"/>
                <a:cs typeface="Times New Roman" panose="02020603050405020304" pitchFamily="18" charset="0"/>
              </a:rPr>
              <a:t>So – you’ve dropped an email to the unlikely partner asking them if they’d like a meeting on working in partnership on a given issue.</a:t>
            </a:r>
            <a:endParaRPr lang="en-GB" sz="2000" dirty="0">
              <a:effectLst/>
              <a:latin typeface="Amnesty Trade Gothic" panose="020B05030403030200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000" dirty="0">
              <a:solidFill>
                <a:srgbClr val="000000"/>
              </a:solidFill>
              <a:effectLst/>
              <a:latin typeface="Amnesty Trade Gothic" panose="020B05030403030200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b="1" dirty="0">
                <a:solidFill>
                  <a:srgbClr val="000000"/>
                </a:solidFill>
                <a:effectLst/>
                <a:latin typeface="Amnesty Trade Gothic" panose="020B0503040303020004" pitchFamily="34" charset="0"/>
                <a:ea typeface="Calibri" panose="020F0502020204030204" pitchFamily="34" charset="0"/>
                <a:cs typeface="Times New Roman" panose="02020603050405020304" pitchFamily="18" charset="0"/>
              </a:rPr>
              <a:t>What do you think will be important in developing and managing these relationships? </a:t>
            </a:r>
          </a:p>
          <a:p>
            <a:pPr marL="0" indent="0">
              <a:lnSpc>
                <a:spcPct val="107000"/>
              </a:lnSpc>
              <a:spcAft>
                <a:spcPts val="800"/>
              </a:spcAft>
              <a:buNone/>
            </a:pPr>
            <a:r>
              <a:rPr lang="en-GB" sz="2000" b="1" dirty="0">
                <a:solidFill>
                  <a:srgbClr val="000000"/>
                </a:solidFill>
                <a:effectLst/>
                <a:latin typeface="Amnesty Trade Gothic" panose="020B0503040303020004" pitchFamily="34" charset="0"/>
                <a:ea typeface="Calibri" panose="020F0502020204030204" pitchFamily="34" charset="0"/>
                <a:cs typeface="Times New Roman" panose="02020603050405020304" pitchFamily="18" charset="0"/>
              </a:rPr>
              <a:t>What are the pitfalls you’ll need to avoid?</a:t>
            </a:r>
            <a:endParaRPr lang="en-GB" sz="2000" b="1" dirty="0">
              <a:effectLst/>
              <a:latin typeface="Amnesty Trade Gothic" panose="020B0503040303020004" pitchFamily="34" charset="0"/>
              <a:ea typeface="Calibri" panose="020F0502020204030204" pitchFamily="34" charset="0"/>
              <a:cs typeface="Times New Roman" panose="02020603050405020304" pitchFamily="18" charset="0"/>
            </a:endParaRPr>
          </a:p>
          <a:p>
            <a:pPr marL="0" indent="0">
              <a:buFont typeface="Arial"/>
              <a:buNone/>
            </a:pPr>
            <a:endParaRPr lang="en-GB" dirty="0"/>
          </a:p>
        </p:txBody>
      </p:sp>
    </p:spTree>
    <p:extLst>
      <p:ext uri="{BB962C8B-B14F-4D97-AF65-F5344CB8AC3E}">
        <p14:creationId xmlns:p14="http://schemas.microsoft.com/office/powerpoint/2010/main" val="116846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1117421" y="2594147"/>
            <a:ext cx="6020939" cy="2566744"/>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Trust matters</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8" name="Content Placeholder 3">
            <a:extLst>
              <a:ext uri="{FF2B5EF4-FFF2-40B4-BE49-F238E27FC236}">
                <a16:creationId xmlns:a16="http://schemas.microsoft.com/office/drawing/2014/main" id="{DE5259B2-B3B0-4982-B1A1-302B8DEEA31D}"/>
              </a:ext>
            </a:extLst>
          </p:cNvPr>
          <p:cNvSpPr txBox="1">
            <a:spLocks/>
          </p:cNvSpPr>
          <p:nvPr/>
        </p:nvSpPr>
        <p:spPr>
          <a:xfrm>
            <a:off x="437365" y="2325301"/>
            <a:ext cx="3836824" cy="3684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latin typeface="Amnesty Trade Gothic" panose="020B0503040303020004" pitchFamily="34" charset="0"/>
              </a:rPr>
              <a:t>Don’t over-promise</a:t>
            </a:r>
          </a:p>
          <a:p>
            <a:r>
              <a:rPr lang="en-GB" sz="2000" dirty="0">
                <a:latin typeface="Amnesty Trade Gothic" panose="020B0503040303020004" pitchFamily="34" charset="0"/>
              </a:rPr>
              <a:t>Don’t divert from agreed positions</a:t>
            </a:r>
          </a:p>
          <a:p>
            <a:r>
              <a:rPr lang="en-GB" sz="2000" dirty="0">
                <a:latin typeface="Amnesty Trade Gothic" panose="020B0503040303020004" pitchFamily="34" charset="0"/>
              </a:rPr>
              <a:t>Don’t expect your partner’s position to change on other things</a:t>
            </a:r>
          </a:p>
          <a:p>
            <a:pPr marL="0" indent="0">
              <a:buFont typeface="Arial"/>
              <a:buNone/>
            </a:pPr>
            <a:endParaRPr lang="en-GB" dirty="0"/>
          </a:p>
        </p:txBody>
      </p:sp>
      <p:sp>
        <p:nvSpPr>
          <p:cNvPr id="10" name="Content Placeholder 5">
            <a:extLst>
              <a:ext uri="{FF2B5EF4-FFF2-40B4-BE49-F238E27FC236}">
                <a16:creationId xmlns:a16="http://schemas.microsoft.com/office/drawing/2014/main" id="{9BBCED4B-68F8-426B-B713-DC44521B0AB6}"/>
              </a:ext>
            </a:extLst>
          </p:cNvPr>
          <p:cNvSpPr txBox="1">
            <a:spLocks/>
          </p:cNvSpPr>
          <p:nvPr/>
        </p:nvSpPr>
        <p:spPr>
          <a:xfrm>
            <a:off x="5002484" y="2312035"/>
            <a:ext cx="3855720" cy="36845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latin typeface="Amnesty Trade Gothic" panose="020B0503040303020004" pitchFamily="34" charset="0"/>
              </a:rPr>
              <a:t> Be clear about what you can contribute</a:t>
            </a:r>
          </a:p>
          <a:p>
            <a:r>
              <a:rPr lang="en-GB" sz="2000" dirty="0">
                <a:latin typeface="Amnesty Trade Gothic" panose="020B0503040303020004" pitchFamily="34" charset="0"/>
              </a:rPr>
              <a:t>Build a concrete plan, and stick to it</a:t>
            </a:r>
          </a:p>
          <a:p>
            <a:r>
              <a:rPr lang="en-GB" sz="2000" dirty="0">
                <a:latin typeface="Amnesty Trade Gothic" panose="020B0503040303020004" pitchFamily="34" charset="0"/>
              </a:rPr>
              <a:t>Do be clear your position won’t change on other things</a:t>
            </a:r>
          </a:p>
          <a:p>
            <a:endParaRPr lang="en-GB" dirty="0"/>
          </a:p>
        </p:txBody>
      </p:sp>
    </p:spTree>
    <p:extLst>
      <p:ext uri="{BB962C8B-B14F-4D97-AF65-F5344CB8AC3E}">
        <p14:creationId xmlns:p14="http://schemas.microsoft.com/office/powerpoint/2010/main" val="281657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557212" y="2734442"/>
            <a:ext cx="8093860" cy="2566744"/>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Recap</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Tijdelijke aanduiding voor inhoud 2">
            <a:extLst>
              <a:ext uri="{FF2B5EF4-FFF2-40B4-BE49-F238E27FC236}">
                <a16:creationId xmlns:a16="http://schemas.microsoft.com/office/drawing/2014/main" id="{457A9F46-19C9-40C4-9FF3-4A4EE070B773}"/>
              </a:ext>
            </a:extLst>
          </p:cNvPr>
          <p:cNvSpPr txBox="1">
            <a:spLocks/>
          </p:cNvSpPr>
          <p:nvPr/>
        </p:nvSpPr>
        <p:spPr>
          <a:xfrm>
            <a:off x="309130" y="2474845"/>
            <a:ext cx="8543925" cy="2703444"/>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Amnesty Trade Gothic" panose="020B0503040303020004" pitchFamily="34" charset="0"/>
              </a:rPr>
              <a:t>Identify groups/people with an interest in you achieving your specific goal</a:t>
            </a:r>
          </a:p>
          <a:p>
            <a:r>
              <a:rPr lang="en-GB" sz="2000" dirty="0">
                <a:latin typeface="Amnesty Trade Gothic" panose="020B0503040303020004" pitchFamily="34" charset="0"/>
              </a:rPr>
              <a:t>Don’t be afraid if you don’t see them as natural allies</a:t>
            </a:r>
          </a:p>
          <a:p>
            <a:r>
              <a:rPr lang="en-GB" sz="2000" dirty="0">
                <a:latin typeface="Amnesty Trade Gothic" panose="020B0503040303020004" pitchFamily="34" charset="0"/>
              </a:rPr>
              <a:t>Identify what you have to offer. </a:t>
            </a:r>
          </a:p>
          <a:p>
            <a:r>
              <a:rPr lang="en-GB" sz="2000" dirty="0">
                <a:latin typeface="Amnesty Trade Gothic" panose="020B0503040303020004" pitchFamily="34" charset="0"/>
              </a:rPr>
              <a:t>Identify what you need</a:t>
            </a:r>
          </a:p>
          <a:p>
            <a:r>
              <a:rPr lang="en-GB" sz="2000" dirty="0">
                <a:latin typeface="Amnesty Trade Gothic" panose="020B0503040303020004" pitchFamily="34" charset="0"/>
              </a:rPr>
              <a:t>Be clear on objectives, expectations and offer. Build trust. </a:t>
            </a:r>
          </a:p>
          <a:p>
            <a:pPr marL="457200" lvl="1" indent="0">
              <a:buNone/>
            </a:pPr>
            <a:endParaRPr lang="en-GB" sz="1600" b="1" dirty="0">
              <a:latin typeface="Amnesty Trade Gothic" panose="020B0503040303020004" pitchFamily="34" charset="0"/>
            </a:endParaRPr>
          </a:p>
          <a:p>
            <a:pPr lvl="1"/>
            <a:endParaRPr lang="en-GB" sz="1600" b="1" dirty="0">
              <a:latin typeface="Amnesty Trade Gothic" panose="020B0503040303020004" pitchFamily="34" charset="0"/>
            </a:endParaRPr>
          </a:p>
          <a:p>
            <a:endParaRPr lang="en-GB" sz="2000" b="1" dirty="0">
              <a:latin typeface="Amnesty Trade Gothic" panose="020B0503040303020004" pitchFamily="34" charset="0"/>
            </a:endParaRPr>
          </a:p>
          <a:p>
            <a:endParaRPr lang="en-GB" sz="2000" b="1" dirty="0">
              <a:latin typeface="Amnesty Trade Gothic" panose="020B0503040303020004" pitchFamily="34" charset="0"/>
            </a:endParaRPr>
          </a:p>
          <a:p>
            <a:pPr marL="0" indent="0">
              <a:buNone/>
            </a:pPr>
            <a:endParaRPr lang="en-GB" sz="2000" b="1" dirty="0">
              <a:latin typeface="Amnesty Trade Gothic" panose="020B0503040303020004" pitchFamily="34" charset="0"/>
            </a:endParaRPr>
          </a:p>
          <a:p>
            <a:pPr marL="0" indent="0">
              <a:buNone/>
            </a:pPr>
            <a:endParaRPr lang="en-GB" sz="2000" b="1" dirty="0">
              <a:latin typeface="Amnesty Trade Gothic" panose="020B0503040303020004" pitchFamily="34" charset="0"/>
            </a:endParaRPr>
          </a:p>
          <a:p>
            <a:endParaRPr lang="en-GB" sz="2000" b="1" dirty="0">
              <a:latin typeface="Amnesty Trade Gothic" panose="020B0503040303020004" pitchFamily="34" charset="0"/>
            </a:endParaRPr>
          </a:p>
        </p:txBody>
      </p:sp>
    </p:spTree>
    <p:extLst>
      <p:ext uri="{BB962C8B-B14F-4D97-AF65-F5344CB8AC3E}">
        <p14:creationId xmlns:p14="http://schemas.microsoft.com/office/powerpoint/2010/main" val="58682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426837" y="167554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000" b="1" dirty="0">
                <a:solidFill>
                  <a:schemeClr val="tx1"/>
                </a:solidFill>
                <a:latin typeface="Amnesty Trade Gothic" panose="020B0503040303020004" pitchFamily="34" charset="0"/>
              </a:rPr>
              <a:t>Mute when not speaking. </a:t>
            </a:r>
            <a:endParaRPr lang="en-GB" sz="2000" b="1" dirty="0">
              <a:solidFill>
                <a:schemeClr val="tx1"/>
              </a:solidFill>
              <a:latin typeface="Amnesty Trade Gothic" panose="020B0503040303020004" pitchFamily="34" charset="0"/>
            </a:endParaRPr>
          </a:p>
          <a:p>
            <a:pPr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Respect each other. </a:t>
            </a:r>
          </a:p>
          <a:p>
            <a:pPr lvl="0"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Speak slowly and clearly. </a:t>
            </a:r>
            <a:endParaRPr lang="en-GB" sz="2000" b="1" dirty="0">
              <a:solidFill>
                <a:schemeClr val="tx1"/>
              </a:solidFill>
              <a:latin typeface="Amnesty Trade Gothic" panose="020B0503040303020004" pitchFamily="34" charset="0"/>
            </a:endParaRPr>
          </a:p>
          <a:p>
            <a:pPr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Identify yourself. </a:t>
            </a:r>
            <a:r>
              <a:rPr lang="en-GB" sz="2000" b="1" dirty="0">
                <a:solidFill>
                  <a:schemeClr val="tx1"/>
                </a:solidFill>
                <a:latin typeface="Amnesty Trade Gothic" panose="020B0503040303020004" pitchFamily="34" charset="0"/>
              </a:rPr>
              <a:t> </a:t>
            </a:r>
          </a:p>
          <a:p>
            <a:pPr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Ask for clarification. </a:t>
            </a:r>
            <a:endParaRPr lang="en-GB" sz="2000" b="1" dirty="0">
              <a:solidFill>
                <a:schemeClr val="tx1"/>
              </a:solidFill>
              <a:latin typeface="Amnesty Trade Gothic" panose="020B0503040303020004" pitchFamily="34" charset="0"/>
            </a:endParaRPr>
          </a:p>
          <a:p>
            <a:pPr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Zero tolerance.</a:t>
            </a:r>
            <a:endParaRPr lang="en-GB" sz="2000" b="1" dirty="0">
              <a:solidFill>
                <a:schemeClr val="tx1"/>
              </a:solidFill>
              <a:latin typeface="Amnesty Trade Gothic" panose="020B0503040303020004" pitchFamily="34" charset="0"/>
            </a:endParaRPr>
          </a:p>
          <a:p>
            <a:pPr algn="l"/>
            <a:r>
              <a:rPr lang="en-GB" sz="2000" b="1" dirty="0">
                <a:solidFill>
                  <a:schemeClr val="tx1"/>
                </a:solidFill>
                <a:latin typeface="Amnesty Trade Gothic" panose="020B0503040303020004" pitchFamily="34" charset="0"/>
              </a:rPr>
              <a:t> </a:t>
            </a:r>
          </a:p>
          <a:p>
            <a:pPr lvl="0" algn="l"/>
            <a:r>
              <a:rPr lang="en-US" sz="2000" b="1" dirty="0">
                <a:solidFill>
                  <a:schemeClr val="tx1"/>
                </a:solidFill>
                <a:latin typeface="Amnesty Trade Gothic" panose="020B0503040303020004" pitchFamily="34" charset="0"/>
              </a:rPr>
              <a:t>Provide feedback. </a:t>
            </a:r>
            <a:endParaRPr lang="en-GB" sz="2000" b="1" dirty="0">
              <a:solidFill>
                <a:schemeClr val="tx1"/>
              </a:solidFill>
              <a:latin typeface="Amnesty Trade Gothic" panose="020B0503040303020004" pitchFamily="34" charset="0"/>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Ground rules</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Tree>
    <p:extLst>
      <p:ext uri="{BB962C8B-B14F-4D97-AF65-F5344CB8AC3E}">
        <p14:creationId xmlns:p14="http://schemas.microsoft.com/office/powerpoint/2010/main" val="24835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54355" y="1340888"/>
            <a:ext cx="4026827" cy="2435881"/>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100" dirty="0">
              <a:solidFill>
                <a:schemeClr val="tx1">
                  <a:lumMod val="65000"/>
                  <a:lumOff val="35000"/>
                </a:schemeClr>
              </a:solidFill>
              <a:latin typeface="Helvetica"/>
              <a:cs typeface="Helvetica"/>
            </a:endParaRPr>
          </a:p>
        </p:txBody>
      </p:sp>
      <p:sp>
        <p:nvSpPr>
          <p:cNvPr id="10" name="Subtitle 2"/>
          <p:cNvSpPr txBox="1">
            <a:spLocks/>
          </p:cNvSpPr>
          <p:nvPr/>
        </p:nvSpPr>
        <p:spPr>
          <a:xfrm>
            <a:off x="415591" y="1800537"/>
            <a:ext cx="8093860" cy="4083427"/>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b="1" dirty="0">
                <a:solidFill>
                  <a:schemeClr val="tx1"/>
                </a:solidFill>
                <a:latin typeface="Amnesty Trade Gothic" panose="020B0503040303020004" pitchFamily="34" charset="0"/>
                <a:cs typeface="Helvetica"/>
              </a:rPr>
              <a:t>Learning Outcomes</a:t>
            </a:r>
          </a:p>
          <a:p>
            <a:pPr algn="l"/>
            <a:endParaRPr lang="en-GB" sz="2000" b="1" dirty="0">
              <a:solidFill>
                <a:schemeClr val="tx1"/>
              </a:solidFill>
              <a:latin typeface="Amnesty Trade Gothic" panose="020B0503040303020004" pitchFamily="34" charset="0"/>
              <a:cs typeface="Helvetica"/>
            </a:endParaRPr>
          </a:p>
          <a:p>
            <a:pPr algn="l"/>
            <a:endParaRPr lang="en-GB" sz="2000" dirty="0">
              <a:solidFill>
                <a:schemeClr val="tx1"/>
              </a:solidFill>
              <a:latin typeface="Amnesty Trade Gothic" panose="020B0503040303020004" pitchFamily="34" charset="0"/>
              <a:cs typeface="Helvetica"/>
            </a:endParaRPr>
          </a:p>
          <a:p>
            <a:pPr algn="l"/>
            <a:r>
              <a:rPr lang="en-GB" sz="2000" dirty="0">
                <a:solidFill>
                  <a:schemeClr val="tx1"/>
                </a:solidFill>
                <a:latin typeface="Amnesty Trade Gothic" panose="020B0503040303020004" pitchFamily="34" charset="0"/>
                <a:cs typeface="Helvetica"/>
              </a:rPr>
              <a:t>Understand why we build alliances and partnerships</a:t>
            </a:r>
          </a:p>
          <a:p>
            <a:pPr algn="l"/>
            <a:endParaRPr lang="en-GB" sz="2000" dirty="0">
              <a:solidFill>
                <a:schemeClr val="tx1"/>
              </a:solidFill>
              <a:latin typeface="Amnesty Trade Gothic" panose="020B0503040303020004" pitchFamily="34" charset="0"/>
              <a:cs typeface="Helvetica"/>
            </a:endParaRPr>
          </a:p>
          <a:p>
            <a:pPr algn="l"/>
            <a:r>
              <a:rPr lang="en-GB" sz="2000" dirty="0">
                <a:solidFill>
                  <a:schemeClr val="tx1"/>
                </a:solidFill>
                <a:latin typeface="Amnesty Trade Gothic" panose="020B0503040303020004" pitchFamily="34" charset="0"/>
                <a:cs typeface="Helvetica"/>
              </a:rPr>
              <a:t>Understand self interest and what motivates allies and partners</a:t>
            </a:r>
          </a:p>
          <a:p>
            <a:pPr algn="l"/>
            <a:endParaRPr lang="en-GB" sz="2000" dirty="0">
              <a:solidFill>
                <a:schemeClr val="tx1"/>
              </a:solidFill>
              <a:latin typeface="Amnesty Trade Gothic" panose="020B0503040303020004" pitchFamily="34" charset="0"/>
              <a:cs typeface="Helvetica"/>
            </a:endParaRPr>
          </a:p>
          <a:p>
            <a:pPr algn="l"/>
            <a:r>
              <a:rPr lang="en-GB" sz="2000" dirty="0">
                <a:solidFill>
                  <a:schemeClr val="tx1"/>
                </a:solidFill>
                <a:latin typeface="Amnesty Trade Gothic" panose="020B0503040303020004" pitchFamily="34" charset="0"/>
                <a:cs typeface="Helvetica"/>
              </a:rPr>
              <a:t>Understand how to build common interests with those from different backgrounds</a:t>
            </a:r>
          </a:p>
          <a:p>
            <a:pPr algn="l"/>
            <a:endParaRPr lang="en-GB" sz="2000" dirty="0">
              <a:solidFill>
                <a:schemeClr val="tx1"/>
              </a:solidFill>
              <a:latin typeface="Amnesty Trade Gothic" panose="020B0503040303020004" pitchFamily="34" charset="0"/>
              <a:cs typeface="Helvetica"/>
            </a:endParaRPr>
          </a:p>
          <a:p>
            <a:pPr algn="l"/>
            <a:r>
              <a:rPr lang="en-GB" sz="2000" dirty="0">
                <a:solidFill>
                  <a:schemeClr val="tx1"/>
                </a:solidFill>
                <a:latin typeface="Amnesty Trade Gothic" panose="020B0503040303020004" pitchFamily="34" charset="0"/>
                <a:cs typeface="Helvetica"/>
              </a:rPr>
              <a:t>Identify allies and partners we can work with</a:t>
            </a:r>
          </a:p>
          <a:p>
            <a:pPr marL="342900" indent="-342900" algn="l">
              <a:buAutoNum type="arabicPeriod"/>
            </a:pPr>
            <a:endParaRPr lang="en-GB" sz="1800" dirty="0">
              <a:solidFill>
                <a:schemeClr val="tx1"/>
              </a:solidFill>
              <a:latin typeface="Helvetica"/>
              <a:cs typeface="Helvetica"/>
            </a:endParaRPr>
          </a:p>
          <a:p>
            <a:pPr marL="342900" indent="-342900" algn="l">
              <a:buAutoNum type="arabicPeriod"/>
            </a:pPr>
            <a:endParaRPr lang="en-GB" sz="1800" b="1" dirty="0">
              <a:solidFill>
                <a:schemeClr val="tx1"/>
              </a:solidFill>
              <a:latin typeface="Helvetica"/>
              <a:cs typeface="Helvetica"/>
            </a:endParaRPr>
          </a:p>
          <a:p>
            <a:pPr marL="342900" indent="-342900" algn="l">
              <a:buAutoNum type="arabicPeriod"/>
            </a:pPr>
            <a:endParaRPr lang="en-GB" sz="1800" b="1" dirty="0">
              <a:solidFill>
                <a:schemeClr val="tx1"/>
              </a:solidFill>
              <a:latin typeface="Helvetica"/>
              <a:cs typeface="Helvetica"/>
            </a:endParaRPr>
          </a:p>
        </p:txBody>
      </p:sp>
      <p:pic>
        <p:nvPicPr>
          <p:cNvPr id="3" name="Picture 2" descr="A picture containing logo&#10;&#10;Description automatically generated">
            <a:extLst>
              <a:ext uri="{FF2B5EF4-FFF2-40B4-BE49-F238E27FC236}">
                <a16:creationId xmlns:a16="http://schemas.microsoft.com/office/drawing/2014/main" id="{05C85561-D4C9-4BB8-8ACF-544F51021456}"/>
              </a:ext>
            </a:extLst>
          </p:cNvPr>
          <p:cNvPicPr>
            <a:picLocks noChangeAspect="1"/>
          </p:cNvPicPr>
          <p:nvPr/>
        </p:nvPicPr>
        <p:blipFill>
          <a:blip r:embed="rId3"/>
          <a:stretch>
            <a:fillRect/>
          </a:stretch>
        </p:blipFill>
        <p:spPr>
          <a:xfrm>
            <a:off x="345020" y="364766"/>
            <a:ext cx="1801368" cy="762000"/>
          </a:xfrm>
          <a:prstGeom prst="rect">
            <a:avLst/>
          </a:prstGeom>
        </p:spPr>
      </p:pic>
    </p:spTree>
    <p:extLst>
      <p:ext uri="{BB962C8B-B14F-4D97-AF65-F5344CB8AC3E}">
        <p14:creationId xmlns:p14="http://schemas.microsoft.com/office/powerpoint/2010/main" val="118611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What is an ally/partner?</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Subtitle 2">
            <a:extLst>
              <a:ext uri="{FF2B5EF4-FFF2-40B4-BE49-F238E27FC236}">
                <a16:creationId xmlns:a16="http://schemas.microsoft.com/office/drawing/2014/main" id="{FA5ED91B-6A3F-44AC-A2A2-86C342F4E995}"/>
              </a:ext>
            </a:extLst>
          </p:cNvPr>
          <p:cNvSpPr txBox="1">
            <a:spLocks/>
          </p:cNvSpPr>
          <p:nvPr/>
        </p:nvSpPr>
        <p:spPr>
          <a:xfrm>
            <a:off x="668118" y="429579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8" name="Subtitle 2">
            <a:extLst>
              <a:ext uri="{FF2B5EF4-FFF2-40B4-BE49-F238E27FC236}">
                <a16:creationId xmlns:a16="http://schemas.microsoft.com/office/drawing/2014/main" id="{E28A3DB5-20B4-4E8E-B15E-DC3D81F66E14}"/>
              </a:ext>
            </a:extLst>
          </p:cNvPr>
          <p:cNvSpPr txBox="1">
            <a:spLocks/>
          </p:cNvSpPr>
          <p:nvPr/>
        </p:nvSpPr>
        <p:spPr>
          <a:xfrm>
            <a:off x="455496" y="2562207"/>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Allies and partners may share a common goal or objective.</a:t>
            </a: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Allies and partners are people you will work with on specific aspects of your work, but wont be able to join with completely and universally.</a:t>
            </a:r>
          </a:p>
        </p:txBody>
      </p:sp>
    </p:spTree>
    <p:extLst>
      <p:ext uri="{BB962C8B-B14F-4D97-AF65-F5344CB8AC3E}">
        <p14:creationId xmlns:p14="http://schemas.microsoft.com/office/powerpoint/2010/main" val="36769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What motivates people to act?</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Subtitle 2">
            <a:extLst>
              <a:ext uri="{FF2B5EF4-FFF2-40B4-BE49-F238E27FC236}">
                <a16:creationId xmlns:a16="http://schemas.microsoft.com/office/drawing/2014/main" id="{FA5ED91B-6A3F-44AC-A2A2-86C342F4E995}"/>
              </a:ext>
            </a:extLst>
          </p:cNvPr>
          <p:cNvSpPr txBox="1">
            <a:spLocks/>
          </p:cNvSpPr>
          <p:nvPr/>
        </p:nvSpPr>
        <p:spPr>
          <a:xfrm>
            <a:off x="668118" y="429579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8" name="Subtitle 2">
            <a:extLst>
              <a:ext uri="{FF2B5EF4-FFF2-40B4-BE49-F238E27FC236}">
                <a16:creationId xmlns:a16="http://schemas.microsoft.com/office/drawing/2014/main" id="{E28A3DB5-20B4-4E8E-B15E-DC3D81F66E14}"/>
              </a:ext>
            </a:extLst>
          </p:cNvPr>
          <p:cNvSpPr txBox="1">
            <a:spLocks/>
          </p:cNvSpPr>
          <p:nvPr/>
        </p:nvSpPr>
        <p:spPr>
          <a:xfrm>
            <a:off x="535009" y="244907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Empathy/ Emotional Connection</a:t>
            </a:r>
          </a:p>
          <a:p>
            <a:pPr algn="l"/>
            <a:endPar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Moral Obligation</a:t>
            </a: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r>
              <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rPr>
              <a:t>Self Interest </a:t>
            </a: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8110D8BB-C69F-43EA-B4D6-540F72F5633D}"/>
              </a:ext>
            </a:extLst>
          </p:cNvPr>
          <p:cNvSpPr txBox="1">
            <a:spLocks/>
          </p:cNvSpPr>
          <p:nvPr/>
        </p:nvSpPr>
        <p:spPr>
          <a:xfrm>
            <a:off x="759195" y="437984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000" b="1" dirty="0">
              <a:solidFill>
                <a:schemeClr val="tx1"/>
              </a:solidFill>
              <a:effectLst/>
              <a:latin typeface="Amnesty Trade Gothic" panose="020B05030403030200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604051-8CB6-E047-9DA3-7CEBDF1B2275}"/>
              </a:ext>
            </a:extLst>
          </p:cNvPr>
          <p:cNvSpPr txBox="1">
            <a:spLocks/>
          </p:cNvSpPr>
          <p:nvPr/>
        </p:nvSpPr>
        <p:spPr>
          <a:xfrm>
            <a:off x="526228" y="3048000"/>
            <a:ext cx="8093860" cy="7620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000" b="1" dirty="0">
              <a:effectLst/>
              <a:latin typeface="Amnesty Trade Gothic" panose="020B05030403030200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Unlikely allies…</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Subtitle 2">
            <a:extLst>
              <a:ext uri="{FF2B5EF4-FFF2-40B4-BE49-F238E27FC236}">
                <a16:creationId xmlns:a16="http://schemas.microsoft.com/office/drawing/2014/main" id="{FA5ED91B-6A3F-44AC-A2A2-86C342F4E995}"/>
              </a:ext>
            </a:extLst>
          </p:cNvPr>
          <p:cNvSpPr txBox="1">
            <a:spLocks/>
          </p:cNvSpPr>
          <p:nvPr/>
        </p:nvSpPr>
        <p:spPr>
          <a:xfrm>
            <a:off x="668118" y="4998231"/>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pic>
        <p:nvPicPr>
          <p:cNvPr id="1026" name="Picture 2" descr="Keystone XL Pipeline: A History – Commodities, Conflict, and Cooperation">
            <a:extLst>
              <a:ext uri="{FF2B5EF4-FFF2-40B4-BE49-F238E27FC236}">
                <a16:creationId xmlns:a16="http://schemas.microsoft.com/office/drawing/2014/main" id="{84A13102-4577-4E41-A4A9-CB658291E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803" y="1385184"/>
            <a:ext cx="7828175" cy="521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Finding common ground</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Subtitle 2">
            <a:extLst>
              <a:ext uri="{FF2B5EF4-FFF2-40B4-BE49-F238E27FC236}">
                <a16:creationId xmlns:a16="http://schemas.microsoft.com/office/drawing/2014/main" id="{FA5ED91B-6A3F-44AC-A2A2-86C342F4E995}"/>
              </a:ext>
            </a:extLst>
          </p:cNvPr>
          <p:cNvSpPr txBox="1">
            <a:spLocks/>
          </p:cNvSpPr>
          <p:nvPr/>
        </p:nvSpPr>
        <p:spPr>
          <a:xfrm>
            <a:off x="668118" y="429579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8" name="Subtitle 2">
            <a:extLst>
              <a:ext uri="{FF2B5EF4-FFF2-40B4-BE49-F238E27FC236}">
                <a16:creationId xmlns:a16="http://schemas.microsoft.com/office/drawing/2014/main" id="{E28A3DB5-20B4-4E8E-B15E-DC3D81F66E14}"/>
              </a:ext>
            </a:extLst>
          </p:cNvPr>
          <p:cNvSpPr txBox="1">
            <a:spLocks/>
          </p:cNvSpPr>
          <p:nvPr/>
        </p:nvSpPr>
        <p:spPr>
          <a:xfrm>
            <a:off x="535009" y="2181207"/>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rPr>
              <a:t>Who will benefit from the change you’re trying to make/ be harmed by the thing you’re trying to stop?</a:t>
            </a: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r>
              <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rPr>
              <a:t>Think about:</a:t>
            </a:r>
          </a:p>
          <a:p>
            <a:pPr marL="342900" indent="-342900" algn="l">
              <a:buFont typeface="Arial" panose="020B0604020202020204" pitchFamily="34" charset="0"/>
              <a:buChar char="•"/>
            </a:pPr>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Shared objectives</a:t>
            </a:r>
          </a:p>
          <a:p>
            <a:pPr marL="342900" indent="-342900" algn="l">
              <a:buFont typeface="Arial" panose="020B0604020202020204" pitchFamily="34" charset="0"/>
              <a:buChar char="•"/>
            </a:pPr>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Material gain</a:t>
            </a:r>
          </a:p>
          <a:p>
            <a:pPr marL="342900" indent="-342900" algn="l">
              <a:buFont typeface="Arial" panose="020B0604020202020204" pitchFamily="34" charset="0"/>
              <a:buChar char="•"/>
            </a:pPr>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Media exposure</a:t>
            </a:r>
          </a:p>
          <a:p>
            <a:pPr marL="342900" indent="-342900" algn="l">
              <a:buFont typeface="Arial" panose="020B0604020202020204" pitchFamily="34" charset="0"/>
              <a:buChar char="•"/>
            </a:pPr>
            <a:r>
              <a:rPr lang="en-GB" sz="2000" dirty="0">
                <a:solidFill>
                  <a:schemeClr val="tx1"/>
                </a:solidFill>
                <a:latin typeface="Amnesty Trade Gothic" panose="020B0503040303020004" pitchFamily="34" charset="0"/>
                <a:ea typeface="Calibri" panose="020F0502020204030204" pitchFamily="34" charset="0"/>
                <a:cs typeface="Arial" panose="020B0604020202020204" pitchFamily="34" charset="0"/>
              </a:rPr>
              <a:t>Power</a:t>
            </a: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a:p>
            <a:pPr algn="l"/>
            <a:endParaRPr lang="en-GB" sz="2000" b="1" dirty="0">
              <a:solidFill>
                <a:schemeClr val="tx1"/>
              </a:solidFill>
              <a:latin typeface="Amnesty Trade Gothic" panose="020B0503040303020004" pitchFamily="34" charset="0"/>
              <a:ea typeface="Calibri" panose="020F050202020403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8110D8BB-C69F-43EA-B4D6-540F72F5633D}"/>
              </a:ext>
            </a:extLst>
          </p:cNvPr>
          <p:cNvSpPr txBox="1">
            <a:spLocks/>
          </p:cNvSpPr>
          <p:nvPr/>
        </p:nvSpPr>
        <p:spPr>
          <a:xfrm>
            <a:off x="-672040" y="437984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000" b="1" dirty="0">
              <a:solidFill>
                <a:schemeClr val="tx1"/>
              </a:solidFill>
              <a:effectLst/>
              <a:latin typeface="Amnesty Trade Gothic" panose="020B05030403030200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85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D979EE-5950-D54A-B0AC-E5B1325494E7}"/>
              </a:ext>
            </a:extLst>
          </p:cNvPr>
          <p:cNvSpPr txBox="1"/>
          <p:nvPr/>
        </p:nvSpPr>
        <p:spPr>
          <a:xfrm>
            <a:off x="2743200" y="636104"/>
            <a:ext cx="6109855" cy="461665"/>
          </a:xfrm>
          <a:prstGeom prst="rect">
            <a:avLst/>
          </a:prstGeom>
          <a:noFill/>
        </p:spPr>
        <p:txBody>
          <a:bodyPr wrap="square" rtlCol="0">
            <a:spAutoFit/>
          </a:bodyPr>
          <a:lstStyle/>
          <a:p>
            <a:r>
              <a:rPr lang="en-GB" sz="2400" b="1" dirty="0">
                <a:latin typeface="Amnesty Trade Gothic" panose="020B0503040303020004" pitchFamily="34" charset="0"/>
              </a:rPr>
              <a:t>Frenemies</a:t>
            </a:r>
          </a:p>
        </p:txBody>
      </p:sp>
      <p:pic>
        <p:nvPicPr>
          <p:cNvPr id="5" name="Picture 4" descr="A picture containing logo&#10;&#10;Description automatically generated">
            <a:extLst>
              <a:ext uri="{FF2B5EF4-FFF2-40B4-BE49-F238E27FC236}">
                <a16:creationId xmlns:a16="http://schemas.microsoft.com/office/drawing/2014/main" id="{BE7AA152-700C-44E6-BA8E-A16203744C9D}"/>
              </a:ext>
            </a:extLst>
          </p:cNvPr>
          <p:cNvPicPr>
            <a:picLocks noChangeAspect="1"/>
          </p:cNvPicPr>
          <p:nvPr/>
        </p:nvPicPr>
        <p:blipFill>
          <a:blip r:embed="rId3"/>
          <a:stretch>
            <a:fillRect/>
          </a:stretch>
        </p:blipFill>
        <p:spPr>
          <a:xfrm>
            <a:off x="345020" y="364766"/>
            <a:ext cx="1801368" cy="762000"/>
          </a:xfrm>
          <a:prstGeom prst="rect">
            <a:avLst/>
          </a:prstGeom>
        </p:spPr>
      </p:pic>
      <p:sp>
        <p:nvSpPr>
          <p:cNvPr id="7" name="Subtitle 2">
            <a:extLst>
              <a:ext uri="{FF2B5EF4-FFF2-40B4-BE49-F238E27FC236}">
                <a16:creationId xmlns:a16="http://schemas.microsoft.com/office/drawing/2014/main" id="{FA5ED91B-6A3F-44AC-A2A2-86C342F4E995}"/>
              </a:ext>
            </a:extLst>
          </p:cNvPr>
          <p:cNvSpPr txBox="1">
            <a:spLocks/>
          </p:cNvSpPr>
          <p:nvPr/>
        </p:nvSpPr>
        <p:spPr>
          <a:xfrm>
            <a:off x="668118" y="429579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800" b="1" dirty="0">
              <a:solidFill>
                <a:schemeClr val="tx1"/>
              </a:solidFill>
              <a:latin typeface="Helvetica"/>
              <a:cs typeface="Helvetica"/>
            </a:endParaRPr>
          </a:p>
        </p:txBody>
      </p:sp>
      <p:sp>
        <p:nvSpPr>
          <p:cNvPr id="10" name="Subtitle 2">
            <a:extLst>
              <a:ext uri="{FF2B5EF4-FFF2-40B4-BE49-F238E27FC236}">
                <a16:creationId xmlns:a16="http://schemas.microsoft.com/office/drawing/2014/main" id="{8110D8BB-C69F-43EA-B4D6-540F72F5633D}"/>
              </a:ext>
            </a:extLst>
          </p:cNvPr>
          <p:cNvSpPr txBox="1">
            <a:spLocks/>
          </p:cNvSpPr>
          <p:nvPr/>
        </p:nvSpPr>
        <p:spPr>
          <a:xfrm>
            <a:off x="-672040" y="4379843"/>
            <a:ext cx="8093860" cy="762000"/>
          </a:xfrm>
          <a:prstGeom prst="rect">
            <a:avLst/>
          </a:prstGeom>
          <a:noFill/>
          <a:ln>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000" b="1" dirty="0">
              <a:solidFill>
                <a:schemeClr val="tx1"/>
              </a:solidFill>
              <a:effectLst/>
              <a:latin typeface="Amnesty Trade Gothic" panose="020B0503040303020004" pitchFamily="34" charset="0"/>
              <a:ea typeface="Calibri" panose="020F0502020204030204" pitchFamily="34" charset="0"/>
              <a:cs typeface="Arial" panose="020B0604020202020204" pitchFamily="34" charset="0"/>
            </a:endParaRPr>
          </a:p>
        </p:txBody>
      </p:sp>
      <p:pic>
        <p:nvPicPr>
          <p:cNvPr id="11" name="Picture 2" descr="Image result for peter pan fighting captain hook | Captain hook, Peter pan  drawing, Captain hook peter pan">
            <a:extLst>
              <a:ext uri="{FF2B5EF4-FFF2-40B4-BE49-F238E27FC236}">
                <a16:creationId xmlns:a16="http://schemas.microsoft.com/office/drawing/2014/main" id="{519C8793-4DAC-4BF4-9D60-E4B181A22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51" y="1366512"/>
            <a:ext cx="2226568" cy="26380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icon&#10;&#10;Description automatically generated">
            <a:extLst>
              <a:ext uri="{FF2B5EF4-FFF2-40B4-BE49-F238E27FC236}">
                <a16:creationId xmlns:a16="http://schemas.microsoft.com/office/drawing/2014/main" id="{BE807385-A9AD-4854-9EEB-15756308F989}"/>
              </a:ext>
            </a:extLst>
          </p:cNvPr>
          <p:cNvPicPr>
            <a:picLocks noChangeAspect="1"/>
          </p:cNvPicPr>
          <p:nvPr/>
        </p:nvPicPr>
        <p:blipFill rotWithShape="1">
          <a:blip r:embed="rId5">
            <a:extLst>
              <a:ext uri="{28A0092B-C50C-407E-A947-70E740481C1C}">
                <a14:useLocalDpi xmlns:a14="http://schemas.microsoft.com/office/drawing/2010/main" val="0"/>
              </a:ext>
            </a:extLst>
          </a:blip>
          <a:srcRect r="54397"/>
          <a:stretch/>
        </p:blipFill>
        <p:spPr>
          <a:xfrm>
            <a:off x="2999881" y="1409888"/>
            <a:ext cx="1737258" cy="265396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729F4ACC-29EE-4CB8-9573-0FB9BA9C0AB5}"/>
              </a:ext>
            </a:extLst>
          </p:cNvPr>
          <p:cNvPicPr>
            <a:picLocks noChangeAspect="1"/>
          </p:cNvPicPr>
          <p:nvPr/>
        </p:nvPicPr>
        <p:blipFill rotWithShape="1">
          <a:blip r:embed="rId5">
            <a:extLst>
              <a:ext uri="{28A0092B-C50C-407E-A947-70E740481C1C}">
                <a14:useLocalDpi xmlns:a14="http://schemas.microsoft.com/office/drawing/2010/main" val="0"/>
              </a:ext>
            </a:extLst>
          </a:blip>
          <a:srcRect l="54397"/>
          <a:stretch/>
        </p:blipFill>
        <p:spPr>
          <a:xfrm>
            <a:off x="4355669" y="1409888"/>
            <a:ext cx="1737258" cy="2653968"/>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7630EA41-0ECB-49FD-A958-3DF5517CB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890" y="2006407"/>
            <a:ext cx="2953518" cy="1380747"/>
          </a:xfrm>
          <a:prstGeom prst="rect">
            <a:avLst/>
          </a:prstGeom>
        </p:spPr>
      </p:pic>
      <p:pic>
        <p:nvPicPr>
          <p:cNvPr id="15" name="Picture 14" descr="A picture containing object, clock&#10;&#10;Description automatically generated">
            <a:extLst>
              <a:ext uri="{FF2B5EF4-FFF2-40B4-BE49-F238E27FC236}">
                <a16:creationId xmlns:a16="http://schemas.microsoft.com/office/drawing/2014/main" id="{14A6E2DB-8E0C-4C57-9ED4-1F48B3AE03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2267" y="4431329"/>
            <a:ext cx="3677906" cy="1886622"/>
          </a:xfrm>
          <a:prstGeom prst="rect">
            <a:avLst/>
          </a:prstGeom>
        </p:spPr>
      </p:pic>
      <p:pic>
        <p:nvPicPr>
          <p:cNvPr id="16" name="Picture 15" descr="Icon&#10;&#10;Description automatically generated">
            <a:extLst>
              <a:ext uri="{FF2B5EF4-FFF2-40B4-BE49-F238E27FC236}">
                <a16:creationId xmlns:a16="http://schemas.microsoft.com/office/drawing/2014/main" id="{FB72AEE0-38A0-4533-97B6-B3701C6592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818" y="4251497"/>
            <a:ext cx="2771331" cy="2260225"/>
          </a:xfrm>
          <a:prstGeom prst="rect">
            <a:avLst/>
          </a:prstGeom>
        </p:spPr>
      </p:pic>
    </p:spTree>
    <p:extLst>
      <p:ext uri="{BB962C8B-B14F-4D97-AF65-F5344CB8AC3E}">
        <p14:creationId xmlns:p14="http://schemas.microsoft.com/office/powerpoint/2010/main" val="59284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2DCEEF-6F69-4EB3-917A-DF5B819FB330}"/>
              </a:ext>
            </a:extLst>
          </p:cNvPr>
          <p:cNvSpPr/>
          <p:nvPr/>
        </p:nvSpPr>
        <p:spPr>
          <a:xfrm>
            <a:off x="3103713" y="4274929"/>
            <a:ext cx="6819924" cy="982336"/>
          </a:xfrm>
          <a:prstGeom prst="rect">
            <a:avLst/>
          </a:prstGeom>
          <a:solidFill>
            <a:srgbClr val="FFE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219EE7F-4B89-42D6-8D8B-55E042AC09E8}"/>
              </a:ext>
            </a:extLst>
          </p:cNvPr>
          <p:cNvSpPr>
            <a:spLocks noGrp="1"/>
          </p:cNvSpPr>
          <p:nvPr>
            <p:ph type="sldNum" sz="quarter" idx="12"/>
          </p:nvPr>
        </p:nvSpPr>
        <p:spPr/>
        <p:txBody>
          <a:bodyPr/>
          <a:lstStyle/>
          <a:p>
            <a:fld id="{025E81FB-01F2-B14C-8453-76DBBB81D2C1}" type="slidenum">
              <a:rPr lang="en-US" smtClean="0"/>
              <a:t>9</a:t>
            </a:fld>
            <a:endParaRPr lang="en-US"/>
          </a:p>
        </p:txBody>
      </p:sp>
      <p:sp>
        <p:nvSpPr>
          <p:cNvPr id="7" name="TextBox 6">
            <a:extLst>
              <a:ext uri="{FF2B5EF4-FFF2-40B4-BE49-F238E27FC236}">
                <a16:creationId xmlns:a16="http://schemas.microsoft.com/office/drawing/2014/main" id="{3D02A1B8-3E1B-4C8F-9290-18ADABE09EA0}"/>
              </a:ext>
            </a:extLst>
          </p:cNvPr>
          <p:cNvSpPr txBox="1"/>
          <p:nvPr/>
        </p:nvSpPr>
        <p:spPr>
          <a:xfrm>
            <a:off x="3103713" y="4535265"/>
            <a:ext cx="6802285" cy="461665"/>
          </a:xfrm>
          <a:prstGeom prst="rect">
            <a:avLst/>
          </a:prstGeom>
          <a:noFill/>
        </p:spPr>
        <p:txBody>
          <a:bodyPr wrap="square" rtlCol="0">
            <a:spAutoFit/>
          </a:bodyPr>
          <a:lstStyle/>
          <a:p>
            <a:r>
              <a:rPr lang="en-US" sz="2400" b="1" dirty="0">
                <a:solidFill>
                  <a:schemeClr val="tx1">
                    <a:lumMod val="95000"/>
                    <a:lumOff val="5000"/>
                  </a:schemeClr>
                </a:solidFill>
                <a:latin typeface="Helvetica"/>
                <a:cs typeface="Helvetica"/>
              </a:rPr>
              <a:t>Break</a:t>
            </a:r>
          </a:p>
        </p:txBody>
      </p:sp>
      <p:pic>
        <p:nvPicPr>
          <p:cNvPr id="9" name="Picture 8" descr="A picture containing logo&#10;&#10;Description automatically generated">
            <a:extLst>
              <a:ext uri="{FF2B5EF4-FFF2-40B4-BE49-F238E27FC236}">
                <a16:creationId xmlns:a16="http://schemas.microsoft.com/office/drawing/2014/main" id="{EE160075-CA22-4295-9525-5B5C0699E1EE}"/>
              </a:ext>
            </a:extLst>
          </p:cNvPr>
          <p:cNvPicPr>
            <a:picLocks noChangeAspect="1"/>
          </p:cNvPicPr>
          <p:nvPr/>
        </p:nvPicPr>
        <p:blipFill>
          <a:blip r:embed="rId2"/>
          <a:stretch>
            <a:fillRect/>
          </a:stretch>
        </p:blipFill>
        <p:spPr>
          <a:xfrm>
            <a:off x="345020" y="364766"/>
            <a:ext cx="1801368" cy="762000"/>
          </a:xfrm>
          <a:prstGeom prst="rect">
            <a:avLst/>
          </a:prstGeom>
        </p:spPr>
      </p:pic>
    </p:spTree>
    <p:extLst>
      <p:ext uri="{BB962C8B-B14F-4D97-AF65-F5344CB8AC3E}">
        <p14:creationId xmlns:p14="http://schemas.microsoft.com/office/powerpoint/2010/main" val="816427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A91FADB0409469A1168CD8BD87570" ma:contentTypeVersion="13" ma:contentTypeDescription="Create a new document." ma:contentTypeScope="" ma:versionID="f590124162c4ea0ebbfb166fe40d3bb7">
  <xsd:schema xmlns:xsd="http://www.w3.org/2001/XMLSchema" xmlns:xs="http://www.w3.org/2001/XMLSchema" xmlns:p="http://schemas.microsoft.com/office/2006/metadata/properties" xmlns:ns3="a64885b9-4afc-4fb1-b760-3132f0888a41" xmlns:ns4="1399e806-a170-4515-8f4f-d98c8ea302fd" targetNamespace="http://schemas.microsoft.com/office/2006/metadata/properties" ma:root="true" ma:fieldsID="d68707699ce12ec862f47b87573b4b71" ns3:_="" ns4:_="">
    <xsd:import namespace="a64885b9-4afc-4fb1-b760-3132f0888a41"/>
    <xsd:import namespace="1399e806-a170-4515-8f4f-d98c8ea302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885b9-4afc-4fb1-b760-3132f0888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9e806-a170-4515-8f4f-d98c8ea302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07DB2B-9D14-473A-B6A2-C7C88D309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885b9-4afc-4fb1-b760-3132f0888a41"/>
    <ds:schemaRef ds:uri="1399e806-a170-4515-8f4f-d98c8ea30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B5FA3-87D2-406A-A359-AF919107ACF5}">
  <ds:schemaRefs>
    <ds:schemaRef ds:uri="http://schemas.microsoft.com/sharepoint/v3/contenttype/forms"/>
  </ds:schemaRefs>
</ds:datastoreItem>
</file>

<file path=customXml/itemProps3.xml><?xml version="1.0" encoding="utf-8"?>
<ds:datastoreItem xmlns:ds="http://schemas.openxmlformats.org/officeDocument/2006/customXml" ds:itemID="{0346A7F6-9F6D-43CC-AD01-B99B10418936}">
  <ds:schemaRefs>
    <ds:schemaRef ds:uri="http://purl.org/dc/terms/"/>
    <ds:schemaRef ds:uri="http://schemas.openxmlformats.org/package/2006/metadata/core-properties"/>
    <ds:schemaRef ds:uri="http://purl.org/dc/dcmitype/"/>
    <ds:schemaRef ds:uri="http://schemas.microsoft.com/office/infopath/2007/PartnerControls"/>
    <ds:schemaRef ds:uri="1399e806-a170-4515-8f4f-d98c8ea302fd"/>
    <ds:schemaRef ds:uri="http://purl.org/dc/elements/1.1/"/>
    <ds:schemaRef ds:uri="http://schemas.microsoft.com/office/2006/metadata/properties"/>
    <ds:schemaRef ds:uri="http://schemas.microsoft.com/office/2006/documentManagement/types"/>
    <ds:schemaRef ds:uri="a64885b9-4afc-4fb1-b760-3132f0888a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24709</TotalTime>
  <Words>1723</Words>
  <Application>Microsoft Office PowerPoint</Application>
  <PresentationFormat>A4 Paper (210x297 mm)</PresentationFormat>
  <Paragraphs>169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Amnesty Trade Gothic</vt:lpstr>
      <vt:lpstr>Arial</vt:lpstr>
      <vt:lpstr>Calibri</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Josephine Shaw Partnership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Shaw</dc:creator>
  <cp:lastModifiedBy>James Farndon</cp:lastModifiedBy>
  <cp:revision>552</cp:revision>
  <cp:lastPrinted>2018-01-17T12:16:36Z</cp:lastPrinted>
  <dcterms:created xsi:type="dcterms:W3CDTF">2017-08-14T13:14:38Z</dcterms:created>
  <dcterms:modified xsi:type="dcterms:W3CDTF">2021-05-05T10:16:04Z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0x010100893A91FADB0409469A1168CD8BD87570</vt:lpwstr>
  </property>
</Properties>
</file>