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4"/>
  </p:notesMasterIdLst>
  <p:handoutMasterIdLst>
    <p:handoutMasterId r:id="rId25"/>
  </p:handoutMasterIdLst>
  <p:sldIdLst>
    <p:sldId id="385" r:id="rId5"/>
    <p:sldId id="439" r:id="rId6"/>
    <p:sldId id="438" r:id="rId7"/>
    <p:sldId id="390" r:id="rId8"/>
    <p:sldId id="440" r:id="rId9"/>
    <p:sldId id="443" r:id="rId10"/>
    <p:sldId id="444" r:id="rId11"/>
    <p:sldId id="445" r:id="rId12"/>
    <p:sldId id="451" r:id="rId13"/>
    <p:sldId id="447" r:id="rId14"/>
    <p:sldId id="424" r:id="rId15"/>
    <p:sldId id="256" r:id="rId16"/>
    <p:sldId id="431" r:id="rId17"/>
    <p:sldId id="449" r:id="rId18"/>
    <p:sldId id="450" r:id="rId19"/>
    <p:sldId id="452" r:id="rId20"/>
    <p:sldId id="453" r:id="rId21"/>
    <p:sldId id="455" r:id="rId22"/>
    <p:sldId id="260" r:id="rId2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616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00"/>
    <a:srgbClr val="595959"/>
    <a:srgbClr val="942724"/>
    <a:srgbClr val="38D21F"/>
    <a:srgbClr val="1D2D64"/>
    <a:srgbClr val="EAEAEA"/>
    <a:srgbClr val="43BEDD"/>
    <a:srgbClr val="38D11F"/>
    <a:srgbClr val="EBEBEB"/>
    <a:srgbClr val="D9A8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73"/>
    <p:restoredTop sz="83579" autoAdjust="0"/>
  </p:normalViewPr>
  <p:slideViewPr>
    <p:cSldViewPr snapToGrid="0" snapToObjects="1" showGuides="1">
      <p:cViewPr varScale="1">
        <p:scale>
          <a:sx n="96" d="100"/>
          <a:sy n="96" d="100"/>
        </p:scale>
        <p:origin x="2046" y="90"/>
      </p:cViewPr>
      <p:guideLst>
        <p:guide orient="horz" pos="4319"/>
        <p:guide pos="6164"/>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showGuides="1">
      <p:cViewPr varScale="1">
        <p:scale>
          <a:sx n="66" d="100"/>
          <a:sy n="66" d="100"/>
        </p:scale>
        <p:origin x="-326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07EFF9-AC18-8149-8998-D1B2346A0154}" type="datetimeFigureOut">
              <a:rPr lang="en-US" smtClean="0"/>
              <a:t>3/17/2021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13F9B25-49CD-6F48-8C82-4F60BD5B7CB7}" type="slidenum">
              <a:rPr lang="en-US" smtClean="0"/>
              <a:t>‹#›</a:t>
            </a:fld>
            <a:endParaRPr lang="en-US"/>
          </a:p>
        </p:txBody>
      </p:sp>
    </p:spTree>
    <p:extLst>
      <p:ext uri="{BB962C8B-B14F-4D97-AF65-F5344CB8AC3E}">
        <p14:creationId xmlns:p14="http://schemas.microsoft.com/office/powerpoint/2010/main" val="39138821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A2AE62-3BCC-2D4F-B500-139187F148D3}" type="datetimeFigureOut">
              <a:rPr lang="en-US" smtClean="0"/>
              <a:t>3/17/2021</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1EF1F-D8C2-2C47-821E-5FBC0D926320}" type="slidenum">
              <a:rPr lang="en-US" smtClean="0"/>
              <a:t>‹#›</a:t>
            </a:fld>
            <a:endParaRPr lang="en-US"/>
          </a:p>
        </p:txBody>
      </p:sp>
    </p:spTree>
    <p:extLst>
      <p:ext uri="{BB962C8B-B14F-4D97-AF65-F5344CB8AC3E}">
        <p14:creationId xmlns:p14="http://schemas.microsoft.com/office/powerpoint/2010/main" val="19052326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256850-7612-3743-B556-96A75AAA6C4C}" type="slidenum">
              <a:rPr lang="en-US" smtClean="0"/>
              <a:t>1</a:t>
            </a:fld>
            <a:endParaRPr lang="en-US"/>
          </a:p>
        </p:txBody>
      </p:sp>
    </p:spTree>
    <p:extLst>
      <p:ext uri="{BB962C8B-B14F-4D97-AF65-F5344CB8AC3E}">
        <p14:creationId xmlns:p14="http://schemas.microsoft.com/office/powerpoint/2010/main" val="419840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2D51EF1F-D8C2-2C47-821E-5FBC0D926320}" type="slidenum">
              <a:rPr lang="en-US" smtClean="0"/>
              <a:t>13</a:t>
            </a:fld>
            <a:endParaRPr lang="en-US"/>
          </a:p>
        </p:txBody>
      </p:sp>
    </p:spTree>
    <p:extLst>
      <p:ext uri="{BB962C8B-B14F-4D97-AF65-F5344CB8AC3E}">
        <p14:creationId xmlns:p14="http://schemas.microsoft.com/office/powerpoint/2010/main" val="3241634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2D51EF1F-D8C2-2C47-821E-5FBC0D926320}" type="slidenum">
              <a:rPr lang="en-US" smtClean="0"/>
              <a:t>14</a:t>
            </a:fld>
            <a:endParaRPr lang="en-US"/>
          </a:p>
        </p:txBody>
      </p:sp>
    </p:spTree>
    <p:extLst>
      <p:ext uri="{BB962C8B-B14F-4D97-AF65-F5344CB8AC3E}">
        <p14:creationId xmlns:p14="http://schemas.microsoft.com/office/powerpoint/2010/main" val="1478826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2D51EF1F-D8C2-2C47-821E-5FBC0D926320}" type="slidenum">
              <a:rPr lang="en-US" smtClean="0"/>
              <a:t>15</a:t>
            </a:fld>
            <a:endParaRPr lang="en-US"/>
          </a:p>
        </p:txBody>
      </p:sp>
    </p:spTree>
    <p:extLst>
      <p:ext uri="{BB962C8B-B14F-4D97-AF65-F5344CB8AC3E}">
        <p14:creationId xmlns:p14="http://schemas.microsoft.com/office/powerpoint/2010/main" val="1833804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2D51EF1F-D8C2-2C47-821E-5FBC0D926320}" type="slidenum">
              <a:rPr lang="en-US" smtClean="0"/>
              <a:t>16</a:t>
            </a:fld>
            <a:endParaRPr lang="en-US"/>
          </a:p>
        </p:txBody>
      </p:sp>
    </p:spTree>
    <p:extLst>
      <p:ext uri="{BB962C8B-B14F-4D97-AF65-F5344CB8AC3E}">
        <p14:creationId xmlns:p14="http://schemas.microsoft.com/office/powerpoint/2010/main" val="2866297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2D51EF1F-D8C2-2C47-821E-5FBC0D926320}" type="slidenum">
              <a:rPr lang="en-US" smtClean="0"/>
              <a:t>17</a:t>
            </a:fld>
            <a:endParaRPr lang="en-US"/>
          </a:p>
        </p:txBody>
      </p:sp>
    </p:spTree>
    <p:extLst>
      <p:ext uri="{BB962C8B-B14F-4D97-AF65-F5344CB8AC3E}">
        <p14:creationId xmlns:p14="http://schemas.microsoft.com/office/powerpoint/2010/main" val="7027217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2D51EF1F-D8C2-2C47-821E-5FBC0D926320}" type="slidenum">
              <a:rPr lang="en-US" smtClean="0"/>
              <a:t>18</a:t>
            </a:fld>
            <a:endParaRPr lang="en-US"/>
          </a:p>
        </p:txBody>
      </p:sp>
    </p:spTree>
    <p:extLst>
      <p:ext uri="{BB962C8B-B14F-4D97-AF65-F5344CB8AC3E}">
        <p14:creationId xmlns:p14="http://schemas.microsoft.com/office/powerpoint/2010/main" val="5076595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D51EF1F-D8C2-2C47-821E-5FBC0D926320}" type="slidenum">
              <a:rPr lang="en-US" smtClean="0"/>
              <a:t>19</a:t>
            </a:fld>
            <a:endParaRPr lang="en-US"/>
          </a:p>
        </p:txBody>
      </p:sp>
    </p:spTree>
    <p:extLst>
      <p:ext uri="{BB962C8B-B14F-4D97-AF65-F5344CB8AC3E}">
        <p14:creationId xmlns:p14="http://schemas.microsoft.com/office/powerpoint/2010/main" val="2297577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spcAft>
                <a:spcPts val="600"/>
              </a:spcAft>
              <a:buFont typeface="Symbol" panose="05050102010706020507" pitchFamily="18" charset="2"/>
              <a:buChar char=""/>
            </a:pP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Mute. </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Make sure you mute yourself whilst the workshop facilitator is talking, you’ll be asked to unmute when we begin the discussion part of this session.</a:t>
            </a: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600"/>
              </a:spcAft>
            </a:pPr>
            <a:r>
              <a:rPr lang="en-GB"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Respect each other. </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Please be respectful and mindful with the questions e.g., their lived experience may make speaking on this topic difficult.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600"/>
              </a:spcAft>
            </a:pPr>
            <a:r>
              <a:rPr lang="en-GB"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en-US" sz="1800" b="1" dirty="0">
                <a:solidFill>
                  <a:srgbClr val="020202"/>
                </a:solidFill>
                <a:effectLst/>
                <a:latin typeface="Arial" panose="020B0604020202020204" pitchFamily="34" charset="0"/>
                <a:ea typeface="Arial" panose="020B0604020202020204" pitchFamily="34" charset="0"/>
                <a:cs typeface="Arial" panose="020B0604020202020204" pitchFamily="34" charset="0"/>
              </a:rPr>
              <a:t>Speak slowly and clearly.</a:t>
            </a:r>
            <a:r>
              <a:rPr lang="en-US"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When participating in workshops, please try not to talk over another speaker. If there are multiple participants, people tend to talk at the same time – making conversations extremely difficult to understand. Try to speak one at a time so that we can follow your point in its entirety.</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600"/>
              </a:spcAft>
            </a:pPr>
            <a:r>
              <a:rPr lang="en-GB"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en-US" sz="1800" b="1" dirty="0">
                <a:solidFill>
                  <a:srgbClr val="020202"/>
                </a:solidFill>
                <a:effectLst/>
                <a:latin typeface="Arial" panose="020B0604020202020204" pitchFamily="34" charset="0"/>
                <a:ea typeface="Arial" panose="020B0604020202020204" pitchFamily="34" charset="0"/>
                <a:cs typeface="Arial" panose="020B0604020202020204" pitchFamily="34" charset="0"/>
              </a:rPr>
              <a:t>Identify yourself. </a:t>
            </a:r>
            <a:r>
              <a:rPr lang="en-US"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So we can get to know each other, before you start to speak, please state your name and university. Only if you feel comfortable – this is not a requirement.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600"/>
              </a:spcAft>
            </a:pPr>
            <a:r>
              <a:rPr lang="en-GB"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en-US" sz="1800" b="1" dirty="0">
                <a:solidFill>
                  <a:srgbClr val="020202"/>
                </a:solidFill>
                <a:effectLst/>
                <a:latin typeface="Arial" panose="020B0604020202020204" pitchFamily="34" charset="0"/>
                <a:ea typeface="Arial" panose="020B0604020202020204" pitchFamily="34" charset="0"/>
                <a:cs typeface="Arial" panose="020B0604020202020204" pitchFamily="34" charset="0"/>
              </a:rPr>
              <a:t>No one-on-one side conversations.</a:t>
            </a:r>
            <a:r>
              <a:rPr lang="en-US"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All discussion is meant for everyone.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600"/>
              </a:spcAft>
            </a:pPr>
            <a:r>
              <a:rPr lang="en-GB"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en-US" sz="1800" b="1" dirty="0">
                <a:solidFill>
                  <a:srgbClr val="020202"/>
                </a:solidFill>
                <a:effectLst/>
                <a:latin typeface="Arial" panose="020B0604020202020204" pitchFamily="34" charset="0"/>
                <a:ea typeface="Arial" panose="020B0604020202020204" pitchFamily="34" charset="0"/>
                <a:cs typeface="Arial" panose="020B0604020202020204" pitchFamily="34" charset="0"/>
              </a:rPr>
              <a:t>Ask for clarification.</a:t>
            </a:r>
            <a:r>
              <a:rPr lang="en-US"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If there is something that you don’t understand, please ask for clarification. If you don’t understand the issue or solution, then there are probably others who also don’t understand.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600"/>
              </a:spcAft>
            </a:pPr>
            <a:r>
              <a:rPr lang="en-GB"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en-US" sz="1800" b="1" dirty="0">
                <a:solidFill>
                  <a:srgbClr val="020202"/>
                </a:solidFill>
                <a:effectLst/>
                <a:latin typeface="Arial" panose="020B0604020202020204" pitchFamily="34" charset="0"/>
                <a:ea typeface="Arial" panose="020B0604020202020204" pitchFamily="34" charset="0"/>
                <a:cs typeface="Arial" panose="020B0604020202020204" pitchFamily="34" charset="0"/>
              </a:rPr>
              <a:t>Zero tolerance.</a:t>
            </a:r>
            <a:r>
              <a:rPr lang="en-US"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If you display repeatedly hateful actions you will be removed from the platform.</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600"/>
              </a:spcAft>
            </a:pPr>
            <a:r>
              <a:rPr lang="en-GB" sz="1800" dirty="0">
                <a:solidFill>
                  <a:srgbClr val="020202"/>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Provide feedback.</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After this session there will be an opportunity to feedback. This only takes a few moments so please use this opportunity.</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l"/>
            <a:endParaRPr lang="en-US" sz="1200" i="1" dirty="0">
              <a:solidFill>
                <a:schemeClr val="tx1">
                  <a:lumMod val="65000"/>
                  <a:lumOff val="35000"/>
                </a:schemeClr>
              </a:solidFill>
              <a:latin typeface="Helvetica"/>
              <a:cs typeface="Helvetica"/>
            </a:endParaRPr>
          </a:p>
        </p:txBody>
      </p:sp>
      <p:sp>
        <p:nvSpPr>
          <p:cNvPr id="4" name="Slide Number Placeholder 3"/>
          <p:cNvSpPr>
            <a:spLocks noGrp="1"/>
          </p:cNvSpPr>
          <p:nvPr>
            <p:ph type="sldNum" sz="quarter" idx="10"/>
          </p:nvPr>
        </p:nvSpPr>
        <p:spPr/>
        <p:txBody>
          <a:bodyPr/>
          <a:lstStyle/>
          <a:p>
            <a:fld id="{2D51EF1F-D8C2-2C47-821E-5FBC0D926320}" type="slidenum">
              <a:rPr lang="en-US" smtClean="0"/>
              <a:t>2</a:t>
            </a:fld>
            <a:endParaRPr lang="en-US"/>
          </a:p>
        </p:txBody>
      </p:sp>
    </p:spTree>
    <p:extLst>
      <p:ext uri="{BB962C8B-B14F-4D97-AF65-F5344CB8AC3E}">
        <p14:creationId xmlns:p14="http://schemas.microsoft.com/office/powerpoint/2010/main" val="2735921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i="1" dirty="0">
              <a:solidFill>
                <a:schemeClr val="tx1">
                  <a:lumMod val="65000"/>
                  <a:lumOff val="35000"/>
                </a:schemeClr>
              </a:solidFill>
              <a:latin typeface="Helvetica"/>
              <a:cs typeface="Helvetica"/>
            </a:endParaRPr>
          </a:p>
        </p:txBody>
      </p:sp>
      <p:sp>
        <p:nvSpPr>
          <p:cNvPr id="4" name="Slide Number Placeholder 3"/>
          <p:cNvSpPr>
            <a:spLocks noGrp="1"/>
          </p:cNvSpPr>
          <p:nvPr>
            <p:ph type="sldNum" sz="quarter" idx="10"/>
          </p:nvPr>
        </p:nvSpPr>
        <p:spPr/>
        <p:txBody>
          <a:bodyPr/>
          <a:lstStyle/>
          <a:p>
            <a:fld id="{2D51EF1F-D8C2-2C47-821E-5FBC0D926320}" type="slidenum">
              <a:rPr lang="en-US" smtClean="0"/>
              <a:t>3</a:t>
            </a:fld>
            <a:endParaRPr lang="en-US"/>
          </a:p>
        </p:txBody>
      </p:sp>
    </p:spTree>
    <p:extLst>
      <p:ext uri="{BB962C8B-B14F-4D97-AF65-F5344CB8AC3E}">
        <p14:creationId xmlns:p14="http://schemas.microsoft.com/office/powerpoint/2010/main" val="2222371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2D51EF1F-D8C2-2C47-821E-5FBC0D926320}" type="slidenum">
              <a:rPr lang="en-US" smtClean="0"/>
              <a:t>4</a:t>
            </a:fld>
            <a:endParaRPr lang="en-US"/>
          </a:p>
        </p:txBody>
      </p:sp>
    </p:spTree>
    <p:extLst>
      <p:ext uri="{BB962C8B-B14F-4D97-AF65-F5344CB8AC3E}">
        <p14:creationId xmlns:p14="http://schemas.microsoft.com/office/powerpoint/2010/main" val="27809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i="1" dirty="0">
              <a:solidFill>
                <a:schemeClr val="tx1">
                  <a:lumMod val="65000"/>
                  <a:lumOff val="35000"/>
                </a:schemeClr>
              </a:solidFill>
              <a:latin typeface="Helvetica"/>
              <a:cs typeface="Helvetica"/>
            </a:endParaRPr>
          </a:p>
        </p:txBody>
      </p:sp>
      <p:sp>
        <p:nvSpPr>
          <p:cNvPr id="4" name="Slide Number Placeholder 3"/>
          <p:cNvSpPr>
            <a:spLocks noGrp="1"/>
          </p:cNvSpPr>
          <p:nvPr>
            <p:ph type="sldNum" sz="quarter" idx="10"/>
          </p:nvPr>
        </p:nvSpPr>
        <p:spPr/>
        <p:txBody>
          <a:bodyPr/>
          <a:lstStyle/>
          <a:p>
            <a:fld id="{2D51EF1F-D8C2-2C47-821E-5FBC0D926320}" type="slidenum">
              <a:rPr lang="en-US" smtClean="0"/>
              <a:t>5</a:t>
            </a:fld>
            <a:endParaRPr lang="en-US"/>
          </a:p>
        </p:txBody>
      </p:sp>
    </p:spTree>
    <p:extLst>
      <p:ext uri="{BB962C8B-B14F-4D97-AF65-F5344CB8AC3E}">
        <p14:creationId xmlns:p14="http://schemas.microsoft.com/office/powerpoint/2010/main" val="3772143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i="0" dirty="0">
                <a:solidFill>
                  <a:schemeClr val="tx1">
                    <a:lumMod val="65000"/>
                    <a:lumOff val="35000"/>
                  </a:schemeClr>
                </a:solidFill>
                <a:latin typeface="Helvetica"/>
                <a:cs typeface="Helvetica"/>
              </a:rPr>
              <a:t>Power is therefore a neutral. It’s neither good nor bad, but it can of course be used for both.</a:t>
            </a:r>
          </a:p>
          <a:p>
            <a:pPr algn="l"/>
            <a:br>
              <a:rPr lang="en-US" sz="1200" i="0" dirty="0">
                <a:solidFill>
                  <a:schemeClr val="tx1">
                    <a:lumMod val="65000"/>
                    <a:lumOff val="35000"/>
                  </a:schemeClr>
                </a:solidFill>
                <a:latin typeface="Helvetica"/>
                <a:cs typeface="Helvetica"/>
              </a:rPr>
            </a:br>
            <a:r>
              <a:rPr lang="en-US" sz="1200" i="0" dirty="0">
                <a:solidFill>
                  <a:schemeClr val="tx1">
                    <a:lumMod val="65000"/>
                    <a:lumOff val="35000"/>
                  </a:schemeClr>
                </a:solidFill>
                <a:latin typeface="Helvetica"/>
                <a:cs typeface="Helvetica"/>
              </a:rPr>
              <a:t>Progressives can sometimes shy away from power. We only see it as bad – it’s misuse. </a:t>
            </a:r>
          </a:p>
          <a:p>
            <a:pPr algn="l"/>
            <a:endParaRPr lang="en-US" sz="1200" i="0" dirty="0">
              <a:solidFill>
                <a:schemeClr val="tx1">
                  <a:lumMod val="65000"/>
                  <a:lumOff val="35000"/>
                </a:schemeClr>
              </a:solidFill>
              <a:latin typeface="Helvetica"/>
              <a:cs typeface="Helvetica"/>
            </a:endParaRPr>
          </a:p>
          <a:p>
            <a:pPr algn="l"/>
            <a:r>
              <a:rPr lang="en-GB" sz="1800" b="0" i="0" dirty="0">
                <a:solidFill>
                  <a:srgbClr val="000000"/>
                </a:solidFill>
                <a:effectLst/>
                <a:latin typeface="Arial" panose="020B0604020202020204" pitchFamily="34" charset="0"/>
              </a:rPr>
              <a:t>Tides are shifting against us, human rights are increasingly coming under fire from leaders across the world. The Hungarian Government want to turn back to clock on LGBT rights, last year we saw the US police are unapologetically attacking protestors and officers are literally getting away with murder when it come to their treatment of Black people, and in the UK we see the demonising of ‘do-gooders’ and ‘lefty human rights lawyers’ who try to stop their persecution of migrants.  </a:t>
            </a:r>
            <a:endParaRPr lang="en-US" sz="1200" i="0" dirty="0">
              <a:solidFill>
                <a:schemeClr val="tx1">
                  <a:lumMod val="65000"/>
                  <a:lumOff val="35000"/>
                </a:schemeClr>
              </a:solidFill>
              <a:latin typeface="Helvetica"/>
              <a:cs typeface="Helvetica"/>
            </a:endParaRPr>
          </a:p>
          <a:p>
            <a:pPr algn="l"/>
            <a:endParaRPr lang="en-US" sz="1200" i="1" dirty="0">
              <a:solidFill>
                <a:schemeClr val="tx1">
                  <a:lumMod val="65000"/>
                  <a:lumOff val="35000"/>
                </a:schemeClr>
              </a:solidFill>
              <a:latin typeface="Helvetica"/>
              <a:cs typeface="Helvetica"/>
            </a:endParaRPr>
          </a:p>
          <a:p>
            <a:pPr algn="l"/>
            <a:r>
              <a:rPr lang="en-GB" sz="1800" b="0" i="0" dirty="0">
                <a:solidFill>
                  <a:srgbClr val="000000"/>
                </a:solidFill>
                <a:effectLst/>
                <a:latin typeface="Arial" panose="020B0604020202020204" pitchFamily="34" charset="0"/>
              </a:rPr>
              <a:t>If we’re going to put a stop to any of this, just telling the truth is no longer enough. These violations are not secrets, and they wont even be scandals unless us, ordinary concerned people, make them scandals. Governments all know about them, and they could stop them if they wanted to. But they don’t. We need the power to force them to take notice and change their behaviour. Power is our ability to act, and to make change.</a:t>
            </a:r>
            <a:endParaRPr lang="en-US" sz="1200" i="1" dirty="0">
              <a:solidFill>
                <a:schemeClr val="tx1">
                  <a:lumMod val="65000"/>
                  <a:lumOff val="35000"/>
                </a:schemeClr>
              </a:solidFill>
              <a:latin typeface="Helvetica"/>
              <a:cs typeface="Helvetica"/>
            </a:endParaRPr>
          </a:p>
        </p:txBody>
      </p:sp>
      <p:sp>
        <p:nvSpPr>
          <p:cNvPr id="4" name="Slide Number Placeholder 3"/>
          <p:cNvSpPr>
            <a:spLocks noGrp="1"/>
          </p:cNvSpPr>
          <p:nvPr>
            <p:ph type="sldNum" sz="quarter" idx="10"/>
          </p:nvPr>
        </p:nvSpPr>
        <p:spPr/>
        <p:txBody>
          <a:bodyPr/>
          <a:lstStyle/>
          <a:p>
            <a:fld id="{2D51EF1F-D8C2-2C47-821E-5FBC0D926320}" type="slidenum">
              <a:rPr lang="en-US" smtClean="0"/>
              <a:t>6</a:t>
            </a:fld>
            <a:endParaRPr lang="en-US"/>
          </a:p>
        </p:txBody>
      </p:sp>
    </p:spTree>
    <p:extLst>
      <p:ext uri="{BB962C8B-B14F-4D97-AF65-F5344CB8AC3E}">
        <p14:creationId xmlns:p14="http://schemas.microsoft.com/office/powerpoint/2010/main" val="4135985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i="1" dirty="0">
              <a:solidFill>
                <a:schemeClr val="tx1">
                  <a:lumMod val="65000"/>
                  <a:lumOff val="35000"/>
                </a:schemeClr>
              </a:solidFill>
              <a:latin typeface="Helvetica"/>
              <a:cs typeface="Helvetica"/>
            </a:endParaRPr>
          </a:p>
        </p:txBody>
      </p:sp>
      <p:sp>
        <p:nvSpPr>
          <p:cNvPr id="4" name="Slide Number Placeholder 3"/>
          <p:cNvSpPr>
            <a:spLocks noGrp="1"/>
          </p:cNvSpPr>
          <p:nvPr>
            <p:ph type="sldNum" sz="quarter" idx="10"/>
          </p:nvPr>
        </p:nvSpPr>
        <p:spPr/>
        <p:txBody>
          <a:bodyPr/>
          <a:lstStyle/>
          <a:p>
            <a:fld id="{2D51EF1F-D8C2-2C47-821E-5FBC0D926320}" type="slidenum">
              <a:rPr lang="en-US" smtClean="0"/>
              <a:t>7</a:t>
            </a:fld>
            <a:endParaRPr lang="en-US"/>
          </a:p>
        </p:txBody>
      </p:sp>
    </p:spTree>
    <p:extLst>
      <p:ext uri="{BB962C8B-B14F-4D97-AF65-F5344CB8AC3E}">
        <p14:creationId xmlns:p14="http://schemas.microsoft.com/office/powerpoint/2010/main" val="517988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Arial" panose="020B0604020202020204" pitchFamily="34" charset="0"/>
              </a:rPr>
              <a:t>3 types to guide you – financial power, positional power, and people power. All interrelated and not perfect categories, but useful for helping us talk about power.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800" b="0" i="0" dirty="0">
                <a:solidFill>
                  <a:srgbClr val="000000"/>
                </a:solidFill>
                <a:effectLst/>
                <a:latin typeface="Arial" panose="020B0604020202020204" pitchFamily="34" charset="0"/>
              </a:rPr>
              <a:t>Tesco’s financial power is how they bring beef from deforested parts of the amazon to supermarkets in the UK,</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800" b="0" i="0" dirty="0">
              <a:solidFill>
                <a:srgbClr val="000000"/>
              </a:solidFill>
              <a:effectLst/>
              <a:latin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800" b="0" i="0" dirty="0">
                <a:solidFill>
                  <a:srgbClr val="000000"/>
                </a:solidFill>
                <a:effectLst/>
                <a:latin typeface="Arial" panose="020B0604020202020204" pitchFamily="34" charset="0"/>
              </a:rPr>
              <a:t>Positional power is how an MP gets to vote on legislation but you or I don’t,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800" b="0" i="0" dirty="0">
              <a:solidFill>
                <a:srgbClr val="000000"/>
              </a:solidFill>
              <a:effectLst/>
              <a:latin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800" b="0" i="0" dirty="0">
                <a:solidFill>
                  <a:srgbClr val="000000"/>
                </a:solidFill>
                <a:effectLst/>
                <a:latin typeface="Arial" panose="020B0604020202020204" pitchFamily="34" charset="0"/>
              </a:rPr>
              <a:t>people power is how the boycott movement helped end apartheid in South Africa </a:t>
            </a:r>
            <a:endParaRPr lang="en-GB" sz="1800" dirty="0">
              <a:effectLst/>
              <a:latin typeface="Arial" panose="020B0604020202020204" pitchFamily="34" charset="0"/>
              <a:ea typeface="Arial" panose="020B0604020202020204" pitchFamily="34" charset="0"/>
            </a:endParaRPr>
          </a:p>
          <a:p>
            <a:pPr algn="l"/>
            <a:endParaRPr lang="en-US" sz="1200" i="0" dirty="0">
              <a:solidFill>
                <a:schemeClr val="tx1">
                  <a:lumMod val="65000"/>
                  <a:lumOff val="35000"/>
                </a:schemeClr>
              </a:solidFill>
              <a:latin typeface="Helvetica"/>
              <a:cs typeface="Helvetica"/>
            </a:endParaRPr>
          </a:p>
        </p:txBody>
      </p:sp>
      <p:sp>
        <p:nvSpPr>
          <p:cNvPr id="4" name="Slide Number Placeholder 3"/>
          <p:cNvSpPr>
            <a:spLocks noGrp="1"/>
          </p:cNvSpPr>
          <p:nvPr>
            <p:ph type="sldNum" sz="quarter" idx="10"/>
          </p:nvPr>
        </p:nvSpPr>
        <p:spPr/>
        <p:txBody>
          <a:bodyPr/>
          <a:lstStyle/>
          <a:p>
            <a:fld id="{2D51EF1F-D8C2-2C47-821E-5FBC0D926320}" type="slidenum">
              <a:rPr lang="en-US" smtClean="0"/>
              <a:t>8</a:t>
            </a:fld>
            <a:endParaRPr lang="en-US"/>
          </a:p>
        </p:txBody>
      </p:sp>
    </p:spTree>
    <p:extLst>
      <p:ext uri="{BB962C8B-B14F-4D97-AF65-F5344CB8AC3E}">
        <p14:creationId xmlns:p14="http://schemas.microsoft.com/office/powerpoint/2010/main" val="1713486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i="0" dirty="0">
                <a:solidFill>
                  <a:schemeClr val="tx1">
                    <a:lumMod val="65000"/>
                    <a:lumOff val="35000"/>
                  </a:schemeClr>
                </a:solidFill>
                <a:latin typeface="Helvetica"/>
                <a:cs typeface="Helvetica"/>
              </a:rPr>
              <a:t>Ask two or three people to share their story</a:t>
            </a:r>
          </a:p>
          <a:p>
            <a:pPr algn="l"/>
            <a:endParaRPr lang="en-US" sz="1200" i="0" dirty="0">
              <a:solidFill>
                <a:schemeClr val="tx1">
                  <a:lumMod val="65000"/>
                  <a:lumOff val="35000"/>
                </a:schemeClr>
              </a:solidFill>
              <a:latin typeface="Helvetica"/>
              <a:cs typeface="Helvetica"/>
            </a:endParaRPr>
          </a:p>
          <a:p>
            <a:pPr algn="l"/>
            <a:r>
              <a:rPr lang="en-US" sz="1200" i="0" dirty="0">
                <a:solidFill>
                  <a:schemeClr val="tx1">
                    <a:lumMod val="65000"/>
                    <a:lumOff val="35000"/>
                  </a:schemeClr>
                </a:solidFill>
                <a:latin typeface="Helvetica"/>
                <a:cs typeface="Helvetica"/>
              </a:rPr>
              <a:t>Most of the time, when we’re convinced to do something, or our beliefs are changed, we already knew the person who did it</a:t>
            </a:r>
          </a:p>
          <a:p>
            <a:pPr algn="l"/>
            <a:endParaRPr lang="en-US" sz="1200" i="0" dirty="0">
              <a:solidFill>
                <a:schemeClr val="tx1">
                  <a:lumMod val="65000"/>
                  <a:lumOff val="35000"/>
                </a:schemeClr>
              </a:solidFill>
              <a:latin typeface="Helvetica"/>
              <a:cs typeface="Helvetica"/>
            </a:endParaRPr>
          </a:p>
          <a:p>
            <a:pPr algn="l"/>
            <a:r>
              <a:rPr lang="en-US" sz="1200" i="0" dirty="0">
                <a:solidFill>
                  <a:schemeClr val="tx1">
                    <a:lumMod val="65000"/>
                    <a:lumOff val="35000"/>
                  </a:schemeClr>
                </a:solidFill>
                <a:latin typeface="Helvetica"/>
                <a:cs typeface="Helvetica"/>
              </a:rPr>
              <a:t>What is the likelihood you would go on a demonstration if you best friend asked you to go, compared to a stranger handing out a leaflet?</a:t>
            </a:r>
            <a:br>
              <a:rPr lang="en-US" sz="1200" i="0" dirty="0">
                <a:solidFill>
                  <a:schemeClr val="tx1">
                    <a:lumMod val="65000"/>
                    <a:lumOff val="35000"/>
                  </a:schemeClr>
                </a:solidFill>
                <a:latin typeface="Helvetica"/>
                <a:cs typeface="Helvetica"/>
              </a:rPr>
            </a:br>
            <a:br>
              <a:rPr lang="en-US" sz="1200" i="0" dirty="0">
                <a:solidFill>
                  <a:schemeClr val="tx1">
                    <a:lumMod val="65000"/>
                    <a:lumOff val="35000"/>
                  </a:schemeClr>
                </a:solidFill>
                <a:latin typeface="Helvetica"/>
                <a:cs typeface="Helvetica"/>
              </a:rPr>
            </a:br>
            <a:endParaRPr lang="en-US" sz="1200" i="0" dirty="0">
              <a:solidFill>
                <a:schemeClr val="tx1">
                  <a:lumMod val="65000"/>
                  <a:lumOff val="35000"/>
                </a:schemeClr>
              </a:solidFill>
              <a:latin typeface="Helvetica"/>
              <a:cs typeface="Helvetica"/>
            </a:endParaRPr>
          </a:p>
        </p:txBody>
      </p:sp>
      <p:sp>
        <p:nvSpPr>
          <p:cNvPr id="4" name="Slide Number Placeholder 3"/>
          <p:cNvSpPr>
            <a:spLocks noGrp="1"/>
          </p:cNvSpPr>
          <p:nvPr>
            <p:ph type="sldNum" sz="quarter" idx="10"/>
          </p:nvPr>
        </p:nvSpPr>
        <p:spPr/>
        <p:txBody>
          <a:bodyPr/>
          <a:lstStyle/>
          <a:p>
            <a:fld id="{2D51EF1F-D8C2-2C47-821E-5FBC0D926320}" type="slidenum">
              <a:rPr lang="en-US" smtClean="0"/>
              <a:t>10</a:t>
            </a:fld>
            <a:endParaRPr lang="en-US"/>
          </a:p>
        </p:txBody>
      </p:sp>
    </p:spTree>
    <p:extLst>
      <p:ext uri="{BB962C8B-B14F-4D97-AF65-F5344CB8AC3E}">
        <p14:creationId xmlns:p14="http://schemas.microsoft.com/office/powerpoint/2010/main" val="1411757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3F8E58B-75C0-634C-AEF9-A2881F3F11C8}" type="datetime1">
              <a:rPr lang="en-GB" smtClean="0"/>
              <a:t>17/03/2021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18047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D01CF6A-A6DA-4844-824A-1F6AB9FE1C48}" type="datetime1">
              <a:rPr lang="en-GB" smtClean="0"/>
              <a:t>17/03/2021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3444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6920C1D-67C4-5D4A-B076-3D497FD3BF43}" type="datetime1">
              <a:rPr lang="en-GB" smtClean="0"/>
              <a:t>17/03/2021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2730919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07E0E22-D102-714D-A843-437E55E71E6C}" type="datetime1">
              <a:rPr lang="en-GB" smtClean="0"/>
              <a:t>17/03/2021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21836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E2F4046-D063-7B4C-8921-93ECE0B74BE8}" type="datetime1">
              <a:rPr lang="en-GB" smtClean="0"/>
              <a:t>17/03/2021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1676944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AF4739B6-BF2E-DB48-AA7A-5A0623854991}" type="datetime1">
              <a:rPr lang="en-GB" smtClean="0"/>
              <a:t>17/03/2021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410619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155B9116-BAC3-B040-8A19-E3F2DD174F3F}" type="datetime1">
              <a:rPr lang="en-GB" smtClean="0"/>
              <a:t>17/03/2021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3787517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5B90EFD-990B-3A4E-AF34-9DC00AB50A97}" type="datetime1">
              <a:rPr lang="en-GB" smtClean="0"/>
              <a:t>17/03/2021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1116925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333A1-D33A-2D4D-A00A-B9F77C7652A3}" type="datetime1">
              <a:rPr lang="en-GB" smtClean="0"/>
              <a:t>17/03/2021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3789508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2895C0A-3891-FB42-A986-546EB8E9D092}" type="datetime1">
              <a:rPr lang="en-GB" smtClean="0"/>
              <a:t>17/03/2021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195043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E76719E-8E1E-2849-8104-6019E9777F59}" type="datetime1">
              <a:rPr lang="en-GB" smtClean="0"/>
              <a:t>17/03/2021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E81FB-01F2-B14C-8453-76DBBB81D2C1}" type="slidenum">
              <a:rPr lang="en-US" smtClean="0"/>
              <a:t>‹#›</a:t>
            </a:fld>
            <a:endParaRPr lang="en-US"/>
          </a:p>
        </p:txBody>
      </p:sp>
    </p:spTree>
    <p:extLst>
      <p:ext uri="{BB962C8B-B14F-4D97-AF65-F5344CB8AC3E}">
        <p14:creationId xmlns:p14="http://schemas.microsoft.com/office/powerpoint/2010/main" val="1127817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61893-0965-904F-8316-1ADFE18AAE87}" type="datetime1">
              <a:rPr lang="en-GB" smtClean="0"/>
              <a:t>17/03/2021</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E81FB-01F2-B14C-8453-76DBBB81D2C1}" type="slidenum">
              <a:rPr lang="en-US" smtClean="0"/>
              <a:t>‹#›</a:t>
            </a:fld>
            <a:endParaRPr lang="en-US" dirty="0"/>
          </a:p>
        </p:txBody>
      </p:sp>
    </p:spTree>
    <p:extLst>
      <p:ext uri="{BB962C8B-B14F-4D97-AF65-F5344CB8AC3E}">
        <p14:creationId xmlns:p14="http://schemas.microsoft.com/office/powerpoint/2010/main" val="1614753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SnU6rUuUlzM?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34E12E-D166-422D-8E08-8039141851F6}"/>
              </a:ext>
            </a:extLst>
          </p:cNvPr>
          <p:cNvPicPr>
            <a:picLocks noChangeAspect="1"/>
          </p:cNvPicPr>
          <p:nvPr/>
        </p:nvPicPr>
        <p:blipFill rotWithShape="1">
          <a:blip r:embed="rId3"/>
          <a:srcRect l="3376" r="44178"/>
          <a:stretch/>
        </p:blipFill>
        <p:spPr>
          <a:xfrm>
            <a:off x="0" y="-344871"/>
            <a:ext cx="9941277" cy="7202871"/>
          </a:xfrm>
          <a:prstGeom prst="rect">
            <a:avLst/>
          </a:prstGeom>
        </p:spPr>
      </p:pic>
      <p:sp>
        <p:nvSpPr>
          <p:cNvPr id="20" name="Rectangle 19"/>
          <p:cNvSpPr/>
          <p:nvPr/>
        </p:nvSpPr>
        <p:spPr>
          <a:xfrm>
            <a:off x="3121353" y="4493039"/>
            <a:ext cx="6819924" cy="982336"/>
          </a:xfrm>
          <a:prstGeom prst="rect">
            <a:avLst/>
          </a:prstGeom>
          <a:solidFill>
            <a:srgbClr val="FFE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3103713" y="4535265"/>
            <a:ext cx="6802285" cy="830997"/>
          </a:xfrm>
          <a:prstGeom prst="rect">
            <a:avLst/>
          </a:prstGeom>
          <a:noFill/>
        </p:spPr>
        <p:txBody>
          <a:bodyPr wrap="square" rtlCol="0">
            <a:spAutoFit/>
          </a:bodyPr>
          <a:lstStyle/>
          <a:p>
            <a:r>
              <a:rPr lang="en-GB" sz="2400" b="1" dirty="0">
                <a:solidFill>
                  <a:schemeClr val="tx1">
                    <a:lumMod val="95000"/>
                    <a:lumOff val="5000"/>
                  </a:schemeClr>
                </a:solidFill>
                <a:latin typeface="Helvetica"/>
                <a:cs typeface="Helvetica"/>
              </a:rPr>
              <a:t>People Power: How to Build a Movement on Campus and Beyond</a:t>
            </a:r>
            <a:endParaRPr lang="en-US" sz="2400" b="1" dirty="0">
              <a:solidFill>
                <a:schemeClr val="tx1">
                  <a:lumMod val="95000"/>
                  <a:lumOff val="5000"/>
                </a:schemeClr>
              </a:solidFill>
              <a:latin typeface="Helvetica"/>
              <a:cs typeface="Helvetica"/>
            </a:endParaRPr>
          </a:p>
        </p:txBody>
      </p:sp>
      <p:pic>
        <p:nvPicPr>
          <p:cNvPr id="8" name="Picture 7" descr="A picture containing logo&#10;&#10;Description automatically generated">
            <a:extLst>
              <a:ext uri="{FF2B5EF4-FFF2-40B4-BE49-F238E27FC236}">
                <a16:creationId xmlns:a16="http://schemas.microsoft.com/office/drawing/2014/main" id="{F1B952AB-EEBF-4482-9D65-5804DF53CD50}"/>
              </a:ext>
            </a:extLst>
          </p:cNvPr>
          <p:cNvPicPr>
            <a:picLocks noChangeAspect="1"/>
          </p:cNvPicPr>
          <p:nvPr/>
        </p:nvPicPr>
        <p:blipFill>
          <a:blip r:embed="rId4"/>
          <a:stretch>
            <a:fillRect/>
          </a:stretch>
        </p:blipFill>
        <p:spPr>
          <a:xfrm>
            <a:off x="7421681" y="434340"/>
            <a:ext cx="1801368" cy="762000"/>
          </a:xfrm>
          <a:prstGeom prst="rect">
            <a:avLst/>
          </a:prstGeom>
        </p:spPr>
      </p:pic>
    </p:spTree>
    <p:extLst>
      <p:ext uri="{BB962C8B-B14F-4D97-AF65-F5344CB8AC3E}">
        <p14:creationId xmlns:p14="http://schemas.microsoft.com/office/powerpoint/2010/main" val="620874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The power to change someone's mind</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Subtitle 2">
            <a:extLst>
              <a:ext uri="{FF2B5EF4-FFF2-40B4-BE49-F238E27FC236}">
                <a16:creationId xmlns:a16="http://schemas.microsoft.com/office/drawing/2014/main" id="{FA5ED91B-6A3F-44AC-A2A2-86C342F4E995}"/>
              </a:ext>
            </a:extLst>
          </p:cNvPr>
          <p:cNvSpPr txBox="1">
            <a:spLocks/>
          </p:cNvSpPr>
          <p:nvPr/>
        </p:nvSpPr>
        <p:spPr>
          <a:xfrm>
            <a:off x="668118" y="429579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8" name="Subtitle 2">
            <a:extLst>
              <a:ext uri="{FF2B5EF4-FFF2-40B4-BE49-F238E27FC236}">
                <a16:creationId xmlns:a16="http://schemas.microsoft.com/office/drawing/2014/main" id="{E28A3DB5-20B4-4E8E-B15E-DC3D81F66E14}"/>
              </a:ext>
            </a:extLst>
          </p:cNvPr>
          <p:cNvSpPr txBox="1">
            <a:spLocks/>
          </p:cNvSpPr>
          <p:nvPr/>
        </p:nvSpPr>
        <p:spPr>
          <a:xfrm>
            <a:off x="535009" y="252908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When was the last time someone convinced you to do something, or changed your mind on an issue?</a:t>
            </a:r>
          </a:p>
          <a:p>
            <a:pPr algn="l"/>
            <a:endPar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r>
              <a:rPr lang="en-GB" sz="2000" dirty="0">
                <a:solidFill>
                  <a:schemeClr val="tx1"/>
                </a:solidFill>
                <a:latin typeface="Amnesty Trade Gothic" panose="020B0503040303020004" pitchFamily="34" charset="0"/>
                <a:ea typeface="Calibri" panose="020F0502020204030204" pitchFamily="34" charset="0"/>
                <a:cs typeface="Arial" panose="020B0604020202020204" pitchFamily="34" charset="0"/>
              </a:rPr>
              <a:t>Spend a minute writing it down, and write down </a:t>
            </a:r>
            <a:r>
              <a:rPr lang="en-GB" sz="2000" i="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who</a:t>
            </a:r>
            <a:r>
              <a:rPr lang="en-GB" sz="2000" dirty="0">
                <a:solidFill>
                  <a:schemeClr val="tx1"/>
                </a:solidFill>
                <a:latin typeface="Amnesty Trade Gothic" panose="020B0503040303020004" pitchFamily="34" charset="0"/>
                <a:ea typeface="Calibri" panose="020F0502020204030204" pitchFamily="34" charset="0"/>
                <a:cs typeface="Arial" panose="020B0604020202020204" pitchFamily="34" charset="0"/>
              </a:rPr>
              <a:t> convinced you</a:t>
            </a:r>
          </a:p>
        </p:txBody>
      </p:sp>
      <p:sp>
        <p:nvSpPr>
          <p:cNvPr id="10" name="Subtitle 2">
            <a:extLst>
              <a:ext uri="{FF2B5EF4-FFF2-40B4-BE49-F238E27FC236}">
                <a16:creationId xmlns:a16="http://schemas.microsoft.com/office/drawing/2014/main" id="{8110D8BB-C69F-43EA-B4D6-540F72F5633D}"/>
              </a:ext>
            </a:extLst>
          </p:cNvPr>
          <p:cNvSpPr txBox="1">
            <a:spLocks/>
          </p:cNvSpPr>
          <p:nvPr/>
        </p:nvSpPr>
        <p:spPr>
          <a:xfrm>
            <a:off x="-672040" y="437984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2000" b="1" dirty="0">
              <a:solidFill>
                <a:schemeClr val="tx1"/>
              </a:solidFill>
              <a:effectLst/>
              <a:latin typeface="Amnesty Trade Gothic" panose="020B05030403030200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7854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02DCEEF-6F69-4EB3-917A-DF5B819FB330}"/>
              </a:ext>
            </a:extLst>
          </p:cNvPr>
          <p:cNvSpPr/>
          <p:nvPr/>
        </p:nvSpPr>
        <p:spPr>
          <a:xfrm>
            <a:off x="3103713" y="4274929"/>
            <a:ext cx="6819924" cy="982336"/>
          </a:xfrm>
          <a:prstGeom prst="rect">
            <a:avLst/>
          </a:prstGeom>
          <a:solidFill>
            <a:srgbClr val="FFE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219EE7F-4B89-42D6-8D8B-55E042AC09E8}"/>
              </a:ext>
            </a:extLst>
          </p:cNvPr>
          <p:cNvSpPr>
            <a:spLocks noGrp="1"/>
          </p:cNvSpPr>
          <p:nvPr>
            <p:ph type="sldNum" sz="quarter" idx="12"/>
          </p:nvPr>
        </p:nvSpPr>
        <p:spPr/>
        <p:txBody>
          <a:bodyPr/>
          <a:lstStyle/>
          <a:p>
            <a:fld id="{025E81FB-01F2-B14C-8453-76DBBB81D2C1}" type="slidenum">
              <a:rPr lang="en-US" smtClean="0"/>
              <a:t>11</a:t>
            </a:fld>
            <a:endParaRPr lang="en-US"/>
          </a:p>
        </p:txBody>
      </p:sp>
      <p:sp>
        <p:nvSpPr>
          <p:cNvPr id="7" name="TextBox 6">
            <a:extLst>
              <a:ext uri="{FF2B5EF4-FFF2-40B4-BE49-F238E27FC236}">
                <a16:creationId xmlns:a16="http://schemas.microsoft.com/office/drawing/2014/main" id="{3D02A1B8-3E1B-4C8F-9290-18ADABE09EA0}"/>
              </a:ext>
            </a:extLst>
          </p:cNvPr>
          <p:cNvSpPr txBox="1"/>
          <p:nvPr/>
        </p:nvSpPr>
        <p:spPr>
          <a:xfrm>
            <a:off x="3103713" y="4535265"/>
            <a:ext cx="6802285" cy="461665"/>
          </a:xfrm>
          <a:prstGeom prst="rect">
            <a:avLst/>
          </a:prstGeom>
          <a:noFill/>
        </p:spPr>
        <p:txBody>
          <a:bodyPr wrap="square" rtlCol="0">
            <a:spAutoFit/>
          </a:bodyPr>
          <a:lstStyle/>
          <a:p>
            <a:r>
              <a:rPr lang="en-GB" sz="2400" b="1" dirty="0">
                <a:solidFill>
                  <a:schemeClr val="tx1">
                    <a:lumMod val="95000"/>
                    <a:lumOff val="5000"/>
                  </a:schemeClr>
                </a:solidFill>
                <a:latin typeface="Helvetica"/>
                <a:cs typeface="Helvetica"/>
              </a:rPr>
              <a:t>10 minute break</a:t>
            </a:r>
            <a:endParaRPr lang="en-US" sz="2400" b="1" dirty="0">
              <a:solidFill>
                <a:schemeClr val="tx1">
                  <a:lumMod val="95000"/>
                  <a:lumOff val="5000"/>
                </a:schemeClr>
              </a:solidFill>
              <a:latin typeface="Helvetica"/>
              <a:cs typeface="Helvetica"/>
            </a:endParaRPr>
          </a:p>
        </p:txBody>
      </p:sp>
      <p:pic>
        <p:nvPicPr>
          <p:cNvPr id="9" name="Picture 8" descr="A picture containing logo&#10;&#10;Description automatically generated">
            <a:extLst>
              <a:ext uri="{FF2B5EF4-FFF2-40B4-BE49-F238E27FC236}">
                <a16:creationId xmlns:a16="http://schemas.microsoft.com/office/drawing/2014/main" id="{EE160075-CA22-4295-9525-5B5C0699E1EE}"/>
              </a:ext>
            </a:extLst>
          </p:cNvPr>
          <p:cNvPicPr>
            <a:picLocks noChangeAspect="1"/>
          </p:cNvPicPr>
          <p:nvPr/>
        </p:nvPicPr>
        <p:blipFill>
          <a:blip r:embed="rId2"/>
          <a:stretch>
            <a:fillRect/>
          </a:stretch>
        </p:blipFill>
        <p:spPr>
          <a:xfrm>
            <a:off x="345020" y="364766"/>
            <a:ext cx="1801368" cy="762000"/>
          </a:xfrm>
          <a:prstGeom prst="rect">
            <a:avLst/>
          </a:prstGeom>
        </p:spPr>
      </p:pic>
    </p:spTree>
    <p:extLst>
      <p:ext uri="{BB962C8B-B14F-4D97-AF65-F5344CB8AC3E}">
        <p14:creationId xmlns:p14="http://schemas.microsoft.com/office/powerpoint/2010/main" val="816427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8916D62-CD49-4637-B556-27B92FAE6FB6}"/>
              </a:ext>
            </a:extLst>
          </p:cNvPr>
          <p:cNvSpPr/>
          <p:nvPr/>
        </p:nvSpPr>
        <p:spPr>
          <a:xfrm>
            <a:off x="3103713" y="4158400"/>
            <a:ext cx="6819924" cy="982336"/>
          </a:xfrm>
          <a:prstGeom prst="rect">
            <a:avLst/>
          </a:prstGeom>
          <a:solidFill>
            <a:srgbClr val="FFE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35FEEF7-D683-4773-A8FD-CB8380194EA7}"/>
              </a:ext>
            </a:extLst>
          </p:cNvPr>
          <p:cNvSpPr txBox="1"/>
          <p:nvPr/>
        </p:nvSpPr>
        <p:spPr>
          <a:xfrm>
            <a:off x="3103713" y="4418735"/>
            <a:ext cx="6802285" cy="461665"/>
          </a:xfrm>
          <a:prstGeom prst="rect">
            <a:avLst/>
          </a:prstGeom>
          <a:noFill/>
        </p:spPr>
        <p:txBody>
          <a:bodyPr wrap="square" rtlCol="0">
            <a:spAutoFit/>
          </a:bodyPr>
          <a:lstStyle/>
          <a:p>
            <a:r>
              <a:rPr lang="en-GB" sz="2400" b="1" dirty="0">
                <a:solidFill>
                  <a:schemeClr val="tx1">
                    <a:lumMod val="95000"/>
                    <a:lumOff val="5000"/>
                  </a:schemeClr>
                </a:solidFill>
                <a:latin typeface="Helvetica"/>
                <a:cs typeface="Helvetica"/>
              </a:rPr>
              <a:t>121s: How to build and develop relationships</a:t>
            </a:r>
            <a:endParaRPr lang="en-US" sz="2400" b="1" dirty="0">
              <a:solidFill>
                <a:schemeClr val="tx1">
                  <a:lumMod val="95000"/>
                  <a:lumOff val="5000"/>
                </a:schemeClr>
              </a:solidFill>
              <a:latin typeface="Helvetica"/>
              <a:cs typeface="Helvetica"/>
            </a:endParaRPr>
          </a:p>
        </p:txBody>
      </p:sp>
      <p:pic>
        <p:nvPicPr>
          <p:cNvPr id="9" name="Picture 8" descr="A picture containing logo&#10;&#10;Description automatically generated">
            <a:extLst>
              <a:ext uri="{FF2B5EF4-FFF2-40B4-BE49-F238E27FC236}">
                <a16:creationId xmlns:a16="http://schemas.microsoft.com/office/drawing/2014/main" id="{C7C87143-9E3E-4E68-B349-F839F155B59A}"/>
              </a:ext>
            </a:extLst>
          </p:cNvPr>
          <p:cNvPicPr>
            <a:picLocks noChangeAspect="1"/>
          </p:cNvPicPr>
          <p:nvPr/>
        </p:nvPicPr>
        <p:blipFill>
          <a:blip r:embed="rId2"/>
          <a:stretch>
            <a:fillRect/>
          </a:stretch>
        </p:blipFill>
        <p:spPr>
          <a:xfrm>
            <a:off x="345020" y="364766"/>
            <a:ext cx="1801368" cy="762000"/>
          </a:xfrm>
          <a:prstGeom prst="rect">
            <a:avLst/>
          </a:prstGeom>
        </p:spPr>
      </p:pic>
    </p:spTree>
    <p:extLst>
      <p:ext uri="{BB962C8B-B14F-4D97-AF65-F5344CB8AC3E}">
        <p14:creationId xmlns:p14="http://schemas.microsoft.com/office/powerpoint/2010/main" val="1956293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557212" y="2734442"/>
            <a:ext cx="8093860" cy="2566744"/>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What is a 121?</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Tijdelijke aanduiding voor inhoud 2">
            <a:extLst>
              <a:ext uri="{FF2B5EF4-FFF2-40B4-BE49-F238E27FC236}">
                <a16:creationId xmlns:a16="http://schemas.microsoft.com/office/drawing/2014/main" id="{457A9F46-19C9-40C4-9FF3-4A4EE070B773}"/>
              </a:ext>
            </a:extLst>
          </p:cNvPr>
          <p:cNvSpPr txBox="1">
            <a:spLocks/>
          </p:cNvSpPr>
          <p:nvPr/>
        </p:nvSpPr>
        <p:spPr>
          <a:xfrm>
            <a:off x="681037" y="1918252"/>
            <a:ext cx="8543925" cy="4304615"/>
          </a:xfrm>
          <a:prstGeom prst="rect">
            <a:avLst/>
          </a:prstGeom>
        </p:spPr>
        <p:txBody>
          <a:bodyPr vert="horz" lIns="74295" tIns="37148" rIns="74295" bIns="3714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GB" sz="2200" dirty="0">
                <a:latin typeface="Amnesty Trade Gothic" panose="020B0503040303020004" pitchFamily="34" charset="0"/>
              </a:rPr>
              <a:t>121s are a tool that we can all use to help build relationships </a:t>
            </a:r>
          </a:p>
          <a:p>
            <a:pPr marL="0" indent="0" fontAlgn="base">
              <a:buNone/>
            </a:pPr>
            <a:endParaRPr lang="en-GB" sz="2200" dirty="0">
              <a:latin typeface="Amnesty Trade Gothic" panose="020B0503040303020004" pitchFamily="34" charset="0"/>
            </a:endParaRPr>
          </a:p>
          <a:p>
            <a:pPr marL="0" indent="0" fontAlgn="base">
              <a:buNone/>
            </a:pPr>
            <a:r>
              <a:rPr lang="en-GB" sz="2200" dirty="0">
                <a:latin typeface="Amnesty Trade Gothic" panose="020B0503040303020004" pitchFamily="34" charset="0"/>
              </a:rPr>
              <a:t>121s are conversations between two people that have purpose and outcomes.  </a:t>
            </a:r>
          </a:p>
          <a:p>
            <a:pPr marL="0" indent="0" fontAlgn="base">
              <a:buNone/>
            </a:pPr>
            <a:br>
              <a:rPr lang="en-GB" sz="2200" dirty="0">
                <a:latin typeface="Amnesty Trade Gothic" panose="020B0503040303020004" pitchFamily="34" charset="0"/>
              </a:rPr>
            </a:br>
            <a:r>
              <a:rPr lang="en-GB" sz="2200" b="1" dirty="0">
                <a:latin typeface="Amnesty Trade Gothic" panose="020B0503040303020004" pitchFamily="34" charset="0"/>
              </a:rPr>
              <a:t>Purpose</a:t>
            </a:r>
          </a:p>
          <a:p>
            <a:pPr fontAlgn="base"/>
            <a:r>
              <a:rPr lang="en-GB" sz="2200" dirty="0">
                <a:latin typeface="Amnesty Trade Gothic" panose="020B0503040303020004" pitchFamily="34" charset="0"/>
              </a:rPr>
              <a:t>Find out what issues the person cares about </a:t>
            </a:r>
          </a:p>
          <a:p>
            <a:pPr fontAlgn="base"/>
            <a:r>
              <a:rPr lang="en-GB" sz="2200" dirty="0">
                <a:latin typeface="Amnesty Trade Gothic" panose="020B0503040303020004" pitchFamily="34" charset="0"/>
              </a:rPr>
              <a:t>Find out their motivations </a:t>
            </a:r>
          </a:p>
          <a:p>
            <a:pPr fontAlgn="base"/>
            <a:r>
              <a:rPr lang="en-GB" sz="2200" dirty="0">
                <a:latin typeface="Amnesty Trade Gothic" panose="020B0503040303020004" pitchFamily="34" charset="0"/>
              </a:rPr>
              <a:t>Build authentic relationships </a:t>
            </a:r>
          </a:p>
          <a:p>
            <a:pPr marL="0" indent="0" fontAlgn="base">
              <a:buNone/>
            </a:pPr>
            <a:endParaRPr lang="en-GB" sz="2200" dirty="0">
              <a:latin typeface="Amnesty Trade Gothic" panose="020B0503040303020004" pitchFamily="34" charset="0"/>
            </a:endParaRPr>
          </a:p>
          <a:p>
            <a:pPr marL="0" indent="0" fontAlgn="base">
              <a:buNone/>
            </a:pPr>
            <a:r>
              <a:rPr lang="en-GB" sz="2200" dirty="0">
                <a:latin typeface="Amnesty Trade Gothic" panose="020B0503040303020004" pitchFamily="34" charset="0"/>
              </a:rPr>
              <a:t>They don’t have to follow a set structure, but they can if you find that easier.  </a:t>
            </a:r>
          </a:p>
          <a:p>
            <a:pPr marL="0" indent="0">
              <a:buNone/>
            </a:pPr>
            <a:endParaRPr lang="en-GB" sz="2000" b="1" dirty="0">
              <a:latin typeface="Amnesty Trade Gothic" panose="020B0503040303020004" pitchFamily="34" charset="0"/>
            </a:endParaRPr>
          </a:p>
        </p:txBody>
      </p:sp>
    </p:spTree>
    <p:extLst>
      <p:ext uri="{BB962C8B-B14F-4D97-AF65-F5344CB8AC3E}">
        <p14:creationId xmlns:p14="http://schemas.microsoft.com/office/powerpoint/2010/main" val="869940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557212" y="2734442"/>
            <a:ext cx="8093860" cy="2566744"/>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What isn’t a 121?</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Tijdelijke aanduiding voor inhoud 2">
            <a:extLst>
              <a:ext uri="{FF2B5EF4-FFF2-40B4-BE49-F238E27FC236}">
                <a16:creationId xmlns:a16="http://schemas.microsoft.com/office/drawing/2014/main" id="{457A9F46-19C9-40C4-9FF3-4A4EE070B773}"/>
              </a:ext>
            </a:extLst>
          </p:cNvPr>
          <p:cNvSpPr txBox="1">
            <a:spLocks/>
          </p:cNvSpPr>
          <p:nvPr/>
        </p:nvSpPr>
        <p:spPr>
          <a:xfrm>
            <a:off x="681037" y="1918252"/>
            <a:ext cx="8543925" cy="4304615"/>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latin typeface="Amnesty Trade Gothic" panose="020B0503040303020004" pitchFamily="34" charset="0"/>
              </a:rPr>
              <a:t>121’s are something that all organisers can utilise, and are a specific skill to develop</a:t>
            </a:r>
          </a:p>
          <a:p>
            <a:pPr marL="0" indent="0">
              <a:buNone/>
            </a:pPr>
            <a:r>
              <a:rPr lang="en-GB" sz="2000" b="1" dirty="0">
                <a:latin typeface="Amnesty Trade Gothic" panose="020B0503040303020004" pitchFamily="34" charset="0"/>
              </a:rPr>
              <a:t> </a:t>
            </a:r>
            <a:br>
              <a:rPr lang="en-GB" sz="2000" b="1" dirty="0">
                <a:latin typeface="Amnesty Trade Gothic" panose="020B0503040303020004" pitchFamily="34" charset="0"/>
              </a:rPr>
            </a:br>
            <a:br>
              <a:rPr lang="en-GB" sz="2000" b="1" dirty="0">
                <a:latin typeface="Amnesty Trade Gothic" panose="020B0503040303020004" pitchFamily="34" charset="0"/>
              </a:rPr>
            </a:br>
            <a:r>
              <a:rPr lang="en-GB" sz="2000" b="1" dirty="0">
                <a:latin typeface="Amnesty Trade Gothic" panose="020B0503040303020004" pitchFamily="34" charset="0"/>
              </a:rPr>
              <a:t>They’re not</a:t>
            </a:r>
          </a:p>
          <a:p>
            <a:r>
              <a:rPr lang="en-GB" sz="2000" dirty="0">
                <a:latin typeface="Amnesty Trade Gothic" panose="020B0503040303020004" pitchFamily="34" charset="0"/>
              </a:rPr>
              <a:t>An interview – this shouldn’t be a one sided Q&amp;A </a:t>
            </a:r>
          </a:p>
          <a:p>
            <a:r>
              <a:rPr lang="en-GB" sz="2000" dirty="0">
                <a:latin typeface="Amnesty Trade Gothic" panose="020B0503040303020004" pitchFamily="34" charset="0"/>
              </a:rPr>
              <a:t>A casual chat with a friend – they have a specific purpose</a:t>
            </a:r>
          </a:p>
          <a:p>
            <a:endParaRPr lang="en-GB" sz="2000" b="1" dirty="0">
              <a:latin typeface="Amnesty Trade Gothic" panose="020B0503040303020004" pitchFamily="34" charset="0"/>
            </a:endParaRPr>
          </a:p>
        </p:txBody>
      </p:sp>
    </p:spTree>
    <p:extLst>
      <p:ext uri="{BB962C8B-B14F-4D97-AF65-F5344CB8AC3E}">
        <p14:creationId xmlns:p14="http://schemas.microsoft.com/office/powerpoint/2010/main" val="281657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557212" y="2734442"/>
            <a:ext cx="8093860" cy="2566744"/>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What kind of outcomes should we expect?</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Tijdelijke aanduiding voor inhoud 2">
            <a:extLst>
              <a:ext uri="{FF2B5EF4-FFF2-40B4-BE49-F238E27FC236}">
                <a16:creationId xmlns:a16="http://schemas.microsoft.com/office/drawing/2014/main" id="{457A9F46-19C9-40C4-9FF3-4A4EE070B773}"/>
              </a:ext>
            </a:extLst>
          </p:cNvPr>
          <p:cNvSpPr txBox="1">
            <a:spLocks/>
          </p:cNvSpPr>
          <p:nvPr/>
        </p:nvSpPr>
        <p:spPr>
          <a:xfrm>
            <a:off x="681037" y="1918252"/>
            <a:ext cx="8543925" cy="4304615"/>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Amnesty Trade Gothic" panose="020B0503040303020004" pitchFamily="34" charset="0"/>
              </a:rPr>
              <a:t>As well finding out peoples interests and motivations, 121s should aim to have outcomes that are mutually beneficial.</a:t>
            </a:r>
          </a:p>
          <a:p>
            <a:pPr marL="0" indent="0">
              <a:buNone/>
            </a:pPr>
            <a:br>
              <a:rPr lang="en-GB" sz="2000" dirty="0">
                <a:latin typeface="Amnesty Trade Gothic" panose="020B0503040303020004" pitchFamily="34" charset="0"/>
              </a:rPr>
            </a:br>
            <a:r>
              <a:rPr lang="en-GB" sz="2000" dirty="0">
                <a:latin typeface="Amnesty Trade Gothic" panose="020B0503040303020004" pitchFamily="34" charset="0"/>
              </a:rPr>
              <a:t>They can included</a:t>
            </a:r>
          </a:p>
          <a:p>
            <a:pPr marL="0" indent="0">
              <a:buNone/>
            </a:pPr>
            <a:endParaRPr lang="en-GB" sz="2000" dirty="0">
              <a:latin typeface="Amnesty Trade Gothic" panose="020B0503040303020004" pitchFamily="34" charset="0"/>
            </a:endParaRPr>
          </a:p>
          <a:p>
            <a:r>
              <a:rPr lang="en-GB" sz="2000" b="1" dirty="0">
                <a:latin typeface="Amnesty Trade Gothic" panose="020B0503040303020004" pitchFamily="34" charset="0"/>
              </a:rPr>
              <a:t>An invitation to an upcoming event or meeting</a:t>
            </a:r>
          </a:p>
          <a:p>
            <a:r>
              <a:rPr lang="en-GB" sz="2000" b="1" dirty="0">
                <a:latin typeface="Amnesty Trade Gothic" panose="020B0503040303020004" pitchFamily="34" charset="0"/>
              </a:rPr>
              <a:t>An introduction to another person or group</a:t>
            </a:r>
          </a:p>
          <a:p>
            <a:r>
              <a:rPr lang="en-GB" sz="2000" b="1" dirty="0">
                <a:latin typeface="Amnesty Trade Gothic" panose="020B0503040303020004" pitchFamily="34" charset="0"/>
              </a:rPr>
              <a:t>A commitment to a future 121</a:t>
            </a: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endParaRPr lang="en-GB" sz="2000" b="1" dirty="0">
              <a:latin typeface="Amnesty Trade Gothic" panose="020B0503040303020004" pitchFamily="34" charset="0"/>
            </a:endParaRPr>
          </a:p>
        </p:txBody>
      </p:sp>
    </p:spTree>
    <p:extLst>
      <p:ext uri="{BB962C8B-B14F-4D97-AF65-F5344CB8AC3E}">
        <p14:creationId xmlns:p14="http://schemas.microsoft.com/office/powerpoint/2010/main" val="3925387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557212" y="2734442"/>
            <a:ext cx="8093860" cy="2566744"/>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Practicing 121s</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Tijdelijke aanduiding voor inhoud 2">
            <a:extLst>
              <a:ext uri="{FF2B5EF4-FFF2-40B4-BE49-F238E27FC236}">
                <a16:creationId xmlns:a16="http://schemas.microsoft.com/office/drawing/2014/main" id="{457A9F46-19C9-40C4-9FF3-4A4EE070B773}"/>
              </a:ext>
            </a:extLst>
          </p:cNvPr>
          <p:cNvSpPr txBox="1">
            <a:spLocks/>
          </p:cNvSpPr>
          <p:nvPr/>
        </p:nvSpPr>
        <p:spPr>
          <a:xfrm>
            <a:off x="681037" y="1918252"/>
            <a:ext cx="8543925" cy="4304615"/>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Amnesty Trade Gothic" panose="020B0503040303020004" pitchFamily="34" charset="0"/>
              </a:rPr>
              <a:t>We’re going to break out into pairs and have a 121 for 20 minutes</a:t>
            </a:r>
          </a:p>
          <a:p>
            <a:pPr marL="0" indent="0">
              <a:buNone/>
            </a:pPr>
            <a:br>
              <a:rPr lang="en-GB" sz="2000" dirty="0">
                <a:latin typeface="Amnesty Trade Gothic" panose="020B0503040303020004" pitchFamily="34" charset="0"/>
              </a:rPr>
            </a:br>
            <a:r>
              <a:rPr lang="en-GB" sz="2000" dirty="0">
                <a:latin typeface="Amnesty Trade Gothic" panose="020B0503040303020004" pitchFamily="34" charset="0"/>
              </a:rPr>
              <a:t>In your 121 I want you to</a:t>
            </a:r>
          </a:p>
          <a:p>
            <a:pPr marL="0" indent="0">
              <a:buNone/>
            </a:pPr>
            <a:endParaRPr lang="en-GB" sz="2000" dirty="0">
              <a:latin typeface="Amnesty Trade Gothic" panose="020B0503040303020004" pitchFamily="34" charset="0"/>
            </a:endParaRPr>
          </a:p>
          <a:p>
            <a:r>
              <a:rPr lang="en-GB" sz="2000" b="1" dirty="0">
                <a:latin typeface="Amnesty Trade Gothic" panose="020B0503040303020004" pitchFamily="34" charset="0"/>
              </a:rPr>
              <a:t>Find out the other persons interests and motivations</a:t>
            </a:r>
          </a:p>
          <a:p>
            <a:pPr lvl="1"/>
            <a:r>
              <a:rPr lang="en-GB" sz="2000" dirty="0">
                <a:latin typeface="Amnesty Trade Gothic" panose="020B0503040303020004" pitchFamily="34" charset="0"/>
              </a:rPr>
              <a:t>Why are they here? How did they get involved in Amnesty? What issues do they care about? What takes up their time or headspace (work, studying, campaigning, family, friends, other interests)?</a:t>
            </a:r>
          </a:p>
          <a:p>
            <a:pPr lvl="1"/>
            <a:endParaRPr lang="en-GB" sz="1600" b="1" dirty="0">
              <a:latin typeface="Amnesty Trade Gothic" panose="020B0503040303020004" pitchFamily="34" charset="0"/>
            </a:endParaRPr>
          </a:p>
          <a:p>
            <a:r>
              <a:rPr lang="en-GB" sz="2000" b="1" dirty="0">
                <a:latin typeface="Amnesty Trade Gothic" panose="020B0503040303020004" pitchFamily="34" charset="0"/>
              </a:rPr>
              <a:t>Agree some form of ‘next step’</a:t>
            </a:r>
          </a:p>
          <a:p>
            <a:pPr marL="457200" lvl="1" indent="0">
              <a:buNone/>
            </a:pPr>
            <a:endParaRPr lang="en-GB" sz="1600" b="1" dirty="0">
              <a:latin typeface="Amnesty Trade Gothic" panose="020B0503040303020004" pitchFamily="34" charset="0"/>
            </a:endParaRPr>
          </a:p>
          <a:p>
            <a:pPr lvl="1"/>
            <a:endParaRPr lang="en-GB" sz="1600" b="1" dirty="0">
              <a:latin typeface="Amnesty Trade Gothic" panose="020B0503040303020004" pitchFamily="34" charset="0"/>
            </a:endParaRPr>
          </a:p>
          <a:p>
            <a:endParaRPr lang="en-GB" sz="2000" b="1" dirty="0">
              <a:latin typeface="Amnesty Trade Gothic" panose="020B0503040303020004" pitchFamily="34" charset="0"/>
            </a:endParaRPr>
          </a:p>
          <a:p>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endParaRPr lang="en-GB" sz="2000" b="1" dirty="0">
              <a:latin typeface="Amnesty Trade Gothic" panose="020B0503040303020004" pitchFamily="34" charset="0"/>
            </a:endParaRPr>
          </a:p>
        </p:txBody>
      </p:sp>
    </p:spTree>
    <p:extLst>
      <p:ext uri="{BB962C8B-B14F-4D97-AF65-F5344CB8AC3E}">
        <p14:creationId xmlns:p14="http://schemas.microsoft.com/office/powerpoint/2010/main" val="586822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557212" y="2734442"/>
            <a:ext cx="8093860" cy="2566744"/>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Feedback from 121s</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Tijdelijke aanduiding voor inhoud 2">
            <a:extLst>
              <a:ext uri="{FF2B5EF4-FFF2-40B4-BE49-F238E27FC236}">
                <a16:creationId xmlns:a16="http://schemas.microsoft.com/office/drawing/2014/main" id="{457A9F46-19C9-40C4-9FF3-4A4EE070B773}"/>
              </a:ext>
            </a:extLst>
          </p:cNvPr>
          <p:cNvSpPr txBox="1">
            <a:spLocks/>
          </p:cNvSpPr>
          <p:nvPr/>
        </p:nvSpPr>
        <p:spPr>
          <a:xfrm>
            <a:off x="681037" y="2391218"/>
            <a:ext cx="8543925" cy="4304615"/>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latin typeface="Amnesty Trade Gothic" panose="020B0503040303020004" pitchFamily="34" charset="0"/>
              </a:rPr>
              <a:t>What did you learn from the other person? What are their interests?</a:t>
            </a:r>
          </a:p>
          <a:p>
            <a:pPr marL="0" indent="0">
              <a:buNone/>
            </a:pPr>
            <a:endParaRPr lang="en-GB" sz="2000" b="1" dirty="0">
              <a:latin typeface="Amnesty Trade Gothic" panose="020B0503040303020004" pitchFamily="34" charset="0"/>
            </a:endParaRPr>
          </a:p>
          <a:p>
            <a:pPr marL="0" indent="0">
              <a:buNone/>
            </a:pPr>
            <a:r>
              <a:rPr lang="en-GB" sz="2000" dirty="0">
                <a:latin typeface="Amnesty Trade Gothic" panose="020B0503040303020004" pitchFamily="34" charset="0"/>
              </a:rPr>
              <a:t>What was easy and what was hard? Did the conversation flow?</a:t>
            </a:r>
          </a:p>
          <a:p>
            <a:pPr marL="0" indent="0">
              <a:buNone/>
            </a:pPr>
            <a:endParaRPr lang="en-GB" sz="2000" b="1" dirty="0">
              <a:latin typeface="Amnesty Trade Gothic" panose="020B0503040303020004" pitchFamily="34" charset="0"/>
            </a:endParaRPr>
          </a:p>
          <a:p>
            <a:pPr marL="0" indent="0">
              <a:buNone/>
            </a:pPr>
            <a:r>
              <a:rPr lang="en-GB" sz="2000" b="1" dirty="0">
                <a:latin typeface="Amnesty Trade Gothic" panose="020B0503040303020004" pitchFamily="34" charset="0"/>
              </a:rPr>
              <a:t>Did you come onto next steps?</a:t>
            </a: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457200" lvl="1" indent="0">
              <a:buNone/>
            </a:pPr>
            <a:endParaRPr lang="en-GB" sz="1600" b="1" dirty="0">
              <a:latin typeface="Amnesty Trade Gothic" panose="020B0503040303020004" pitchFamily="34" charset="0"/>
            </a:endParaRPr>
          </a:p>
          <a:p>
            <a:pPr lvl="1"/>
            <a:endParaRPr lang="en-GB" sz="1600" b="1" dirty="0">
              <a:latin typeface="Amnesty Trade Gothic" panose="020B0503040303020004" pitchFamily="34" charset="0"/>
            </a:endParaRPr>
          </a:p>
          <a:p>
            <a:endParaRPr lang="en-GB" sz="2000" b="1" dirty="0">
              <a:latin typeface="Amnesty Trade Gothic" panose="020B0503040303020004" pitchFamily="34" charset="0"/>
            </a:endParaRPr>
          </a:p>
          <a:p>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endParaRPr lang="en-GB" sz="2000" b="1" dirty="0">
              <a:latin typeface="Amnesty Trade Gothic" panose="020B0503040303020004" pitchFamily="34" charset="0"/>
            </a:endParaRPr>
          </a:p>
        </p:txBody>
      </p:sp>
    </p:spTree>
    <p:extLst>
      <p:ext uri="{BB962C8B-B14F-4D97-AF65-F5344CB8AC3E}">
        <p14:creationId xmlns:p14="http://schemas.microsoft.com/office/powerpoint/2010/main" val="2771360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557212" y="2734442"/>
            <a:ext cx="8093860" cy="2566744"/>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Before we wrap up</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Tijdelijke aanduiding voor inhoud 2">
            <a:extLst>
              <a:ext uri="{FF2B5EF4-FFF2-40B4-BE49-F238E27FC236}">
                <a16:creationId xmlns:a16="http://schemas.microsoft.com/office/drawing/2014/main" id="{457A9F46-19C9-40C4-9FF3-4A4EE070B773}"/>
              </a:ext>
            </a:extLst>
          </p:cNvPr>
          <p:cNvSpPr txBox="1">
            <a:spLocks/>
          </p:cNvSpPr>
          <p:nvPr/>
        </p:nvSpPr>
        <p:spPr>
          <a:xfrm>
            <a:off x="681037" y="1918252"/>
            <a:ext cx="8543925" cy="4304615"/>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0" indent="0">
              <a:buNone/>
            </a:pPr>
            <a:r>
              <a:rPr lang="en-GB" sz="2000" b="1" dirty="0">
                <a:latin typeface="Amnesty Trade Gothic" panose="020B0503040303020004" pitchFamily="34" charset="0"/>
              </a:rPr>
              <a:t>Please spend a few minutes filling in the feedback survey</a:t>
            </a: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457200" lvl="1" indent="0">
              <a:buNone/>
            </a:pPr>
            <a:endParaRPr lang="en-GB" sz="1600" b="1" dirty="0">
              <a:latin typeface="Amnesty Trade Gothic" panose="020B0503040303020004" pitchFamily="34" charset="0"/>
            </a:endParaRPr>
          </a:p>
          <a:p>
            <a:pPr lvl="1"/>
            <a:endParaRPr lang="en-GB" sz="1600" b="1" dirty="0">
              <a:latin typeface="Amnesty Trade Gothic" panose="020B0503040303020004" pitchFamily="34" charset="0"/>
            </a:endParaRPr>
          </a:p>
          <a:p>
            <a:endParaRPr lang="en-GB" sz="2000" b="1" dirty="0">
              <a:latin typeface="Amnesty Trade Gothic" panose="020B0503040303020004" pitchFamily="34" charset="0"/>
            </a:endParaRPr>
          </a:p>
          <a:p>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pPr marL="0" indent="0">
              <a:buNone/>
            </a:pPr>
            <a:endParaRPr lang="en-GB" sz="2000" b="1" dirty="0">
              <a:latin typeface="Amnesty Trade Gothic" panose="020B0503040303020004" pitchFamily="34" charset="0"/>
            </a:endParaRPr>
          </a:p>
          <a:p>
            <a:endParaRPr lang="en-GB" sz="2000" b="1" dirty="0">
              <a:latin typeface="Amnesty Trade Gothic" panose="020B0503040303020004" pitchFamily="34" charset="0"/>
            </a:endParaRPr>
          </a:p>
        </p:txBody>
      </p:sp>
    </p:spTree>
    <p:extLst>
      <p:ext uri="{BB962C8B-B14F-4D97-AF65-F5344CB8AC3E}">
        <p14:creationId xmlns:p14="http://schemas.microsoft.com/office/powerpoint/2010/main" val="3853135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49290048-3351-46EB-815B-EE5EC6786974}"/>
              </a:ext>
            </a:extLst>
          </p:cNvPr>
          <p:cNvSpPr>
            <a:spLocks noGrp="1"/>
          </p:cNvSpPr>
          <p:nvPr>
            <p:ph idx="1"/>
          </p:nvPr>
        </p:nvSpPr>
        <p:spPr>
          <a:xfrm>
            <a:off x="495300" y="2057399"/>
            <a:ext cx="8915400" cy="4525963"/>
          </a:xfrm>
        </p:spPr>
        <p:txBody>
          <a:bodyPr>
            <a:normAutofit/>
          </a:bodyPr>
          <a:lstStyle/>
          <a:p>
            <a:pPr marL="0" indent="0">
              <a:buNone/>
            </a:pPr>
            <a:r>
              <a:rPr lang="en-GB" sz="2000" b="1" dirty="0">
                <a:latin typeface="Amnesty Trade Gothic" panose="020B0503040303020004" pitchFamily="34" charset="0"/>
              </a:rPr>
              <a:t>Have a 121 with at least one other person in your student group</a:t>
            </a:r>
          </a:p>
          <a:p>
            <a:endParaRPr lang="en-GB" sz="2000" dirty="0">
              <a:latin typeface="Amnesty Trade Gothic" panose="020B0503040303020004" pitchFamily="34" charset="0"/>
            </a:endParaRPr>
          </a:p>
          <a:p>
            <a:pPr marL="0" indent="0">
              <a:buNone/>
            </a:pPr>
            <a:r>
              <a:rPr lang="en-GB" sz="2000" dirty="0">
                <a:latin typeface="Amnesty Trade Gothic" panose="020B0503040303020004" pitchFamily="34" charset="0"/>
              </a:rPr>
              <a:t>Have 121 with two students who aren’t in your group, but could help with your campaigning</a:t>
            </a:r>
          </a:p>
          <a:p>
            <a:endParaRPr lang="en-GB" sz="2000" dirty="0">
              <a:latin typeface="Amnesty Trade Gothic" panose="020B0503040303020004" pitchFamily="34" charset="0"/>
            </a:endParaRPr>
          </a:p>
          <a:p>
            <a:pPr marL="0" indent="0">
              <a:buNone/>
            </a:pPr>
            <a:r>
              <a:rPr lang="en-GB" sz="2000" b="1" dirty="0">
                <a:latin typeface="Amnesty Trade Gothic" panose="020B0503040303020004" pitchFamily="34" charset="0"/>
              </a:rPr>
              <a:t>Have one 121 with someone in your local community - use a Community Map to identify who this is.</a:t>
            </a:r>
          </a:p>
        </p:txBody>
      </p:sp>
      <p:sp>
        <p:nvSpPr>
          <p:cNvPr id="7" name="Title 4">
            <a:extLst>
              <a:ext uri="{FF2B5EF4-FFF2-40B4-BE49-F238E27FC236}">
                <a16:creationId xmlns:a16="http://schemas.microsoft.com/office/drawing/2014/main" id="{2709AEEA-210E-4B6E-8046-6419932042FE}"/>
              </a:ext>
            </a:extLst>
          </p:cNvPr>
          <p:cNvSpPr>
            <a:spLocks noGrp="1"/>
          </p:cNvSpPr>
          <p:nvPr>
            <p:ph type="title"/>
          </p:nvPr>
        </p:nvSpPr>
        <p:spPr>
          <a:xfrm>
            <a:off x="495300" y="274638"/>
            <a:ext cx="8915400" cy="1143000"/>
          </a:xfrm>
        </p:spPr>
        <p:txBody>
          <a:bodyPr>
            <a:normAutofit/>
          </a:bodyPr>
          <a:lstStyle/>
          <a:p>
            <a:r>
              <a:rPr lang="en-GB" sz="2400" b="1" dirty="0">
                <a:latin typeface="Amnesty Trade Gothic" panose="020B0503040303020004" pitchFamily="34" charset="0"/>
              </a:rPr>
              <a:t>Next steps</a:t>
            </a:r>
          </a:p>
        </p:txBody>
      </p:sp>
      <p:pic>
        <p:nvPicPr>
          <p:cNvPr id="8" name="Picture 7" descr="A picture containing logo&#10;&#10;Description automatically generated">
            <a:extLst>
              <a:ext uri="{FF2B5EF4-FFF2-40B4-BE49-F238E27FC236}">
                <a16:creationId xmlns:a16="http://schemas.microsoft.com/office/drawing/2014/main" id="{F2CA9F1B-AB2E-42F3-805B-B0149016C132}"/>
              </a:ext>
            </a:extLst>
          </p:cNvPr>
          <p:cNvPicPr>
            <a:picLocks noChangeAspect="1"/>
          </p:cNvPicPr>
          <p:nvPr/>
        </p:nvPicPr>
        <p:blipFill>
          <a:blip r:embed="rId3"/>
          <a:stretch>
            <a:fillRect/>
          </a:stretch>
        </p:blipFill>
        <p:spPr>
          <a:xfrm>
            <a:off x="345020" y="364766"/>
            <a:ext cx="1801368" cy="762000"/>
          </a:xfrm>
          <a:prstGeom prst="rect">
            <a:avLst/>
          </a:prstGeom>
        </p:spPr>
      </p:pic>
    </p:spTree>
    <p:extLst>
      <p:ext uri="{BB962C8B-B14F-4D97-AF65-F5344CB8AC3E}">
        <p14:creationId xmlns:p14="http://schemas.microsoft.com/office/powerpoint/2010/main" val="83588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426837" y="167554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lvl="0" algn="l"/>
            <a:r>
              <a:rPr lang="en-US" sz="2000" b="1" dirty="0">
                <a:solidFill>
                  <a:schemeClr val="tx1"/>
                </a:solidFill>
                <a:latin typeface="Amnesty Trade Gothic" panose="020B0503040303020004" pitchFamily="34" charset="0"/>
              </a:rPr>
              <a:t>Mute when not speaking. </a:t>
            </a:r>
            <a:endParaRPr lang="en-GB" sz="2000" b="1" dirty="0">
              <a:solidFill>
                <a:schemeClr val="tx1"/>
              </a:solidFill>
              <a:latin typeface="Amnesty Trade Gothic" panose="020B0503040303020004" pitchFamily="34" charset="0"/>
            </a:endParaRPr>
          </a:p>
          <a:p>
            <a:pPr algn="l"/>
            <a:r>
              <a:rPr lang="en-GB" sz="2000" b="1" dirty="0">
                <a:solidFill>
                  <a:schemeClr val="tx1"/>
                </a:solidFill>
                <a:latin typeface="Amnesty Trade Gothic" panose="020B0503040303020004" pitchFamily="34" charset="0"/>
              </a:rPr>
              <a:t> </a:t>
            </a:r>
          </a:p>
          <a:p>
            <a:pPr lvl="0" algn="l"/>
            <a:r>
              <a:rPr lang="en-US" sz="2000" b="1" dirty="0">
                <a:solidFill>
                  <a:schemeClr val="tx1"/>
                </a:solidFill>
                <a:latin typeface="Amnesty Trade Gothic" panose="020B0503040303020004" pitchFamily="34" charset="0"/>
              </a:rPr>
              <a:t>Respect each other. </a:t>
            </a:r>
          </a:p>
          <a:p>
            <a:pPr lvl="0" algn="l"/>
            <a:r>
              <a:rPr lang="en-GB" sz="2000" b="1" dirty="0">
                <a:solidFill>
                  <a:schemeClr val="tx1"/>
                </a:solidFill>
                <a:latin typeface="Amnesty Trade Gothic" panose="020B0503040303020004" pitchFamily="34" charset="0"/>
              </a:rPr>
              <a:t> </a:t>
            </a:r>
          </a:p>
          <a:p>
            <a:pPr lvl="0" algn="l"/>
            <a:r>
              <a:rPr lang="en-US" sz="2000" b="1" dirty="0">
                <a:solidFill>
                  <a:schemeClr val="tx1"/>
                </a:solidFill>
                <a:latin typeface="Amnesty Trade Gothic" panose="020B0503040303020004" pitchFamily="34" charset="0"/>
              </a:rPr>
              <a:t>Speak slowly and clearly. </a:t>
            </a:r>
            <a:endParaRPr lang="en-GB" sz="2000" b="1" dirty="0">
              <a:solidFill>
                <a:schemeClr val="tx1"/>
              </a:solidFill>
              <a:latin typeface="Amnesty Trade Gothic" panose="020B0503040303020004" pitchFamily="34" charset="0"/>
            </a:endParaRPr>
          </a:p>
          <a:p>
            <a:pPr algn="l"/>
            <a:r>
              <a:rPr lang="en-GB" sz="2000" b="1" dirty="0">
                <a:solidFill>
                  <a:schemeClr val="tx1"/>
                </a:solidFill>
                <a:latin typeface="Amnesty Trade Gothic" panose="020B0503040303020004" pitchFamily="34" charset="0"/>
              </a:rPr>
              <a:t> </a:t>
            </a:r>
          </a:p>
          <a:p>
            <a:pPr lvl="0" algn="l"/>
            <a:r>
              <a:rPr lang="en-US" sz="2000" b="1" dirty="0">
                <a:solidFill>
                  <a:schemeClr val="tx1"/>
                </a:solidFill>
                <a:latin typeface="Amnesty Trade Gothic" panose="020B0503040303020004" pitchFamily="34" charset="0"/>
              </a:rPr>
              <a:t>Identify yourself. </a:t>
            </a:r>
            <a:r>
              <a:rPr lang="en-GB" sz="2000" b="1" dirty="0">
                <a:solidFill>
                  <a:schemeClr val="tx1"/>
                </a:solidFill>
                <a:latin typeface="Amnesty Trade Gothic" panose="020B0503040303020004" pitchFamily="34" charset="0"/>
              </a:rPr>
              <a:t> </a:t>
            </a:r>
          </a:p>
          <a:p>
            <a:pPr algn="l"/>
            <a:r>
              <a:rPr lang="en-GB" sz="2000" b="1" dirty="0">
                <a:solidFill>
                  <a:schemeClr val="tx1"/>
                </a:solidFill>
                <a:latin typeface="Amnesty Trade Gothic" panose="020B0503040303020004" pitchFamily="34" charset="0"/>
              </a:rPr>
              <a:t> </a:t>
            </a:r>
          </a:p>
          <a:p>
            <a:pPr lvl="0" algn="l"/>
            <a:r>
              <a:rPr lang="en-US" sz="2000" b="1" dirty="0">
                <a:solidFill>
                  <a:schemeClr val="tx1"/>
                </a:solidFill>
                <a:latin typeface="Amnesty Trade Gothic" panose="020B0503040303020004" pitchFamily="34" charset="0"/>
              </a:rPr>
              <a:t>Ask for clarification. </a:t>
            </a:r>
            <a:endParaRPr lang="en-GB" sz="2000" b="1" dirty="0">
              <a:solidFill>
                <a:schemeClr val="tx1"/>
              </a:solidFill>
              <a:latin typeface="Amnesty Trade Gothic" panose="020B0503040303020004" pitchFamily="34" charset="0"/>
            </a:endParaRPr>
          </a:p>
          <a:p>
            <a:pPr algn="l"/>
            <a:r>
              <a:rPr lang="en-GB" sz="2000" b="1" dirty="0">
                <a:solidFill>
                  <a:schemeClr val="tx1"/>
                </a:solidFill>
                <a:latin typeface="Amnesty Trade Gothic" panose="020B0503040303020004" pitchFamily="34" charset="0"/>
              </a:rPr>
              <a:t> </a:t>
            </a:r>
          </a:p>
          <a:p>
            <a:pPr lvl="0" algn="l"/>
            <a:r>
              <a:rPr lang="en-US" sz="2000" b="1" dirty="0">
                <a:solidFill>
                  <a:schemeClr val="tx1"/>
                </a:solidFill>
                <a:latin typeface="Amnesty Trade Gothic" panose="020B0503040303020004" pitchFamily="34" charset="0"/>
              </a:rPr>
              <a:t>Zero tolerance.</a:t>
            </a:r>
            <a:endParaRPr lang="en-GB" sz="2000" b="1" dirty="0">
              <a:solidFill>
                <a:schemeClr val="tx1"/>
              </a:solidFill>
              <a:latin typeface="Amnesty Trade Gothic" panose="020B0503040303020004" pitchFamily="34" charset="0"/>
            </a:endParaRPr>
          </a:p>
          <a:p>
            <a:pPr algn="l"/>
            <a:r>
              <a:rPr lang="en-GB" sz="2000" b="1" dirty="0">
                <a:solidFill>
                  <a:schemeClr val="tx1"/>
                </a:solidFill>
                <a:latin typeface="Amnesty Trade Gothic" panose="020B0503040303020004" pitchFamily="34" charset="0"/>
              </a:rPr>
              <a:t> </a:t>
            </a:r>
          </a:p>
          <a:p>
            <a:pPr lvl="0" algn="l"/>
            <a:r>
              <a:rPr lang="en-US" sz="2000" b="1" dirty="0">
                <a:solidFill>
                  <a:schemeClr val="tx1"/>
                </a:solidFill>
                <a:latin typeface="Amnesty Trade Gothic" panose="020B0503040303020004" pitchFamily="34" charset="0"/>
              </a:rPr>
              <a:t>Provide feedback. </a:t>
            </a:r>
            <a:endParaRPr lang="en-GB" sz="2000" b="1" dirty="0">
              <a:solidFill>
                <a:schemeClr val="tx1"/>
              </a:solidFill>
              <a:latin typeface="Amnesty Trade Gothic" panose="020B0503040303020004" pitchFamily="34" charset="0"/>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Ground rules</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Tree>
    <p:extLst>
      <p:ext uri="{BB962C8B-B14F-4D97-AF65-F5344CB8AC3E}">
        <p14:creationId xmlns:p14="http://schemas.microsoft.com/office/powerpoint/2010/main" val="248351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476534" y="2580861"/>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dirty="0">
                <a:solidFill>
                  <a:schemeClr val="tx1"/>
                </a:solidFill>
                <a:effectLst/>
                <a:latin typeface="Amnesty Trade Gothic" panose="020B0503040303020004" pitchFamily="34" charset="0"/>
                <a:ea typeface="Calibri" panose="020F0502020204030204" pitchFamily="34" charset="0"/>
                <a:cs typeface="Arial" panose="020B0604020202020204" pitchFamily="34" charset="0"/>
              </a:rPr>
              <a:t>In groups of 3 or 4</a:t>
            </a:r>
          </a:p>
          <a:p>
            <a:pPr algn="l"/>
            <a:endPar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r>
              <a:rPr lang="en-GB" sz="2000" b="1" dirty="0">
                <a:solidFill>
                  <a:schemeClr val="tx1"/>
                </a:solidFill>
                <a:effectLst/>
                <a:latin typeface="Amnesty Trade Gothic" panose="020B0503040303020004" pitchFamily="34" charset="0"/>
                <a:ea typeface="Calibri" panose="020F0502020204030204" pitchFamily="34" charset="0"/>
                <a:cs typeface="Arial" panose="020B0604020202020204" pitchFamily="34" charset="0"/>
              </a:rPr>
              <a:t>Everyone has 1 minute to find an object that represents you. </a:t>
            </a:r>
            <a:r>
              <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You then have 1 minute each to explain your object to the rest of the group.</a:t>
            </a: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Ice breaker</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Tree>
    <p:extLst>
      <p:ext uri="{BB962C8B-B14F-4D97-AF65-F5344CB8AC3E}">
        <p14:creationId xmlns:p14="http://schemas.microsoft.com/office/powerpoint/2010/main" val="55971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654355" y="1340888"/>
            <a:ext cx="4026827" cy="2435881"/>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1100" dirty="0">
              <a:solidFill>
                <a:schemeClr val="tx1">
                  <a:lumMod val="65000"/>
                  <a:lumOff val="35000"/>
                </a:schemeClr>
              </a:solidFill>
              <a:latin typeface="Helvetica"/>
              <a:cs typeface="Helvetica"/>
            </a:endParaRPr>
          </a:p>
        </p:txBody>
      </p:sp>
      <p:sp>
        <p:nvSpPr>
          <p:cNvPr id="10" name="Subtitle 2"/>
          <p:cNvSpPr txBox="1">
            <a:spLocks/>
          </p:cNvSpPr>
          <p:nvPr/>
        </p:nvSpPr>
        <p:spPr>
          <a:xfrm>
            <a:off x="415591" y="1800537"/>
            <a:ext cx="8093860" cy="4083427"/>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b="1" dirty="0">
                <a:solidFill>
                  <a:schemeClr val="tx1"/>
                </a:solidFill>
                <a:latin typeface="Amnesty Trade Gothic" panose="020B0503040303020004" pitchFamily="34" charset="0"/>
                <a:cs typeface="Helvetica"/>
              </a:rPr>
              <a:t>Learning Outcomes</a:t>
            </a:r>
          </a:p>
          <a:p>
            <a:pPr algn="l"/>
            <a:endParaRPr lang="en-GB" sz="2000" b="1" dirty="0">
              <a:solidFill>
                <a:schemeClr val="tx1"/>
              </a:solidFill>
              <a:latin typeface="Amnesty Trade Gothic" panose="020B0503040303020004" pitchFamily="34" charset="0"/>
              <a:cs typeface="Helvetica"/>
            </a:endParaRPr>
          </a:p>
          <a:p>
            <a:pPr algn="l"/>
            <a:endParaRPr lang="en-GB" sz="2000" dirty="0">
              <a:solidFill>
                <a:schemeClr val="tx1"/>
              </a:solidFill>
              <a:latin typeface="Amnesty Trade Gothic" panose="020B0503040303020004" pitchFamily="34" charset="0"/>
              <a:cs typeface="Helvetica"/>
            </a:endParaRPr>
          </a:p>
          <a:p>
            <a:pPr algn="l"/>
            <a:r>
              <a:rPr lang="en-GB" sz="2000" dirty="0">
                <a:solidFill>
                  <a:schemeClr val="tx1"/>
                </a:solidFill>
                <a:latin typeface="Amnesty Trade Gothic" panose="020B0503040303020004" pitchFamily="34" charset="0"/>
                <a:cs typeface="Helvetica"/>
              </a:rPr>
              <a:t>Better understand the different types of power, and how we can build it.</a:t>
            </a:r>
          </a:p>
          <a:p>
            <a:pPr algn="l"/>
            <a:endParaRPr lang="en-GB" sz="2000" dirty="0">
              <a:solidFill>
                <a:schemeClr val="tx1"/>
              </a:solidFill>
              <a:latin typeface="Amnesty Trade Gothic" panose="020B0503040303020004" pitchFamily="34" charset="0"/>
              <a:cs typeface="Helvetica"/>
            </a:endParaRPr>
          </a:p>
          <a:p>
            <a:pPr algn="l"/>
            <a:r>
              <a:rPr lang="en-GB" sz="2000" dirty="0">
                <a:solidFill>
                  <a:schemeClr val="tx1"/>
                </a:solidFill>
                <a:latin typeface="Amnesty Trade Gothic" panose="020B0503040303020004" pitchFamily="34" charset="0"/>
                <a:cs typeface="Helvetica"/>
              </a:rPr>
              <a:t>To understand the purpose and benefits of 121s.</a:t>
            </a:r>
          </a:p>
          <a:p>
            <a:pPr algn="l"/>
            <a:endParaRPr lang="en-GB" sz="2000" dirty="0">
              <a:solidFill>
                <a:schemeClr val="tx1"/>
              </a:solidFill>
              <a:latin typeface="Amnesty Trade Gothic" panose="020B0503040303020004" pitchFamily="34" charset="0"/>
              <a:cs typeface="Helvetica"/>
            </a:endParaRPr>
          </a:p>
          <a:p>
            <a:pPr algn="l"/>
            <a:r>
              <a:rPr lang="en-GB" sz="2000" dirty="0">
                <a:solidFill>
                  <a:schemeClr val="tx1"/>
                </a:solidFill>
                <a:latin typeface="Amnesty Trade Gothic" panose="020B0503040303020004" pitchFamily="34" charset="0"/>
                <a:cs typeface="Helvetica"/>
              </a:rPr>
              <a:t>To feel confident in having 121s.</a:t>
            </a:r>
          </a:p>
          <a:p>
            <a:pPr algn="l"/>
            <a:endParaRPr lang="en-GB" sz="2000" b="1" dirty="0">
              <a:solidFill>
                <a:schemeClr val="tx1"/>
              </a:solidFill>
              <a:latin typeface="Amnesty Trade Gothic" panose="020B0503040303020004" pitchFamily="34" charset="0"/>
              <a:cs typeface="Helvetica"/>
            </a:endParaRPr>
          </a:p>
          <a:p>
            <a:pPr marL="342900" indent="-342900" algn="l">
              <a:buAutoNum type="arabicPeriod"/>
            </a:pPr>
            <a:endParaRPr lang="en-GB" sz="1800" dirty="0">
              <a:solidFill>
                <a:schemeClr val="tx1"/>
              </a:solidFill>
              <a:latin typeface="Helvetica"/>
              <a:cs typeface="Helvetica"/>
            </a:endParaRPr>
          </a:p>
          <a:p>
            <a:pPr marL="342900" indent="-342900" algn="l">
              <a:buAutoNum type="arabicPeriod"/>
            </a:pPr>
            <a:endParaRPr lang="en-GB" sz="1800" b="1" dirty="0">
              <a:solidFill>
                <a:schemeClr val="tx1"/>
              </a:solidFill>
              <a:latin typeface="Helvetica"/>
              <a:cs typeface="Helvetica"/>
            </a:endParaRPr>
          </a:p>
          <a:p>
            <a:pPr marL="342900" indent="-342900" algn="l">
              <a:buAutoNum type="arabicPeriod"/>
            </a:pPr>
            <a:endParaRPr lang="en-GB" sz="1800" b="1" dirty="0">
              <a:solidFill>
                <a:schemeClr val="tx1"/>
              </a:solidFill>
              <a:latin typeface="Helvetica"/>
              <a:cs typeface="Helvetica"/>
            </a:endParaRPr>
          </a:p>
        </p:txBody>
      </p:sp>
      <p:pic>
        <p:nvPicPr>
          <p:cNvPr id="3" name="Picture 2" descr="A picture containing logo&#10;&#10;Description automatically generated">
            <a:extLst>
              <a:ext uri="{FF2B5EF4-FFF2-40B4-BE49-F238E27FC236}">
                <a16:creationId xmlns:a16="http://schemas.microsoft.com/office/drawing/2014/main" id="{05C85561-D4C9-4BB8-8ACF-544F51021456}"/>
              </a:ext>
            </a:extLst>
          </p:cNvPr>
          <p:cNvPicPr>
            <a:picLocks noChangeAspect="1"/>
          </p:cNvPicPr>
          <p:nvPr/>
        </p:nvPicPr>
        <p:blipFill>
          <a:blip r:embed="rId3"/>
          <a:stretch>
            <a:fillRect/>
          </a:stretch>
        </p:blipFill>
        <p:spPr>
          <a:xfrm>
            <a:off x="345020" y="364766"/>
            <a:ext cx="1801368" cy="762000"/>
          </a:xfrm>
          <a:prstGeom prst="rect">
            <a:avLst/>
          </a:prstGeom>
        </p:spPr>
      </p:pic>
    </p:spTree>
    <p:extLst>
      <p:ext uri="{BB962C8B-B14F-4D97-AF65-F5344CB8AC3E}">
        <p14:creationId xmlns:p14="http://schemas.microsoft.com/office/powerpoint/2010/main" val="118611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Introducing Power</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Subtitle 2">
            <a:extLst>
              <a:ext uri="{FF2B5EF4-FFF2-40B4-BE49-F238E27FC236}">
                <a16:creationId xmlns:a16="http://schemas.microsoft.com/office/drawing/2014/main" id="{FA5ED91B-6A3F-44AC-A2A2-86C342F4E995}"/>
              </a:ext>
            </a:extLst>
          </p:cNvPr>
          <p:cNvSpPr txBox="1">
            <a:spLocks/>
          </p:cNvSpPr>
          <p:nvPr/>
        </p:nvSpPr>
        <p:spPr>
          <a:xfrm>
            <a:off x="668118" y="429579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8" name="Subtitle 2">
            <a:extLst>
              <a:ext uri="{FF2B5EF4-FFF2-40B4-BE49-F238E27FC236}">
                <a16:creationId xmlns:a16="http://schemas.microsoft.com/office/drawing/2014/main" id="{E28A3DB5-20B4-4E8E-B15E-DC3D81F66E14}"/>
              </a:ext>
            </a:extLst>
          </p:cNvPr>
          <p:cNvSpPr txBox="1">
            <a:spLocks/>
          </p:cNvSpPr>
          <p:nvPr/>
        </p:nvSpPr>
        <p:spPr>
          <a:xfrm>
            <a:off x="455496" y="3147391"/>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b="1" dirty="0">
                <a:solidFill>
                  <a:schemeClr val="tx1"/>
                </a:solidFill>
                <a:effectLst/>
                <a:latin typeface="Amnesty Trade Gothic" panose="020B0503040303020004" pitchFamily="34" charset="0"/>
                <a:ea typeface="Calibri" panose="020F0502020204030204" pitchFamily="34" charset="0"/>
                <a:cs typeface="Arial" panose="020B0604020202020204" pitchFamily="34" charset="0"/>
              </a:rPr>
              <a:t>Write in the chat box how your definition of power</a:t>
            </a:r>
          </a:p>
        </p:txBody>
      </p:sp>
    </p:spTree>
    <p:extLst>
      <p:ext uri="{BB962C8B-B14F-4D97-AF65-F5344CB8AC3E}">
        <p14:creationId xmlns:p14="http://schemas.microsoft.com/office/powerpoint/2010/main" val="367693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Introducing Power</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Subtitle 2">
            <a:extLst>
              <a:ext uri="{FF2B5EF4-FFF2-40B4-BE49-F238E27FC236}">
                <a16:creationId xmlns:a16="http://schemas.microsoft.com/office/drawing/2014/main" id="{FA5ED91B-6A3F-44AC-A2A2-86C342F4E995}"/>
              </a:ext>
            </a:extLst>
          </p:cNvPr>
          <p:cNvSpPr txBox="1">
            <a:spLocks/>
          </p:cNvSpPr>
          <p:nvPr/>
        </p:nvSpPr>
        <p:spPr>
          <a:xfrm>
            <a:off x="668118" y="429579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8" name="Subtitle 2">
            <a:extLst>
              <a:ext uri="{FF2B5EF4-FFF2-40B4-BE49-F238E27FC236}">
                <a16:creationId xmlns:a16="http://schemas.microsoft.com/office/drawing/2014/main" id="{E28A3DB5-20B4-4E8E-B15E-DC3D81F66E14}"/>
              </a:ext>
            </a:extLst>
          </p:cNvPr>
          <p:cNvSpPr txBox="1">
            <a:spLocks/>
          </p:cNvSpPr>
          <p:nvPr/>
        </p:nvSpPr>
        <p:spPr>
          <a:xfrm>
            <a:off x="535009" y="2411218"/>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Power is simply…</a:t>
            </a:r>
          </a:p>
          <a:p>
            <a:pPr algn="l"/>
            <a:br>
              <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br>
            <a:r>
              <a:rPr lang="en-GB"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‘The ability to do or act’</a:t>
            </a:r>
          </a:p>
          <a:p>
            <a:pPr algn="l"/>
            <a:endPar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endPar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endPar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endPar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endParaRPr lang="en-GB"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endParaRPr lang="en-GB"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a:p>
            <a:pPr algn="l"/>
            <a:endPar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endParaRPr>
          </a:p>
        </p:txBody>
      </p:sp>
      <p:sp>
        <p:nvSpPr>
          <p:cNvPr id="10" name="Subtitle 2">
            <a:extLst>
              <a:ext uri="{FF2B5EF4-FFF2-40B4-BE49-F238E27FC236}">
                <a16:creationId xmlns:a16="http://schemas.microsoft.com/office/drawing/2014/main" id="{8110D8BB-C69F-43EA-B4D6-540F72F5633D}"/>
              </a:ext>
            </a:extLst>
          </p:cNvPr>
          <p:cNvSpPr txBox="1">
            <a:spLocks/>
          </p:cNvSpPr>
          <p:nvPr/>
        </p:nvSpPr>
        <p:spPr>
          <a:xfrm>
            <a:off x="759195" y="437984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2000" b="1" dirty="0">
              <a:solidFill>
                <a:schemeClr val="tx1"/>
              </a:solidFill>
              <a:effectLst/>
              <a:latin typeface="Amnesty Trade Gothic" panose="020B05030403030200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33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604051-8CB6-E047-9DA3-7CEBDF1B2275}"/>
              </a:ext>
            </a:extLst>
          </p:cNvPr>
          <p:cNvSpPr txBox="1">
            <a:spLocks/>
          </p:cNvSpPr>
          <p:nvPr/>
        </p:nvSpPr>
        <p:spPr>
          <a:xfrm>
            <a:off x="526228" y="3048000"/>
            <a:ext cx="8093860" cy="76200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2000" b="1" dirty="0">
              <a:effectLst/>
              <a:latin typeface="Amnesty Trade Gothic" panose="020B05030403030200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Breakout rooms</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Subtitle 2">
            <a:extLst>
              <a:ext uri="{FF2B5EF4-FFF2-40B4-BE49-F238E27FC236}">
                <a16:creationId xmlns:a16="http://schemas.microsoft.com/office/drawing/2014/main" id="{FA5ED91B-6A3F-44AC-A2A2-86C342F4E995}"/>
              </a:ext>
            </a:extLst>
          </p:cNvPr>
          <p:cNvSpPr txBox="1">
            <a:spLocks/>
          </p:cNvSpPr>
          <p:nvPr/>
        </p:nvSpPr>
        <p:spPr>
          <a:xfrm>
            <a:off x="668118" y="4998231"/>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8" name="TextBox 7">
            <a:extLst>
              <a:ext uri="{FF2B5EF4-FFF2-40B4-BE49-F238E27FC236}">
                <a16:creationId xmlns:a16="http://schemas.microsoft.com/office/drawing/2014/main" id="{89272184-7146-4B6A-BD40-84D52BCFC46F}"/>
              </a:ext>
            </a:extLst>
          </p:cNvPr>
          <p:cNvSpPr txBox="1"/>
          <p:nvPr/>
        </p:nvSpPr>
        <p:spPr>
          <a:xfrm>
            <a:off x="668117" y="2717393"/>
            <a:ext cx="6229639" cy="2185214"/>
          </a:xfrm>
          <a:prstGeom prst="rect">
            <a:avLst/>
          </a:prstGeom>
          <a:noFill/>
        </p:spPr>
        <p:txBody>
          <a:bodyPr wrap="square">
            <a:spAutoFit/>
          </a:bodyPr>
          <a:lstStyle/>
          <a:p>
            <a:r>
              <a:rPr lang="en-GB" sz="2000" dirty="0">
                <a:latin typeface="Amnesty Trade Gothic" panose="020B0503040303020004" pitchFamily="34" charset="0"/>
              </a:rPr>
              <a:t>In breakout groups think about</a:t>
            </a:r>
            <a:br>
              <a:rPr lang="en-GB" sz="2000" b="1" dirty="0">
                <a:latin typeface="Amnesty Trade Gothic" panose="020B0503040303020004" pitchFamily="34" charset="0"/>
              </a:rPr>
            </a:br>
            <a:br>
              <a:rPr lang="en-GB" sz="2000" b="1" dirty="0">
                <a:latin typeface="Amnesty Trade Gothic" panose="020B0503040303020004" pitchFamily="34" charset="0"/>
              </a:rPr>
            </a:br>
            <a:r>
              <a:rPr lang="en-GB" sz="2000" b="1" dirty="0">
                <a:latin typeface="Amnesty Trade Gothic" panose="020B0503040303020004" pitchFamily="34" charset="0"/>
              </a:rPr>
              <a:t>- A powerful person, group or organisation</a:t>
            </a:r>
          </a:p>
          <a:p>
            <a:r>
              <a:rPr lang="en-GB" sz="2000" b="1" dirty="0">
                <a:latin typeface="Amnesty Trade Gothic" panose="020B0503040303020004" pitchFamily="34" charset="0"/>
              </a:rPr>
              <a:t> </a:t>
            </a:r>
            <a:br>
              <a:rPr lang="en-GB" sz="2000" b="1" dirty="0">
                <a:latin typeface="Amnesty Trade Gothic" panose="020B0503040303020004" pitchFamily="34" charset="0"/>
              </a:rPr>
            </a:br>
            <a:r>
              <a:rPr lang="en-GB" sz="2000" b="1" dirty="0">
                <a:latin typeface="Amnesty Trade Gothic" panose="020B0503040303020004" pitchFamily="34" charset="0"/>
              </a:rPr>
              <a:t>- </a:t>
            </a:r>
            <a:r>
              <a:rPr lang="en-GB" sz="2000" b="1" i="1" dirty="0">
                <a:latin typeface="Amnesty Trade Gothic" panose="020B0503040303020004" pitchFamily="34" charset="0"/>
              </a:rPr>
              <a:t>What</a:t>
            </a:r>
            <a:r>
              <a:rPr lang="en-GB" sz="2000" b="1" dirty="0">
                <a:latin typeface="Amnesty Trade Gothic" panose="020B0503040303020004" pitchFamily="34" charset="0"/>
              </a:rPr>
              <a:t> makes them powerful </a:t>
            </a:r>
            <a:br>
              <a:rPr lang="en-GB" sz="2000" dirty="0"/>
            </a:br>
            <a:br>
              <a:rPr lang="en-GB" dirty="0"/>
            </a:br>
            <a:endParaRPr lang="en-GB" dirty="0"/>
          </a:p>
        </p:txBody>
      </p:sp>
    </p:spTree>
    <p:extLst>
      <p:ext uri="{BB962C8B-B14F-4D97-AF65-F5344CB8AC3E}">
        <p14:creationId xmlns:p14="http://schemas.microsoft.com/office/powerpoint/2010/main" val="428564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D979EE-5950-D54A-B0AC-E5B1325494E7}"/>
              </a:ext>
            </a:extLst>
          </p:cNvPr>
          <p:cNvSpPr txBox="1"/>
          <p:nvPr/>
        </p:nvSpPr>
        <p:spPr>
          <a:xfrm>
            <a:off x="2743200" y="636104"/>
            <a:ext cx="6109855" cy="461665"/>
          </a:xfrm>
          <a:prstGeom prst="rect">
            <a:avLst/>
          </a:prstGeom>
          <a:noFill/>
        </p:spPr>
        <p:txBody>
          <a:bodyPr wrap="square" rtlCol="0">
            <a:spAutoFit/>
          </a:bodyPr>
          <a:lstStyle/>
          <a:p>
            <a:r>
              <a:rPr lang="en-GB" sz="2400" b="1" dirty="0">
                <a:latin typeface="Amnesty Trade Gothic" panose="020B0503040303020004" pitchFamily="34" charset="0"/>
              </a:rPr>
              <a:t>Types of power</a:t>
            </a:r>
          </a:p>
        </p:txBody>
      </p:sp>
      <p:pic>
        <p:nvPicPr>
          <p:cNvPr id="5" name="Picture 4" descr="A picture containing logo&#10;&#10;Description automatically generated">
            <a:extLst>
              <a:ext uri="{FF2B5EF4-FFF2-40B4-BE49-F238E27FC236}">
                <a16:creationId xmlns:a16="http://schemas.microsoft.com/office/drawing/2014/main" id="{BE7AA152-700C-44E6-BA8E-A16203744C9D}"/>
              </a:ext>
            </a:extLst>
          </p:cNvPr>
          <p:cNvPicPr>
            <a:picLocks noChangeAspect="1"/>
          </p:cNvPicPr>
          <p:nvPr/>
        </p:nvPicPr>
        <p:blipFill>
          <a:blip r:embed="rId3"/>
          <a:stretch>
            <a:fillRect/>
          </a:stretch>
        </p:blipFill>
        <p:spPr>
          <a:xfrm>
            <a:off x="345020" y="364766"/>
            <a:ext cx="1801368" cy="762000"/>
          </a:xfrm>
          <a:prstGeom prst="rect">
            <a:avLst/>
          </a:prstGeom>
        </p:spPr>
      </p:pic>
      <p:sp>
        <p:nvSpPr>
          <p:cNvPr id="7" name="Subtitle 2">
            <a:extLst>
              <a:ext uri="{FF2B5EF4-FFF2-40B4-BE49-F238E27FC236}">
                <a16:creationId xmlns:a16="http://schemas.microsoft.com/office/drawing/2014/main" id="{FA5ED91B-6A3F-44AC-A2A2-86C342F4E995}"/>
              </a:ext>
            </a:extLst>
          </p:cNvPr>
          <p:cNvSpPr txBox="1">
            <a:spLocks/>
          </p:cNvSpPr>
          <p:nvPr/>
        </p:nvSpPr>
        <p:spPr>
          <a:xfrm>
            <a:off x="668118" y="429579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1800" b="1" dirty="0">
              <a:solidFill>
                <a:schemeClr val="tx1"/>
              </a:solidFill>
              <a:latin typeface="Helvetica"/>
              <a:cs typeface="Helvetica"/>
            </a:endParaRPr>
          </a:p>
        </p:txBody>
      </p:sp>
      <p:sp>
        <p:nvSpPr>
          <p:cNvPr id="8" name="Subtitle 2">
            <a:extLst>
              <a:ext uri="{FF2B5EF4-FFF2-40B4-BE49-F238E27FC236}">
                <a16:creationId xmlns:a16="http://schemas.microsoft.com/office/drawing/2014/main" id="{E28A3DB5-20B4-4E8E-B15E-DC3D81F66E14}"/>
              </a:ext>
            </a:extLst>
          </p:cNvPr>
          <p:cNvSpPr txBox="1">
            <a:spLocks/>
          </p:cNvSpPr>
          <p:nvPr/>
        </p:nvSpPr>
        <p:spPr>
          <a:xfrm>
            <a:off x="535009" y="2411218"/>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Financial Power – </a:t>
            </a:r>
            <a:r>
              <a:rPr lang="en-GB" sz="2000" dirty="0">
                <a:solidFill>
                  <a:schemeClr val="tx1"/>
                </a:solidFill>
                <a:latin typeface="Amnesty Trade Gothic" panose="020B0503040303020004" pitchFamily="34" charset="0"/>
                <a:ea typeface="Calibri" panose="020F0502020204030204" pitchFamily="34" charset="0"/>
                <a:cs typeface="Arial" panose="020B0604020202020204" pitchFamily="34" charset="0"/>
              </a:rPr>
              <a:t>The power money gives you </a:t>
            </a:r>
          </a:p>
          <a:p>
            <a:pPr algn="l"/>
            <a:r>
              <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Positional Power – </a:t>
            </a:r>
            <a:r>
              <a:rPr lang="en-GB" sz="2000" dirty="0">
                <a:solidFill>
                  <a:schemeClr val="tx1"/>
                </a:solidFill>
                <a:latin typeface="Amnesty Trade Gothic" panose="020B0503040303020004" pitchFamily="34" charset="0"/>
                <a:ea typeface="Calibri" panose="020F0502020204030204" pitchFamily="34" charset="0"/>
                <a:cs typeface="Arial" panose="020B0604020202020204" pitchFamily="34" charset="0"/>
              </a:rPr>
              <a:t>The power a rank gives you </a:t>
            </a:r>
          </a:p>
          <a:p>
            <a:pPr algn="l"/>
            <a:r>
              <a:rPr lang="en-GB" sz="2000" b="1" dirty="0">
                <a:solidFill>
                  <a:schemeClr val="tx1"/>
                </a:solidFill>
                <a:latin typeface="Amnesty Trade Gothic" panose="020B0503040303020004" pitchFamily="34" charset="0"/>
                <a:ea typeface="Calibri" panose="020F0502020204030204" pitchFamily="34" charset="0"/>
                <a:cs typeface="Arial" panose="020B0604020202020204" pitchFamily="34" charset="0"/>
              </a:rPr>
              <a:t>People Power – </a:t>
            </a:r>
            <a:r>
              <a:rPr lang="en-GB" sz="2000" dirty="0">
                <a:solidFill>
                  <a:schemeClr val="tx1"/>
                </a:solidFill>
                <a:latin typeface="Amnesty Trade Gothic" panose="020B0503040303020004" pitchFamily="34" charset="0"/>
                <a:ea typeface="Calibri" panose="020F0502020204030204" pitchFamily="34" charset="0"/>
                <a:cs typeface="Arial" panose="020B0604020202020204" pitchFamily="34" charset="0"/>
              </a:rPr>
              <a:t>The power that numbers give you </a:t>
            </a:r>
          </a:p>
        </p:txBody>
      </p:sp>
      <p:sp>
        <p:nvSpPr>
          <p:cNvPr id="10" name="Subtitle 2">
            <a:extLst>
              <a:ext uri="{FF2B5EF4-FFF2-40B4-BE49-F238E27FC236}">
                <a16:creationId xmlns:a16="http://schemas.microsoft.com/office/drawing/2014/main" id="{8110D8BB-C69F-43EA-B4D6-540F72F5633D}"/>
              </a:ext>
            </a:extLst>
          </p:cNvPr>
          <p:cNvSpPr txBox="1">
            <a:spLocks/>
          </p:cNvSpPr>
          <p:nvPr/>
        </p:nvSpPr>
        <p:spPr>
          <a:xfrm>
            <a:off x="759195" y="4379843"/>
            <a:ext cx="8093860" cy="762000"/>
          </a:xfrm>
          <a:prstGeom prst="rect">
            <a:avLst/>
          </a:prstGeom>
          <a:noFill/>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GB" sz="2000" b="1" dirty="0">
              <a:solidFill>
                <a:schemeClr val="tx1"/>
              </a:solidFill>
              <a:effectLst/>
              <a:latin typeface="Amnesty Trade Gothic" panose="020B05030403030200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504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 Media 4" title="Frack Free Nanas">
            <a:hlinkClick r:id="" action="ppaction://media"/>
            <a:extLst>
              <a:ext uri="{FF2B5EF4-FFF2-40B4-BE49-F238E27FC236}">
                <a16:creationId xmlns:a16="http://schemas.microsoft.com/office/drawing/2014/main" id="{DB67A6E6-22F5-4AA6-8709-48F44684CEC5}"/>
              </a:ext>
            </a:extLst>
          </p:cNvPr>
          <p:cNvPicPr>
            <a:picLocks noGrp="1" noRot="1" noChangeAspect="1"/>
          </p:cNvPicPr>
          <p:nvPr>
            <p:ph idx="1"/>
            <a:videoFile r:link="rId1"/>
          </p:nvPr>
        </p:nvPicPr>
        <p:blipFill>
          <a:blip r:embed="rId3"/>
          <a:stretch>
            <a:fillRect/>
          </a:stretch>
        </p:blipFill>
        <p:spPr>
          <a:xfrm>
            <a:off x="0" y="631135"/>
            <a:ext cx="9903911" cy="5595730"/>
          </a:xfrm>
          <a:prstGeom prst="rect">
            <a:avLst/>
          </a:prstGeom>
        </p:spPr>
      </p:pic>
      <p:sp>
        <p:nvSpPr>
          <p:cNvPr id="4" name="Slide Number Placeholder 3">
            <a:extLst>
              <a:ext uri="{FF2B5EF4-FFF2-40B4-BE49-F238E27FC236}">
                <a16:creationId xmlns:a16="http://schemas.microsoft.com/office/drawing/2014/main" id="{68EB7486-4AF5-4DA8-A7C0-AE6FEB86A1B4}"/>
              </a:ext>
            </a:extLst>
          </p:cNvPr>
          <p:cNvSpPr>
            <a:spLocks noGrp="1"/>
          </p:cNvSpPr>
          <p:nvPr>
            <p:ph type="sldNum" sz="quarter" idx="12"/>
          </p:nvPr>
        </p:nvSpPr>
        <p:spPr/>
        <p:txBody>
          <a:bodyPr/>
          <a:lstStyle/>
          <a:p>
            <a:fld id="{025E81FB-01F2-B14C-8453-76DBBB81D2C1}" type="slidenum">
              <a:rPr lang="en-US" smtClean="0"/>
              <a:t>9</a:t>
            </a:fld>
            <a:endParaRPr lang="en-US"/>
          </a:p>
        </p:txBody>
      </p:sp>
    </p:spTree>
    <p:extLst>
      <p:ext uri="{BB962C8B-B14F-4D97-AF65-F5344CB8AC3E}">
        <p14:creationId xmlns:p14="http://schemas.microsoft.com/office/powerpoint/2010/main" val="420625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8CC475DAB1324CBD7E77BE7360508D" ma:contentTypeVersion="6" ma:contentTypeDescription="Create a new document." ma:contentTypeScope="" ma:versionID="f54b36b6145242827a6db9a8a02c154f">
  <xsd:schema xmlns:xsd="http://www.w3.org/2001/XMLSchema" xmlns:xs="http://www.w3.org/2001/XMLSchema" xmlns:p="http://schemas.microsoft.com/office/2006/metadata/properties" xmlns:ns2="94bbab63-7a47-4b85-a6e7-a9e98942b49e" xmlns:ns3="7d59f525-c5e0-4889-aaa7-6afb4bb75c7c" targetNamespace="http://schemas.microsoft.com/office/2006/metadata/properties" ma:root="true" ma:fieldsID="635bea6a0ab8ad08b742787ca6a95d82" ns2:_="" ns3:_="">
    <xsd:import namespace="94bbab63-7a47-4b85-a6e7-a9e98942b49e"/>
    <xsd:import namespace="7d59f525-c5e0-4889-aaa7-6afb4bb75c7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bbab63-7a47-4b85-a6e7-a9e98942b49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59f525-c5e0-4889-aaa7-6afb4bb75c7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EFEFC5-F700-462B-A452-5EBE214540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bbab63-7a47-4b85-a6e7-a9e98942b49e"/>
    <ds:schemaRef ds:uri="7d59f525-c5e0-4889-aaa7-6afb4bb75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46A7F6-9F6D-43CC-AD01-B99B1041893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46B5FA3-87D2-406A-A359-AF919107AC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24437</TotalTime>
  <Words>1244</Words>
  <Application>Microsoft Office PowerPoint</Application>
  <PresentationFormat>A4 Paper (210x297 mm)</PresentationFormat>
  <Paragraphs>177</Paragraphs>
  <Slides>19</Slides>
  <Notes>16</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Amnesty Trade Gothic</vt:lpstr>
      <vt:lpstr>Arial</vt:lpstr>
      <vt:lpstr>Calibri</vt:lpstr>
      <vt:lpstr>Helvetica</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vector>
  </TitlesOfParts>
  <Company>The Josephine Shaw Partnership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Shaw</dc:creator>
  <cp:lastModifiedBy>James Farndon</cp:lastModifiedBy>
  <cp:revision>543</cp:revision>
  <cp:lastPrinted>2018-01-17T12:16:36Z</cp:lastPrinted>
  <dcterms:created xsi:type="dcterms:W3CDTF">2017-08-14T13:14:38Z</dcterms:created>
  <dcterms:modified xsi:type="dcterms:W3CDTF">2021-03-17T11:21:31Z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0x010100208CC475DAB1324CBD7E77BE7360508D</vt:lpwstr>
  </property>
</Properties>
</file>