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85" r:id="rId5"/>
    <p:sldId id="439" r:id="rId6"/>
    <p:sldId id="438" r:id="rId7"/>
    <p:sldId id="390" r:id="rId8"/>
    <p:sldId id="429" r:id="rId9"/>
    <p:sldId id="421" r:id="rId10"/>
    <p:sldId id="422" r:id="rId11"/>
    <p:sldId id="423" r:id="rId12"/>
    <p:sldId id="435" r:id="rId13"/>
    <p:sldId id="420" r:id="rId14"/>
    <p:sldId id="433" r:id="rId15"/>
    <p:sldId id="424" r:id="rId16"/>
    <p:sldId id="256" r:id="rId17"/>
    <p:sldId id="431" r:id="rId18"/>
    <p:sldId id="427" r:id="rId19"/>
    <p:sldId id="428" r:id="rId20"/>
    <p:sldId id="259" r:id="rId21"/>
    <p:sldId id="260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61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  <a:srgbClr val="595959"/>
    <a:srgbClr val="942724"/>
    <a:srgbClr val="38D21F"/>
    <a:srgbClr val="1D2D64"/>
    <a:srgbClr val="EAEAEA"/>
    <a:srgbClr val="43BEDD"/>
    <a:srgbClr val="38D11F"/>
    <a:srgbClr val="EBEBEB"/>
    <a:srgbClr val="D9A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3"/>
    <p:restoredTop sz="8357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2046" y="90"/>
      </p:cViewPr>
      <p:guideLst>
        <p:guide orient="horz" pos="4319"/>
        <p:guide pos="61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-32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7EFF9-AC18-8149-8998-D1B2346A015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F9B25-49CD-6F48-8C82-4F60BD5B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2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2AE62-3BCC-2D4F-B500-139187F148D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EF1F-D8C2-2C47-821E-5FBC0D92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32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6850-7612-3743-B556-96A75AAA6C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0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  <a:buFont typeface="+mj-lt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 into rooms of 5 and reflect on these two quotes.</a:t>
            </a:r>
          </a:p>
          <a:p>
            <a:pPr marL="342900" lvl="0" indent="-342900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  <a:buFont typeface="+mj-lt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whether your student groups, the meetings and events you attend are reflective of your community, both on campus and wider</a:t>
            </a:r>
          </a:p>
          <a:p>
            <a:pPr algn="l"/>
            <a:endParaRPr lang="en-US" sz="1200" i="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lack of diversity in certain events and groups can leave people with the impression that Amnesty is a white, liberal, secular, middle class, middle aged movement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Engaging in new conversations, working on issues that matter to us locally and not just globally which is why we need CO. </a:t>
            </a:r>
          </a:p>
          <a:p>
            <a:pPr algn="just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you’re working with, not for, people – which is what CO does – you’re naturally more relevant and diverse not just in demographic but in method. </a:t>
            </a:r>
          </a:p>
          <a:p>
            <a:pPr algn="just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You’re pulling from a wider base of people and skills.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en-US" sz="1200" i="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18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of us are part of an activist community on campus. But this means the same people come to meetings and show up to events.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18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36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475" lvl="1" indent="0">
              <a:buNone/>
            </a:pPr>
            <a:r>
              <a:rPr lang="nl-NL" sz="1200" b="1" dirty="0">
                <a:latin typeface="Amnesty Trade Gothic" panose="020B0503040303020004" pitchFamily="34" charset="0"/>
              </a:rPr>
              <a:t>TIP: Open Google Maps or grab a physical map, zoom in on your community/town/city/region, and have a look at what organisations/businesses are around you!</a:t>
            </a:r>
          </a:p>
          <a:p>
            <a:pPr marL="371475" lvl="1" indent="0">
              <a:buNone/>
            </a:pPr>
            <a:r>
              <a:rPr lang="nl-NL" sz="1200" b="1" dirty="0">
                <a:latin typeface="Amnesty Trade Gothic" panose="020B0503040303020004" pitchFamily="34" charset="0"/>
              </a:rPr>
              <a:t>TIP: Think outside the box – who and what are unusual suspects </a:t>
            </a:r>
          </a:p>
          <a:p>
            <a:pPr marL="371475" lvl="1" indent="0">
              <a:buNone/>
            </a:pPr>
            <a:r>
              <a:rPr lang="nl-NL" sz="1200" b="1" dirty="0">
                <a:latin typeface="Amnesty Trade Gothic" panose="020B0503040303020004" pitchFamily="34" charset="0"/>
              </a:rPr>
              <a:t>that could help you?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45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7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Mute.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Make sure you mute yourself whilst the workshop facilitator is talking, you’ll be asked to unmute when we begin the discussion part of this session.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Respect each other.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Please be respectful and mindful with the questions e.g., their lived experience may make speaking on this topic difficult.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Speak slowly and clearly.</a:t>
            </a:r>
            <a:r>
              <a:rPr lang="en-US" sz="1800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When participating in workshops, please try not to talk over another speaker. If there are multiple participants, people tend to talk at the same time – making conversations extremely difficult to understand. Try to speak one at a time so that we can follow your point in its entirety.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Identify yourself. </a:t>
            </a:r>
            <a:r>
              <a:rPr lang="en-US" sz="1800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 we can get to know each other, before you start to speak, please state your name and university. Only if you feel comfortable – this is not a requirement.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 one-on-one side conversations.</a:t>
            </a:r>
            <a:r>
              <a:rPr lang="en-US" sz="1800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All discussion is meant for everyone.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Ask for clarification.</a:t>
            </a:r>
            <a:r>
              <a:rPr lang="en-US" sz="1800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If there is something that you don’t understand, please ask for clarification. If you don’t understand the issue or solution, then there are probably others who also don’t understand.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Zero tolerance.</a:t>
            </a:r>
            <a:r>
              <a:rPr lang="en-US" sz="1800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If you display repeatedly hateful actions you will be removed from the platform.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solidFill>
                  <a:srgbClr val="02020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Provide feedback.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After this session there will be an opportunity to feedback. This only takes a few moments so please use this opportunity.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6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key points: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proactive not reactive – in that you are addressing the root causes and not just the outcomes of them.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Organising is about authentic relationship building, changing the world from how it is to how it should be according to the community,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i="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9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Traditionally Amnesty has mobilised it’s supporters – telling them what issues to work on and how to take action. This may be called top down.</a:t>
            </a:r>
          </a:p>
          <a:p>
            <a:pPr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want to move to a bottom up approach, where human rights issues are tackled on a local as well and global issue</a:t>
            </a:r>
          </a:p>
          <a:p>
            <a:pPr algn="l"/>
            <a:endParaRPr lang="en-US" sz="1200" i="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EF1F-D8C2-2C47-821E-5FBC0D9263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E58B-75C0-634C-AEF9-A2881F3F11C8}" type="datetime1">
              <a:rPr lang="en-GB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CF6A-A6DA-4844-824A-1F6AB9FE1C48}" type="datetime1">
              <a:rPr lang="en-GB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1D-67C4-5D4A-B076-3D497FD3BF43}" type="datetime1">
              <a:rPr lang="en-GB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1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0E22-D102-714D-A843-437E55E71E6C}" type="datetime1">
              <a:rPr lang="en-GB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4046-D063-7B4C-8921-93ECE0B74BE8}" type="datetime1">
              <a:rPr lang="en-GB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4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39B6-BF2E-DB48-AA7A-5A0623854991}" type="datetime1">
              <a:rPr lang="en-GB" smtClean="0"/>
              <a:t>19/02/2021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9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9116-BAC3-B040-8A19-E3F2DD174F3F}" type="datetime1">
              <a:rPr lang="en-GB" smtClean="0"/>
              <a:t>19/02/2021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0EFD-990B-3A4E-AF34-9DC00AB50A97}" type="datetime1">
              <a:rPr lang="en-GB" smtClean="0"/>
              <a:t>19/02/2021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2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3A1-D33A-2D4D-A00A-B9F77C7652A3}" type="datetime1">
              <a:rPr lang="en-GB" smtClean="0"/>
              <a:t>19/02/2021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0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5C0A-3891-FB42-A986-546EB8E9D092}" type="datetime1">
              <a:rPr lang="en-GB" smtClean="0"/>
              <a:t>19/02/2021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719E-8E1E-2849-8104-6019E9777F59}" type="datetime1">
              <a:rPr lang="en-GB" smtClean="0"/>
              <a:t>19/02/2021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1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61893-0965-904F-8316-1ADFE18AAE87}" type="datetime1">
              <a:rPr lang="en-GB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E81FB-01F2-B14C-8453-76DBBB81D2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5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448C00DD-F91B-4557-BA84-50764D103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6" r="12229"/>
          <a:stretch/>
        </p:blipFill>
        <p:spPr>
          <a:xfrm>
            <a:off x="0" y="-54665"/>
            <a:ext cx="9905998" cy="696733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21353" y="4493039"/>
            <a:ext cx="6819924" cy="982336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03713" y="4535265"/>
            <a:ext cx="680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Beyond Protest: An Introduction to Organising on Campus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1B952AB-EEBF-4482-9D65-5804DF53C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681" y="434340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7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F10BD3-B7FE-2A40-A6F0-79A4182621C1}"/>
              </a:ext>
            </a:extLst>
          </p:cNvPr>
          <p:cNvSpPr txBox="1"/>
          <p:nvPr/>
        </p:nvSpPr>
        <p:spPr>
          <a:xfrm>
            <a:off x="2743200" y="636104"/>
            <a:ext cx="61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Diversity through organising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35D41-E52F-9B4D-A674-A98E4BC2F6E7}"/>
              </a:ext>
            </a:extLst>
          </p:cNvPr>
          <p:cNvSpPr txBox="1"/>
          <p:nvPr/>
        </p:nvSpPr>
        <p:spPr>
          <a:xfrm>
            <a:off x="753534" y="1753111"/>
            <a:ext cx="8271934" cy="612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Amnesty Trade Gothic" panose="020B0503040303020004" pitchFamily="34" charset="0"/>
                <a:cs typeface="Helvetica"/>
              </a:rPr>
              <a:t>“As organisers we need to actively expand our universe of people, we can’t just call an ‘open-meeting’ and expect people to attend” - </a:t>
            </a:r>
            <a:r>
              <a:rPr lang="en-GB" sz="2000" dirty="0">
                <a:latin typeface="Amnesty Trade Gothic" panose="020B0503040303020004" pitchFamily="34" charset="0"/>
                <a:cs typeface="Helvetica"/>
              </a:rPr>
              <a:t>Jane </a:t>
            </a:r>
            <a:r>
              <a:rPr lang="en-GB" sz="2000" dirty="0" err="1">
                <a:latin typeface="Amnesty Trade Gothic" panose="020B0503040303020004" pitchFamily="34" charset="0"/>
                <a:cs typeface="Helvetica"/>
              </a:rPr>
              <a:t>McAlevey</a:t>
            </a:r>
            <a:endParaRPr lang="en-GB" sz="2000" i="1" dirty="0">
              <a:solidFill>
                <a:schemeClr val="tx1">
                  <a:lumMod val="65000"/>
                  <a:lumOff val="35000"/>
                </a:schemeClr>
              </a:solidFill>
              <a:latin typeface="Amnesty Trade Gothic" panose="020B0503040303020004" pitchFamily="34" charset="0"/>
              <a:cs typeface="Helvetica"/>
            </a:endParaRPr>
          </a:p>
          <a:p>
            <a:endParaRPr lang="en-GB" sz="2000" i="1" dirty="0">
              <a:solidFill>
                <a:schemeClr val="tx1">
                  <a:lumMod val="65000"/>
                  <a:lumOff val="35000"/>
                </a:schemeClr>
              </a:solidFill>
              <a:latin typeface="Amnesty Trade Gothic" panose="020B0503040303020004" pitchFamily="34" charset="0"/>
              <a:cs typeface="Helvetica"/>
            </a:endParaRPr>
          </a:p>
          <a:p>
            <a:r>
              <a:rPr lang="en-GB" sz="2000" b="1" i="1" dirty="0">
                <a:latin typeface="Amnesty Trade Gothic" panose="020B0503040303020004" pitchFamily="34" charset="0"/>
              </a:rPr>
              <a:t>“Diversity doesn’t mean anything if it’s not at the table that’s making decisions.” - </a:t>
            </a:r>
            <a:r>
              <a:rPr lang="en-GB" sz="2000" dirty="0">
                <a:latin typeface="Amnesty Trade Gothic" panose="020B0503040303020004" pitchFamily="34" charset="0"/>
              </a:rPr>
              <a:t>Bilal Hussain </a:t>
            </a:r>
          </a:p>
          <a:p>
            <a:endParaRPr lang="en-GB" sz="2000" dirty="0">
              <a:latin typeface="Amnesty Trade Gothic" panose="020B0503040303020004" pitchFamily="34" charset="0"/>
              <a:cs typeface="Helvetica"/>
            </a:endParaRPr>
          </a:p>
          <a:p>
            <a:pPr lvl="0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000" dirty="0">
                <a:effectLst/>
              </a:rPr>
              <a:t>In your breakout groups </a:t>
            </a:r>
            <a:r>
              <a:rPr lang="en-GB" sz="2000" dirty="0"/>
              <a:t>r</a:t>
            </a:r>
            <a:r>
              <a:rPr lang="en-GB" sz="2000" dirty="0">
                <a:effectLst/>
              </a:rPr>
              <a:t>eflect on these two quotes (10 mins)</a:t>
            </a:r>
          </a:p>
          <a:p>
            <a:pPr marL="342900" lvl="0" indent="-342900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</a:rPr>
              <a:t>Discuss whether your student groups, the meetings and events you </a:t>
            </a:r>
            <a:r>
              <a:rPr lang="en-GB" sz="2000" dirty="0"/>
              <a:t>organise or </a:t>
            </a:r>
            <a:r>
              <a:rPr lang="en-GB" sz="2000" dirty="0">
                <a:effectLst/>
              </a:rPr>
              <a:t>attend, are reflective of your community, both on campus and wider</a:t>
            </a:r>
          </a:p>
          <a:p>
            <a:pPr marL="342900" lvl="0" indent="-342900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</a:rPr>
              <a:t>Who’s missing from your meetings and why?</a:t>
            </a:r>
          </a:p>
          <a:p>
            <a:pPr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2000" dirty="0">
                <a:effectLst/>
              </a:rPr>
              <a:t> </a:t>
            </a:r>
          </a:p>
          <a:p>
            <a:endParaRPr lang="en-GB" sz="2000" dirty="0">
              <a:latin typeface="Amnesty Trade Gothic" panose="020B0503040303020004" pitchFamily="34" charset="0"/>
              <a:cs typeface="Helvetica"/>
            </a:endParaRPr>
          </a:p>
          <a:p>
            <a:endParaRPr lang="en-US" sz="2000" dirty="0">
              <a:latin typeface="Amnesty Trade Gothic" panose="020B0503040303020004" pitchFamily="34" charset="0"/>
              <a:cs typeface="Helvetica"/>
            </a:endParaRPr>
          </a:p>
          <a:p>
            <a:endParaRPr lang="en-GB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A559363-4C02-471E-B96F-EA032FF3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1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F10BD3-B7FE-2A40-A6F0-79A4182621C1}"/>
              </a:ext>
            </a:extLst>
          </p:cNvPr>
          <p:cNvSpPr txBox="1"/>
          <p:nvPr/>
        </p:nvSpPr>
        <p:spPr>
          <a:xfrm>
            <a:off x="2743200" y="636104"/>
            <a:ext cx="61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Diversity through organising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35D41-E52F-9B4D-A674-A98E4BC2F6E7}"/>
              </a:ext>
            </a:extLst>
          </p:cNvPr>
          <p:cNvSpPr txBox="1"/>
          <p:nvPr/>
        </p:nvSpPr>
        <p:spPr>
          <a:xfrm>
            <a:off x="581121" y="1932427"/>
            <a:ext cx="82719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mnesty Trade Gothic" panose="020B0503040303020004" pitchFamily="34" charset="0"/>
              </a:rPr>
              <a:t>When you’re working with not </a:t>
            </a:r>
            <a:r>
              <a:rPr lang="en-GB" sz="2000" i="1" dirty="0">
                <a:latin typeface="Amnesty Trade Gothic" panose="020B0503040303020004" pitchFamily="34" charset="0"/>
              </a:rPr>
              <a:t>for</a:t>
            </a:r>
            <a:r>
              <a:rPr lang="en-GB" sz="2000" dirty="0">
                <a:latin typeface="Amnesty Trade Gothic" panose="020B0503040303020004" pitchFamily="34" charset="0"/>
              </a:rPr>
              <a:t> people – which is what CO does – you’re naturally more relevant and diverse not just in demographics but in method. </a:t>
            </a:r>
            <a:br>
              <a:rPr lang="en-GB" sz="2000" dirty="0">
                <a:latin typeface="Amnesty Trade Gothic" panose="020B0503040303020004" pitchFamily="34" charset="0"/>
              </a:rPr>
            </a:br>
            <a:br>
              <a:rPr lang="en-GB" sz="2000" dirty="0">
                <a:latin typeface="Amnesty Trade Gothic" panose="020B0503040303020004" pitchFamily="34" charset="0"/>
              </a:rPr>
            </a:br>
            <a:endParaRPr lang="en-GB" sz="2000" dirty="0">
              <a:latin typeface="Amnesty Trade Gothic" panose="020B0503040303020004" pitchFamily="34" charset="0"/>
            </a:endParaRPr>
          </a:p>
          <a:p>
            <a:r>
              <a:rPr lang="en-GB" sz="2000" dirty="0">
                <a:latin typeface="Amnesty Trade Gothic" panose="020B0503040303020004" pitchFamily="34" charset="0"/>
              </a:rPr>
              <a:t>Amnesty UK, and human rights themselves, will be more relevant when we’re engaging in new conversations and working on issues that matter to us locally and not just globally</a:t>
            </a:r>
            <a:endParaRPr lang="en-GB" sz="2000" dirty="0">
              <a:latin typeface="Amnesty Trade Gothic" panose="020B0503040303020004" pitchFamily="34" charset="0"/>
              <a:cs typeface="Helvetica"/>
            </a:endParaRPr>
          </a:p>
          <a:p>
            <a:endParaRPr lang="en-GB" sz="2000" dirty="0">
              <a:latin typeface="Amnesty Trade Gothic" panose="020B0503040303020004" pitchFamily="34" charset="0"/>
              <a:cs typeface="Helvetica"/>
            </a:endParaRPr>
          </a:p>
          <a:p>
            <a:endParaRPr lang="en-US" sz="2000" dirty="0">
              <a:latin typeface="Amnesty Trade Gothic" panose="020B0503040303020004" pitchFamily="34" charset="0"/>
              <a:cs typeface="Helvetica"/>
            </a:endParaRPr>
          </a:p>
          <a:p>
            <a:endParaRPr lang="en-GB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A559363-4C02-471E-B96F-EA032FF3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9CAAA8-77D9-4421-8E81-1C92FD8DE5B5}"/>
              </a:ext>
            </a:extLst>
          </p:cNvPr>
          <p:cNvSpPr txBox="1"/>
          <p:nvPr/>
        </p:nvSpPr>
        <p:spPr>
          <a:xfrm>
            <a:off x="581121" y="4784112"/>
            <a:ext cx="82719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mnesty Trade Gothic" panose="020B0503040303020004" pitchFamily="34" charset="0"/>
              </a:rPr>
              <a:t>Any questions before the break?</a:t>
            </a:r>
            <a:endParaRPr lang="en-GB" sz="2000" b="1" dirty="0">
              <a:latin typeface="Amnesty Trade Gothic" panose="020B0503040303020004" pitchFamily="34" charset="0"/>
              <a:cs typeface="Helvetica"/>
            </a:endParaRPr>
          </a:p>
          <a:p>
            <a:endParaRPr lang="en-GB" sz="2000" dirty="0">
              <a:latin typeface="Amnesty Trade Gothic" panose="020B0503040303020004" pitchFamily="34" charset="0"/>
              <a:cs typeface="Helvetica"/>
            </a:endParaRPr>
          </a:p>
          <a:p>
            <a:endParaRPr lang="en-US" sz="2000" dirty="0">
              <a:latin typeface="Amnesty Trade Gothic" panose="020B0503040303020004" pitchFamily="34" charset="0"/>
              <a:cs typeface="Helvetica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2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2DCEEF-6F69-4EB3-917A-DF5B819FB330}"/>
              </a:ext>
            </a:extLst>
          </p:cNvPr>
          <p:cNvSpPr/>
          <p:nvPr/>
        </p:nvSpPr>
        <p:spPr>
          <a:xfrm>
            <a:off x="3103713" y="4274929"/>
            <a:ext cx="6819924" cy="982336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9EE7F-4B89-42D6-8D8B-55E042AC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2A1B8-3E1B-4C8F-9290-18ADABE09EA0}"/>
              </a:ext>
            </a:extLst>
          </p:cNvPr>
          <p:cNvSpPr txBox="1"/>
          <p:nvPr/>
        </p:nvSpPr>
        <p:spPr>
          <a:xfrm>
            <a:off x="3103713" y="4535265"/>
            <a:ext cx="680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10 minute break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EE160075-CA22-4295-9525-5B5C0699E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916D62-CD49-4637-B556-27B92FAE6FB6}"/>
              </a:ext>
            </a:extLst>
          </p:cNvPr>
          <p:cNvSpPr/>
          <p:nvPr/>
        </p:nvSpPr>
        <p:spPr>
          <a:xfrm>
            <a:off x="3103713" y="4158400"/>
            <a:ext cx="6819924" cy="982336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FEEF7-D683-4773-A8FD-CB8380194EA7}"/>
              </a:ext>
            </a:extLst>
          </p:cNvPr>
          <p:cNvSpPr txBox="1"/>
          <p:nvPr/>
        </p:nvSpPr>
        <p:spPr>
          <a:xfrm>
            <a:off x="3262740" y="4234069"/>
            <a:ext cx="680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Community mapping: First steps to building a network in your community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C7C87143-9E3E-4E68-B349-F839F155B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9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5604051-8CB6-E047-9DA3-7CEBDF1B2275}"/>
              </a:ext>
            </a:extLst>
          </p:cNvPr>
          <p:cNvSpPr txBox="1">
            <a:spLocks/>
          </p:cNvSpPr>
          <p:nvPr/>
        </p:nvSpPr>
        <p:spPr>
          <a:xfrm>
            <a:off x="557212" y="2734442"/>
            <a:ext cx="8093860" cy="2566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979EE-5950-D54A-B0AC-E5B1325494E7}"/>
              </a:ext>
            </a:extLst>
          </p:cNvPr>
          <p:cNvSpPr txBox="1"/>
          <p:nvPr/>
        </p:nvSpPr>
        <p:spPr>
          <a:xfrm>
            <a:off x="2743200" y="636104"/>
            <a:ext cx="61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Do you know who is in your community?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E7AA152-700C-44E6-BA8E-A1620374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57A9F46-19C9-40C4-9FF3-4A4EE070B773}"/>
              </a:ext>
            </a:extLst>
          </p:cNvPr>
          <p:cNvSpPr txBox="1">
            <a:spLocks/>
          </p:cNvSpPr>
          <p:nvPr/>
        </p:nvSpPr>
        <p:spPr>
          <a:xfrm>
            <a:off x="804863" y="2250083"/>
            <a:ext cx="8543925" cy="3535462"/>
          </a:xfrm>
          <a:prstGeom prst="rect">
            <a:avLst/>
          </a:prstGeom>
        </p:spPr>
        <p:txBody>
          <a:bodyPr vert="horz" lIns="74295" tIns="37148" rIns="74295" bIns="37148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b="1" dirty="0">
                <a:latin typeface="Amnesty Trade Gothic" panose="020B0503040303020004" pitchFamily="34" charset="0"/>
              </a:rPr>
              <a:t>POLL: Scale of 1 to 10, how well do you know the community where your university is based</a:t>
            </a:r>
          </a:p>
          <a:p>
            <a:pPr marL="0" indent="0">
              <a:buNone/>
            </a:pPr>
            <a:endParaRPr lang="nl-NL" sz="2000" b="1" dirty="0">
              <a:latin typeface="Amnesty Trade Gothic" panose="020B05030403030200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Amnesty Trade Gothic" panose="020B0503040303020004" pitchFamily="34" charset="0"/>
              </a:rPr>
              <a:t>1- Not at all</a:t>
            </a:r>
          </a:p>
          <a:p>
            <a:pPr marL="0" indent="0">
              <a:buNone/>
            </a:pPr>
            <a:r>
              <a:rPr lang="nl-NL" sz="2000" b="1" dirty="0">
                <a:latin typeface="Amnesty Trade Gothic" panose="020B0503040303020004" pitchFamily="34" charset="0"/>
              </a:rPr>
              <a:t>10 – I know it very well</a:t>
            </a:r>
          </a:p>
          <a:p>
            <a:pPr marL="0" indent="0">
              <a:buNone/>
            </a:pPr>
            <a:endParaRPr lang="nl-NL" sz="2200" b="1" dirty="0">
              <a:latin typeface="Amnesty Trade Gothic" panose="020B0503040303020004" pitchFamily="34" charset="0"/>
            </a:endParaRPr>
          </a:p>
          <a:p>
            <a:pPr marL="0" indent="0">
              <a:buNone/>
            </a:pPr>
            <a:r>
              <a:rPr lang="en-GB" sz="2200" dirty="0">
                <a:effectLst/>
                <a:latin typeface="Amnesty Trade Gothic" panose="020B0503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organising is all about building power in our community through relationships</a:t>
            </a:r>
          </a:p>
          <a:p>
            <a:pPr marL="0" indent="0">
              <a:buNone/>
            </a:pPr>
            <a:endParaRPr lang="en-GB" sz="2200" dirty="0">
              <a:effectLst/>
              <a:latin typeface="Amnesty Trade Gothic" panose="020B0503040303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dirty="0">
                <a:effectLst/>
                <a:latin typeface="Amnesty Trade Gothic" panose="020B0503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if we don’t know </a:t>
            </a:r>
            <a:r>
              <a:rPr lang="en-GB" sz="2200" i="1" dirty="0">
                <a:effectLst/>
                <a:latin typeface="Amnesty Trade Gothic" panose="020B0503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en-GB" sz="2200" dirty="0">
                <a:effectLst/>
                <a:latin typeface="Amnesty Trade Gothic" panose="020B0503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in our wider community, we can’t build relationships with them.</a:t>
            </a:r>
          </a:p>
          <a:p>
            <a:pPr marL="0" indent="0">
              <a:buNone/>
            </a:pPr>
            <a:endParaRPr lang="en-GB" sz="2000" b="1" dirty="0">
              <a:latin typeface="Amnesty Trade Gothic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5604051-8CB6-E047-9DA3-7CEBDF1B2275}"/>
              </a:ext>
            </a:extLst>
          </p:cNvPr>
          <p:cNvSpPr txBox="1">
            <a:spLocks/>
          </p:cNvSpPr>
          <p:nvPr/>
        </p:nvSpPr>
        <p:spPr>
          <a:xfrm>
            <a:off x="1007277" y="3732462"/>
            <a:ext cx="8093860" cy="2566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979EE-5950-D54A-B0AC-E5B1325494E7}"/>
              </a:ext>
            </a:extLst>
          </p:cNvPr>
          <p:cNvSpPr txBox="1"/>
          <p:nvPr/>
        </p:nvSpPr>
        <p:spPr>
          <a:xfrm>
            <a:off x="2743200" y="636104"/>
            <a:ext cx="6109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Community mapping is the first step in Community Organising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E7AA152-700C-44E6-BA8E-A1620374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57A9F46-19C9-40C4-9FF3-4A4EE070B773}"/>
              </a:ext>
            </a:extLst>
          </p:cNvPr>
          <p:cNvSpPr txBox="1">
            <a:spLocks/>
          </p:cNvSpPr>
          <p:nvPr/>
        </p:nvSpPr>
        <p:spPr>
          <a:xfrm>
            <a:off x="804863" y="2250082"/>
            <a:ext cx="8543925" cy="4049123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latin typeface="Amnesty Trade Gothic" panose="020B0503040303020004" pitchFamily="34" charset="0"/>
              </a:rPr>
              <a:t>Community Mapping is a simple tool to identify the people, groups and organisations in your community.</a:t>
            </a:r>
          </a:p>
          <a:p>
            <a:endParaRPr lang="nl-NL" sz="2000" dirty="0">
              <a:latin typeface="Amnesty Trade Gothic" panose="020B0503040303020004" pitchFamily="34" charset="0"/>
            </a:endParaRPr>
          </a:p>
          <a:p>
            <a:r>
              <a:rPr lang="nl-NL" sz="2000" dirty="0">
                <a:latin typeface="Amnesty Trade Gothic" panose="020B0503040303020004" pitchFamily="34" charset="0"/>
              </a:rPr>
              <a:t>There’s no right or wrong way to map your community – be as creative as you like.</a:t>
            </a:r>
          </a:p>
          <a:p>
            <a:endParaRPr lang="nl-NL" sz="2000" dirty="0">
              <a:latin typeface="Amnesty Trade Gothic" panose="020B0503040303020004" pitchFamily="34" charset="0"/>
            </a:endParaRPr>
          </a:p>
          <a:p>
            <a:r>
              <a:rPr lang="nl-NL" sz="2000" dirty="0">
                <a:latin typeface="Amnesty Trade Gothic" panose="020B0503040303020004" pitchFamily="34" charset="0"/>
              </a:rPr>
              <a:t>Use your own expertise and knowledge of the area, but also use tools like Google and online maps.</a:t>
            </a:r>
          </a:p>
          <a:p>
            <a:endParaRPr lang="nl-NL" sz="2000" dirty="0">
              <a:latin typeface="Amnesty Trade Gothic" panose="020B0503040303020004" pitchFamily="34" charset="0"/>
            </a:endParaRPr>
          </a:p>
          <a:p>
            <a:r>
              <a:rPr lang="nl-NL" sz="2000" dirty="0">
                <a:latin typeface="Amnesty Trade Gothic" panose="020B0503040303020004" pitchFamily="34" charset="0"/>
              </a:rPr>
              <a:t>Be positive and confident - </a:t>
            </a:r>
            <a:r>
              <a:rPr lang="nl-NL" sz="2000" b="1" dirty="0">
                <a:latin typeface="Amnesty Trade Gothic" panose="020B0503040303020004" pitchFamily="34" charset="0"/>
              </a:rPr>
              <a:t>you often know more people than </a:t>
            </a:r>
          </a:p>
          <a:p>
            <a:pPr marL="0" indent="0">
              <a:buNone/>
            </a:pPr>
            <a:r>
              <a:rPr lang="nl-NL" sz="2000" b="1" dirty="0">
                <a:latin typeface="Amnesty Trade Gothic" panose="020B0503040303020004" pitchFamily="34" charset="0"/>
              </a:rPr>
              <a:t>you think you do.</a:t>
            </a:r>
            <a:endParaRPr lang="nl-NL" sz="2000" dirty="0">
              <a:latin typeface="Amnesty Trade Gothic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0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5604051-8CB6-E047-9DA3-7CEBDF1B2275}"/>
              </a:ext>
            </a:extLst>
          </p:cNvPr>
          <p:cNvSpPr txBox="1">
            <a:spLocks/>
          </p:cNvSpPr>
          <p:nvPr/>
        </p:nvSpPr>
        <p:spPr>
          <a:xfrm>
            <a:off x="988554" y="3109320"/>
            <a:ext cx="8093860" cy="2566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979EE-5950-D54A-B0AC-E5B1325494E7}"/>
              </a:ext>
            </a:extLst>
          </p:cNvPr>
          <p:cNvSpPr txBox="1"/>
          <p:nvPr/>
        </p:nvSpPr>
        <p:spPr>
          <a:xfrm>
            <a:off x="2743200" y="636104"/>
            <a:ext cx="61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Community mapping spheres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E7AA152-700C-44E6-BA8E-A1620374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4B6B1A4-B729-4C2E-B75B-9501F18F8F00}"/>
              </a:ext>
            </a:extLst>
          </p:cNvPr>
          <p:cNvSpPr/>
          <p:nvPr/>
        </p:nvSpPr>
        <p:spPr>
          <a:xfrm>
            <a:off x="2331917" y="2382481"/>
            <a:ext cx="1801368" cy="1411356"/>
          </a:xfrm>
          <a:prstGeom prst="ellipse">
            <a:avLst/>
          </a:prstGeom>
          <a:solidFill>
            <a:srgbClr val="FFE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University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0DC236-E623-4E4A-BA6B-F9C511669721}"/>
              </a:ext>
            </a:extLst>
          </p:cNvPr>
          <p:cNvSpPr/>
          <p:nvPr/>
        </p:nvSpPr>
        <p:spPr>
          <a:xfrm>
            <a:off x="5934653" y="2040223"/>
            <a:ext cx="1801368" cy="1411356"/>
          </a:xfrm>
          <a:prstGeom prst="ellipse">
            <a:avLst/>
          </a:prstGeom>
          <a:solidFill>
            <a:srgbClr val="FFE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Town/City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6E9439-5336-4D41-B789-02F0264B5E9F}"/>
              </a:ext>
            </a:extLst>
          </p:cNvPr>
          <p:cNvSpPr/>
          <p:nvPr/>
        </p:nvSpPr>
        <p:spPr>
          <a:xfrm>
            <a:off x="4332068" y="4540208"/>
            <a:ext cx="1801368" cy="1411356"/>
          </a:xfrm>
          <a:prstGeom prst="ellipse">
            <a:avLst/>
          </a:prstGeom>
          <a:solidFill>
            <a:srgbClr val="FFE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Civil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Society</a:t>
            </a:r>
          </a:p>
        </p:txBody>
      </p:sp>
    </p:spTree>
    <p:extLst>
      <p:ext uri="{BB962C8B-B14F-4D97-AF65-F5344CB8AC3E}">
        <p14:creationId xmlns:p14="http://schemas.microsoft.com/office/powerpoint/2010/main" val="291375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237ADD-FCBA-400F-A337-3AA83B2B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>
                <a:latin typeface="Amnesty Trade Gothic" panose="020B0503040303020004" pitchFamily="34" charset="0"/>
              </a:rPr>
              <a:t>Open the document and copy it into Word</a:t>
            </a:r>
          </a:p>
          <a:p>
            <a:endParaRPr lang="nl-NL" sz="2000" dirty="0">
              <a:latin typeface="Amnesty Trade Gothic" panose="020B0503040303020004" pitchFamily="34" charset="0"/>
            </a:endParaRPr>
          </a:p>
          <a:p>
            <a:r>
              <a:rPr lang="nl-NL" sz="2000" dirty="0">
                <a:latin typeface="Amnesty Trade Gothic" panose="020B0503040303020004" pitchFamily="34" charset="0"/>
              </a:rPr>
              <a:t>Choose one group leader who makes notes to reports back the main/most interesting findings to share with everyone in the main meeting.</a:t>
            </a:r>
          </a:p>
          <a:p>
            <a:endParaRPr lang="nl-NL" sz="2000" dirty="0">
              <a:latin typeface="Amnesty Trade Gothic" panose="020B0503040303020004" pitchFamily="34" charset="0"/>
            </a:endParaRPr>
          </a:p>
          <a:p>
            <a:r>
              <a:rPr lang="nl-NL" sz="2000" dirty="0">
                <a:latin typeface="Amnesty Trade Gothic" panose="020B0503040303020004" pitchFamily="34" charset="0"/>
              </a:rPr>
              <a:t>Write down </a:t>
            </a:r>
            <a:r>
              <a:rPr lang="nl-NL" sz="2000" dirty="0" err="1">
                <a:latin typeface="Amnesty Trade Gothic" panose="020B0503040303020004" pitchFamily="34" charset="0"/>
              </a:rPr>
              <a:t>who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you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know</a:t>
            </a:r>
            <a:r>
              <a:rPr lang="nl-NL" sz="2000" dirty="0">
                <a:latin typeface="Amnesty Trade Gothic" panose="020B0503040303020004" pitchFamily="34" charset="0"/>
              </a:rPr>
              <a:t> in </a:t>
            </a:r>
            <a:r>
              <a:rPr lang="nl-NL" sz="2000" dirty="0" err="1">
                <a:latin typeface="Amnesty Trade Gothic" panose="020B0503040303020004" pitchFamily="34" charset="0"/>
              </a:rPr>
              <a:t>your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communities</a:t>
            </a:r>
            <a:endParaRPr lang="nl-NL" sz="2000" dirty="0">
              <a:latin typeface="Amnesty Trade Gothic" panose="020B0503040303020004" pitchFamily="34" charset="0"/>
            </a:endParaRPr>
          </a:p>
          <a:p>
            <a:pPr lvl="1"/>
            <a:r>
              <a:rPr lang="nl-NL" sz="2000" dirty="0" err="1">
                <a:latin typeface="Amnesty Trade Gothic" panose="020B0503040303020004" pitchFamily="34" charset="0"/>
              </a:rPr>
              <a:t>Who</a:t>
            </a:r>
            <a:r>
              <a:rPr lang="nl-NL" sz="2000" dirty="0">
                <a:latin typeface="Amnesty Trade Gothic" panose="020B0503040303020004" pitchFamily="34" charset="0"/>
              </a:rPr>
              <a:t>/</a:t>
            </a:r>
            <a:r>
              <a:rPr lang="nl-NL" sz="2000" dirty="0" err="1">
                <a:latin typeface="Amnesty Trade Gothic" panose="020B0503040303020004" pitchFamily="34" charset="0"/>
              </a:rPr>
              <a:t>what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did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you</a:t>
            </a:r>
            <a:r>
              <a:rPr lang="nl-NL" sz="2000" dirty="0">
                <a:latin typeface="Amnesty Trade Gothic" panose="020B0503040303020004" pitchFamily="34" charset="0"/>
              </a:rPr>
              <a:t> write down </a:t>
            </a:r>
            <a:r>
              <a:rPr lang="nl-NL" sz="2000" dirty="0" err="1">
                <a:latin typeface="Amnesty Trade Gothic" panose="020B0503040303020004" pitchFamily="34" charset="0"/>
              </a:rPr>
              <a:t>that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could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be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useful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to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others</a:t>
            </a:r>
            <a:endParaRPr lang="nl-NL" sz="2000" dirty="0">
              <a:latin typeface="Amnesty Trade Gothic" panose="020B0503040303020004" pitchFamily="34" charset="0"/>
            </a:endParaRPr>
          </a:p>
          <a:p>
            <a:pPr lvl="1"/>
            <a:r>
              <a:rPr lang="nl-NL" sz="2000" dirty="0" err="1">
                <a:latin typeface="Amnesty Trade Gothic" panose="020B0503040303020004" pitchFamily="34" charset="0"/>
              </a:rPr>
              <a:t>What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unusual</a:t>
            </a:r>
            <a:r>
              <a:rPr lang="nl-NL" sz="2000" dirty="0">
                <a:latin typeface="Amnesty Trade Gothic" panose="020B0503040303020004" pitchFamily="34" charset="0"/>
              </a:rPr>
              <a:t> suspects </a:t>
            </a:r>
            <a:r>
              <a:rPr lang="nl-NL" sz="2000" dirty="0" err="1">
                <a:latin typeface="Amnesty Trade Gothic" panose="020B0503040303020004" pitchFamily="34" charset="0"/>
              </a:rPr>
              <a:t>did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you</a:t>
            </a:r>
            <a:r>
              <a:rPr lang="nl-NL" sz="2000" dirty="0">
                <a:latin typeface="Amnesty Trade Gothic" panose="020B0503040303020004" pitchFamily="34" charset="0"/>
              </a:rPr>
              <a:t> </a:t>
            </a:r>
            <a:r>
              <a:rPr lang="nl-NL" sz="2000" dirty="0" err="1">
                <a:latin typeface="Amnesty Trade Gothic" panose="020B0503040303020004" pitchFamily="34" charset="0"/>
              </a:rPr>
              <a:t>come</a:t>
            </a:r>
            <a:r>
              <a:rPr lang="nl-NL" sz="2000" dirty="0">
                <a:latin typeface="Amnesty Trade Gothic" panose="020B0503040303020004" pitchFamily="34" charset="0"/>
              </a:rPr>
              <a:t> up </a:t>
            </a:r>
            <a:r>
              <a:rPr lang="nl-NL" sz="2000" dirty="0" err="1">
                <a:latin typeface="Amnesty Trade Gothic" panose="020B0503040303020004" pitchFamily="34" charset="0"/>
              </a:rPr>
              <a:t>with</a:t>
            </a:r>
            <a:endParaRPr lang="nl-NL" sz="2000" dirty="0">
              <a:latin typeface="Amnesty Trade Gothic" panose="020B0503040303020004" pitchFamily="34" charset="0"/>
            </a:endParaRPr>
          </a:p>
          <a:p>
            <a:pPr lvl="1"/>
            <a:r>
              <a:rPr lang="nl-NL" sz="2000" dirty="0">
                <a:latin typeface="Amnesty Trade Gothic" panose="020B0503040303020004" pitchFamily="34" charset="0"/>
              </a:rPr>
              <a:t>How would you recommend approaching people/organisations that you do not hold relationship with?</a:t>
            </a:r>
          </a:p>
          <a:p>
            <a:pPr lvl="1"/>
            <a:endParaRPr lang="nl-NL" sz="2000" dirty="0">
              <a:latin typeface="Amnesty Trade Gothic" panose="020B0503040303020004" pitchFamily="34" charset="0"/>
            </a:endParaRPr>
          </a:p>
          <a:p>
            <a:r>
              <a:rPr lang="nl-NL" sz="2000" dirty="0">
                <a:latin typeface="Amnesty Trade Gothic" panose="020B0503040303020004" pitchFamily="34" charset="0"/>
              </a:rPr>
              <a:t>Come back into the main room and group leader feeds back. </a:t>
            </a:r>
          </a:p>
          <a:p>
            <a:pPr marL="371475" lvl="1" indent="0">
              <a:buNone/>
            </a:pPr>
            <a:endParaRPr lang="nl-NL" sz="2000" dirty="0">
              <a:latin typeface="Amnesty Trade Gothic" panose="020B05030403030200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4B6EA9-2264-407D-BF54-0D42BA1B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Group Exercise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578D117-F41B-4180-A43A-67148D166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290048-3351-46EB-815B-EE5EC6786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Amnesty Trade Gothic" panose="020B0503040303020004" pitchFamily="34" charset="0"/>
              </a:rPr>
              <a:t>Take the community mapping exercise back to your groups, and complete it together. </a:t>
            </a:r>
          </a:p>
          <a:p>
            <a:endParaRPr lang="en-GB" sz="2000" dirty="0">
              <a:latin typeface="Amnesty Trade Gothic" panose="020B0503040303020004" pitchFamily="34" charset="0"/>
            </a:endParaRPr>
          </a:p>
          <a:p>
            <a:r>
              <a:rPr lang="en-GB" sz="2000" dirty="0">
                <a:latin typeface="Amnesty Trade Gothic" panose="020B0503040303020004" pitchFamily="34" charset="0"/>
              </a:rPr>
              <a:t>Arrange a (virtual) meeting with two people/groups you have identified in your mapping.</a:t>
            </a:r>
          </a:p>
          <a:p>
            <a:endParaRPr lang="en-GB" sz="2000" dirty="0">
              <a:latin typeface="Amnesty Trade Gothic" panose="020B0503040303020004" pitchFamily="34" charset="0"/>
            </a:endParaRPr>
          </a:p>
          <a:p>
            <a:r>
              <a:rPr lang="en-GB" sz="2000" dirty="0">
                <a:latin typeface="Amnesty Trade Gothic" panose="020B0503040303020004" pitchFamily="34" charset="0"/>
              </a:rPr>
              <a:t>Come to the next session on 13</a:t>
            </a:r>
            <a:r>
              <a:rPr lang="en-GB" sz="2000" baseline="30000" dirty="0">
                <a:latin typeface="Amnesty Trade Gothic" panose="020B0503040303020004" pitchFamily="34" charset="0"/>
              </a:rPr>
              <a:t>th</a:t>
            </a:r>
            <a:r>
              <a:rPr lang="en-GB" sz="2000" dirty="0">
                <a:latin typeface="Amnesty Trade Gothic" panose="020B0503040303020004" pitchFamily="34" charset="0"/>
              </a:rPr>
              <a:t> March to learn about power and building relationships.</a:t>
            </a:r>
          </a:p>
          <a:p>
            <a:endParaRPr lang="en-GB" sz="2000" dirty="0">
              <a:latin typeface="Amnesty Trade Gothic" panose="020B0503040303020004" pitchFamily="34" charset="0"/>
            </a:endParaRPr>
          </a:p>
          <a:p>
            <a:r>
              <a:rPr lang="en-GB" sz="2000" dirty="0">
                <a:latin typeface="Amnesty Trade Gothic" panose="020B0503040303020004" pitchFamily="34" charset="0"/>
              </a:rPr>
              <a:t>Complete our feedback survey</a:t>
            </a:r>
            <a:r>
              <a:rPr lang="en-GB" sz="2000" dirty="0">
                <a:latin typeface="Amnesty Trade Gothic" panose="020B0503040303020004" pitchFamily="34" charset="0"/>
                <a:sym typeface="Wingdings" panose="05000000000000000000" pitchFamily="2" charset="2"/>
              </a:rPr>
              <a:t> </a:t>
            </a:r>
            <a:endParaRPr lang="en-GB" sz="2000" dirty="0">
              <a:latin typeface="Amnesty Trade Gothic" panose="020B05030403030200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709AEEA-210E-4B6E-8046-64199320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Next steps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2CA9F1B-AB2E-42F3-805B-B0149016C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5604051-8CB6-E047-9DA3-7CEBDF1B2275}"/>
              </a:ext>
            </a:extLst>
          </p:cNvPr>
          <p:cNvSpPr txBox="1">
            <a:spLocks/>
          </p:cNvSpPr>
          <p:nvPr/>
        </p:nvSpPr>
        <p:spPr>
          <a:xfrm>
            <a:off x="426837" y="1675543"/>
            <a:ext cx="809386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Mute when not speaking. </a:t>
            </a:r>
            <a:endParaRPr lang="en-GB" sz="2000" b="1" dirty="0">
              <a:solidFill>
                <a:schemeClr val="tx1"/>
              </a:solidFill>
              <a:latin typeface="Amnesty Trade Gothic" panose="020B0503040303020004" pitchFamily="34" charset="0"/>
            </a:endParaRP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 </a:t>
            </a:r>
          </a:p>
          <a:p>
            <a:pPr lvl="0" algn="l"/>
            <a:r>
              <a:rPr lang="en-US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Respect each other. </a:t>
            </a:r>
          </a:p>
          <a:p>
            <a:pPr lvl="0" algn="l"/>
            <a:r>
              <a:rPr lang="en-GB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 </a:t>
            </a:r>
          </a:p>
          <a:p>
            <a:pPr lvl="0" algn="l"/>
            <a:r>
              <a:rPr lang="en-US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Speak slowly and clearly. </a:t>
            </a:r>
            <a:endParaRPr lang="en-GB" sz="2000" b="1" dirty="0">
              <a:solidFill>
                <a:schemeClr val="tx1"/>
              </a:solidFill>
              <a:latin typeface="Amnesty Trade Gothic" panose="020B0503040303020004" pitchFamily="34" charset="0"/>
            </a:endParaRP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 </a:t>
            </a:r>
          </a:p>
          <a:p>
            <a:pPr lvl="0" algn="l"/>
            <a:r>
              <a:rPr lang="en-US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Identify yourself. </a:t>
            </a:r>
            <a:r>
              <a:rPr lang="en-GB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 </a:t>
            </a: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 </a:t>
            </a:r>
          </a:p>
          <a:p>
            <a:pPr lvl="0" algn="l"/>
            <a:r>
              <a:rPr lang="en-US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Ask for clarification. </a:t>
            </a:r>
            <a:endParaRPr lang="en-GB" sz="2000" b="1" dirty="0">
              <a:solidFill>
                <a:schemeClr val="tx1"/>
              </a:solidFill>
              <a:latin typeface="Amnesty Trade Gothic" panose="020B0503040303020004" pitchFamily="34" charset="0"/>
            </a:endParaRP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 </a:t>
            </a:r>
          </a:p>
          <a:p>
            <a:pPr lvl="0" algn="l"/>
            <a:r>
              <a:rPr lang="en-US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Zero tolerance.</a:t>
            </a:r>
            <a:endParaRPr lang="en-GB" sz="2000" b="1" dirty="0">
              <a:solidFill>
                <a:schemeClr val="tx1"/>
              </a:solidFill>
              <a:latin typeface="Amnesty Trade Gothic" panose="020B0503040303020004" pitchFamily="34" charset="0"/>
            </a:endParaRP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 </a:t>
            </a:r>
          </a:p>
          <a:p>
            <a:pPr lvl="0" algn="l"/>
            <a:r>
              <a:rPr lang="en-US" sz="2000" b="1" dirty="0">
                <a:solidFill>
                  <a:schemeClr val="tx1"/>
                </a:solidFill>
                <a:latin typeface="Amnesty Trade Gothic" panose="020B0503040303020004" pitchFamily="34" charset="0"/>
              </a:rPr>
              <a:t>Provide feedback. </a:t>
            </a:r>
            <a:endParaRPr lang="en-GB" sz="2000" b="1" dirty="0">
              <a:solidFill>
                <a:schemeClr val="tx1"/>
              </a:solidFill>
              <a:latin typeface="Amnesty Trade Gothic" panose="020B0503040303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979EE-5950-D54A-B0AC-E5B1325494E7}"/>
              </a:ext>
            </a:extLst>
          </p:cNvPr>
          <p:cNvSpPr txBox="1"/>
          <p:nvPr/>
        </p:nvSpPr>
        <p:spPr>
          <a:xfrm>
            <a:off x="2743200" y="636104"/>
            <a:ext cx="61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Ground rules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E7AA152-700C-44E6-BA8E-A1620374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5604051-8CB6-E047-9DA3-7CEBDF1B2275}"/>
              </a:ext>
            </a:extLst>
          </p:cNvPr>
          <p:cNvSpPr txBox="1">
            <a:spLocks/>
          </p:cNvSpPr>
          <p:nvPr/>
        </p:nvSpPr>
        <p:spPr>
          <a:xfrm>
            <a:off x="526228" y="3048000"/>
            <a:ext cx="809386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000" b="1" dirty="0">
              <a:effectLst/>
              <a:latin typeface="Amnesty Trade Gothic" panose="020B0503040303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Amnesty Trade Gothic" panose="020B0503040303020004" pitchFamily="34" charset="0"/>
                <a:cs typeface="Helvetica"/>
              </a:rPr>
              <a:t>In breakout rooms come up with 3 things you have in common in 3 minutes.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979EE-5950-D54A-B0AC-E5B1325494E7}"/>
              </a:ext>
            </a:extLst>
          </p:cNvPr>
          <p:cNvSpPr txBox="1"/>
          <p:nvPr/>
        </p:nvSpPr>
        <p:spPr>
          <a:xfrm>
            <a:off x="2743200" y="636104"/>
            <a:ext cx="61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Ice breaker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E7AA152-700C-44E6-BA8E-A1620374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A5ED91B-6A3F-44AC-A2A2-86C342F4E995}"/>
              </a:ext>
            </a:extLst>
          </p:cNvPr>
          <p:cNvSpPr txBox="1">
            <a:spLocks/>
          </p:cNvSpPr>
          <p:nvPr/>
        </p:nvSpPr>
        <p:spPr>
          <a:xfrm>
            <a:off x="668118" y="4295793"/>
            <a:ext cx="809386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5971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54355" y="1340888"/>
            <a:ext cx="4026827" cy="243588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15591" y="1800537"/>
            <a:ext cx="8093860" cy="408342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chemeClr val="tx1"/>
                </a:solidFill>
                <a:latin typeface="Amnesty Trade Gothic" panose="020B0503040303020004" pitchFamily="34" charset="0"/>
                <a:cs typeface="Helvetica"/>
              </a:rPr>
              <a:t>Learning Outcomes</a:t>
            </a:r>
          </a:p>
          <a:p>
            <a:pPr algn="l"/>
            <a:endParaRPr lang="en-GB" sz="2000" b="1" dirty="0">
              <a:solidFill>
                <a:schemeClr val="tx1"/>
              </a:solidFill>
              <a:latin typeface="Amnesty Trade Gothic" panose="020B0503040303020004" pitchFamily="34" charset="0"/>
              <a:cs typeface="Helvetica"/>
            </a:endParaRPr>
          </a:p>
          <a:p>
            <a:pPr marL="342900" indent="-342900" algn="l"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mnesty Trade Gothic" panose="020B0503040303020004" pitchFamily="34" charset="0"/>
                <a:cs typeface="Helvetica"/>
              </a:rPr>
              <a:t>Begin to understand what Community Organising is and why it is important</a:t>
            </a:r>
          </a:p>
          <a:p>
            <a:pPr marL="342900" indent="-342900" algn="l">
              <a:buAutoNum type="arabicPeriod"/>
            </a:pPr>
            <a:endParaRPr lang="en-GB" sz="2000" dirty="0">
              <a:solidFill>
                <a:schemeClr val="tx1"/>
              </a:solidFill>
              <a:latin typeface="Amnesty Trade Gothic" panose="020B0503040303020004" pitchFamily="34" charset="0"/>
              <a:cs typeface="Helvetica"/>
            </a:endParaRPr>
          </a:p>
          <a:p>
            <a:pPr marL="342900" indent="-342900" algn="l"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mnesty Trade Gothic" panose="020B0503040303020004" pitchFamily="34" charset="0"/>
                <a:cs typeface="Helvetica"/>
              </a:rPr>
              <a:t>Explore how Community Organising can make our groups more relevant, diverse and inclusive</a:t>
            </a:r>
          </a:p>
          <a:p>
            <a:pPr marL="342900" indent="-342900" algn="l">
              <a:buAutoNum type="arabicPeriod"/>
            </a:pPr>
            <a:endParaRPr lang="en-GB" sz="2000" dirty="0">
              <a:solidFill>
                <a:schemeClr val="tx1"/>
              </a:solidFill>
              <a:latin typeface="Amnesty Trade Gothic" panose="020B0503040303020004" pitchFamily="34" charset="0"/>
              <a:cs typeface="Helvetica"/>
            </a:endParaRPr>
          </a:p>
          <a:p>
            <a:pPr marL="342900" indent="-342900" algn="l">
              <a:buAutoNum type="arabicPeriod"/>
            </a:pPr>
            <a:r>
              <a:rPr lang="en-GB" sz="2000" dirty="0">
                <a:solidFill>
                  <a:schemeClr val="tx1"/>
                </a:solidFill>
                <a:latin typeface="Amnesty Trade Gothic" panose="020B0503040303020004" pitchFamily="34" charset="0"/>
                <a:cs typeface="Helvetica"/>
              </a:rPr>
              <a:t>Understand who is in your community and how you can reach them</a:t>
            </a:r>
            <a:endParaRPr lang="en-GB" sz="18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342900" indent="-342900" algn="l">
              <a:buAutoNum type="arabicPeriod"/>
            </a:pPr>
            <a:endParaRPr lang="en-GB" sz="18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342900" indent="-342900" algn="l">
              <a:buAutoNum type="arabicPeriod"/>
            </a:pPr>
            <a:endParaRPr lang="en-GB" sz="1800" b="1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342900" indent="-342900" algn="l">
              <a:buAutoNum type="arabicPeriod"/>
            </a:pPr>
            <a:endParaRPr lang="en-GB" sz="1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5C85561-D4C9-4BB8-8ACF-544F51021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5604051-8CB6-E047-9DA3-7CEBDF1B2275}"/>
              </a:ext>
            </a:extLst>
          </p:cNvPr>
          <p:cNvSpPr txBox="1">
            <a:spLocks/>
          </p:cNvSpPr>
          <p:nvPr/>
        </p:nvSpPr>
        <p:spPr>
          <a:xfrm>
            <a:off x="668118" y="1946845"/>
            <a:ext cx="809386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000000"/>
                </a:solidFill>
                <a:effectLst/>
                <a:latin typeface="Amnesty Trade Gothic" panose="020B0503040303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chat box write what comes to your mind when you think of the word </a:t>
            </a:r>
            <a:r>
              <a:rPr lang="en-GB" sz="2000" b="1" dirty="0">
                <a:solidFill>
                  <a:srgbClr val="000000"/>
                </a:solidFill>
                <a:effectLst/>
                <a:latin typeface="Amnesty Trade Gothic" panose="020B0503040303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community</a:t>
            </a:r>
            <a:endParaRPr lang="en-GB" sz="2000" b="1" dirty="0">
              <a:effectLst/>
              <a:latin typeface="Amnesty Trade Gothic" panose="020B0503040303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1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979EE-5950-D54A-B0AC-E5B1325494E7}"/>
              </a:ext>
            </a:extLst>
          </p:cNvPr>
          <p:cNvSpPr txBox="1"/>
          <p:nvPr/>
        </p:nvSpPr>
        <p:spPr>
          <a:xfrm>
            <a:off x="2743200" y="636104"/>
            <a:ext cx="61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What is Community Organising?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E7AA152-700C-44E6-BA8E-A1620374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A5ED91B-6A3F-44AC-A2A2-86C342F4E995}"/>
              </a:ext>
            </a:extLst>
          </p:cNvPr>
          <p:cNvSpPr txBox="1">
            <a:spLocks/>
          </p:cNvSpPr>
          <p:nvPr/>
        </p:nvSpPr>
        <p:spPr>
          <a:xfrm>
            <a:off x="668118" y="4295793"/>
            <a:ext cx="809386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000000"/>
                </a:solidFill>
                <a:effectLst/>
                <a:latin typeface="Amnesty Trade Gothic" panose="020B0503040303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chat box write what comes to your mind when you think of the word </a:t>
            </a:r>
            <a:r>
              <a:rPr lang="en-GB" sz="2000" b="1" dirty="0">
                <a:solidFill>
                  <a:srgbClr val="000000"/>
                </a:solidFill>
                <a:latin typeface="Amnesty Trade Gothic" panose="020B0503040303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organising</a:t>
            </a:r>
            <a:endParaRPr lang="en-GB" sz="2000" b="1" dirty="0">
              <a:effectLst/>
              <a:latin typeface="Amnesty Trade Gothic" panose="020B0503040303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1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93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5604051-8CB6-E047-9DA3-7CEBDF1B2275}"/>
              </a:ext>
            </a:extLst>
          </p:cNvPr>
          <p:cNvSpPr txBox="1">
            <a:spLocks/>
          </p:cNvSpPr>
          <p:nvPr/>
        </p:nvSpPr>
        <p:spPr>
          <a:xfrm>
            <a:off x="668118" y="3060028"/>
            <a:ext cx="8093860" cy="256674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000000"/>
                </a:solidFill>
                <a:effectLst/>
                <a:latin typeface="Amnesty Trade Gothic" panose="020B0503040303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Community organising is the work of bringing people together to take action around their common </a:t>
            </a:r>
            <a:r>
              <a:rPr lang="en-GB" sz="2000" b="1" dirty="0">
                <a:solidFill>
                  <a:srgbClr val="000000"/>
                </a:solidFill>
                <a:latin typeface="Amnesty Trade Gothic" panose="020B0503040303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concerns</a:t>
            </a:r>
            <a:r>
              <a:rPr lang="en-GB" sz="2000" b="1" dirty="0">
                <a:solidFill>
                  <a:srgbClr val="000000"/>
                </a:solidFill>
                <a:effectLst/>
                <a:latin typeface="Amnesty Trade Gothic" panose="020B0503040303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overcome social injustice. </a:t>
            </a:r>
          </a:p>
          <a:p>
            <a:pPr algn="l"/>
            <a:endParaRPr lang="en-GB" sz="2000" b="1" dirty="0">
              <a:solidFill>
                <a:srgbClr val="000000"/>
              </a:solidFill>
              <a:latin typeface="Amnesty Trade Gothic" panose="020B05030403030200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GB" sz="2000" b="1" dirty="0">
                <a:solidFill>
                  <a:srgbClr val="000000"/>
                </a:solidFill>
                <a:effectLst/>
                <a:latin typeface="Amnesty Trade Gothic" panose="020B05030403030200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about returning power to people. Community organisers reach out and listen, connect and motivate people to build their collective power.</a:t>
            </a:r>
            <a:endParaRPr lang="en-GB" sz="2000" b="1" dirty="0">
              <a:effectLst/>
              <a:latin typeface="Amnesty Trade Gothic" panose="020B0503040303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1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979EE-5950-D54A-B0AC-E5B1325494E7}"/>
              </a:ext>
            </a:extLst>
          </p:cNvPr>
          <p:cNvSpPr txBox="1"/>
          <p:nvPr/>
        </p:nvSpPr>
        <p:spPr>
          <a:xfrm>
            <a:off x="2743200" y="636104"/>
            <a:ext cx="610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mnesty Trade Gothic" panose="020B0503040303020004" pitchFamily="34" charset="0"/>
              </a:rPr>
              <a:t>What is Community Organising?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E7AA152-700C-44E6-BA8E-A1620374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7653" y="1601599"/>
            <a:ext cx="8393372" cy="44811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chemeClr val="tx1"/>
              </a:solidFill>
              <a:latin typeface="Amnesty Trade Gothic" panose="020B0503040303020004" pitchFamily="34" charset="0"/>
              <a:cs typeface="Helvetica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Amnesty Trade Gothic" panose="020B0503040303020004" pitchFamily="34" charset="0"/>
                <a:cs typeface="Helvetica"/>
              </a:rPr>
              <a:t>Core components of Community Organising</a:t>
            </a:r>
          </a:p>
          <a:p>
            <a:pPr algn="l"/>
            <a:endParaRPr lang="en-US" sz="2000" b="1" dirty="0">
              <a:solidFill>
                <a:schemeClr val="tx1"/>
              </a:solidFill>
              <a:effectLst/>
              <a:latin typeface="Amnesty Trade Gothic" panose="020B0503040303020004" pitchFamily="34" charset="0"/>
              <a:ea typeface="Calibri" panose="020F0502020204030204" pitchFamily="34" charset="0"/>
              <a:cs typeface="Helvetica"/>
            </a:endParaRPr>
          </a:p>
          <a:p>
            <a:pPr algn="l"/>
            <a:endParaRPr lang="en-US" sz="2000" b="1" dirty="0">
              <a:solidFill>
                <a:schemeClr val="tx1"/>
              </a:solidFill>
              <a:latin typeface="Amnesty Trade Gothic" panose="020B0503040303020004" pitchFamily="34" charset="0"/>
              <a:ea typeface="Calibri" panose="020F0502020204030204" pitchFamily="34" charset="0"/>
              <a:cs typeface="Helvetica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effectLst/>
                <a:latin typeface="Amnesty Trade Gothic" panose="020B0503040303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authentic relationships with all parts of a diverse community</a:t>
            </a:r>
            <a:endParaRPr lang="en-GB" sz="2000" dirty="0">
              <a:solidFill>
                <a:schemeClr val="tx1"/>
              </a:solidFill>
              <a:effectLst/>
              <a:latin typeface="Amnesty Trade Gothic" panose="020B0503040303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effectLst/>
                <a:latin typeface="Amnesty Trade Gothic" panose="020B0503040303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power by leadership training and bringing people together</a:t>
            </a:r>
            <a:endParaRPr lang="en-GB" sz="2000" dirty="0">
              <a:solidFill>
                <a:schemeClr val="tx1"/>
              </a:solidFill>
              <a:effectLst/>
              <a:latin typeface="Amnesty Trade Gothic" panose="020B0503040303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effectLst/>
                <a:latin typeface="Amnesty Trade Gothic" panose="020B0503040303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Listening to </a:t>
            </a:r>
            <a:r>
              <a:rPr lang="en-GB" sz="2000" dirty="0">
                <a:solidFill>
                  <a:schemeClr val="tx1"/>
                </a:solidFill>
                <a:latin typeface="Amnesty Trade Gothic" panose="020B0503040303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</a:t>
            </a:r>
            <a:r>
              <a:rPr lang="en-GB" sz="2000" dirty="0">
                <a:solidFill>
                  <a:schemeClr val="tx1"/>
                </a:solidFill>
                <a:effectLst/>
                <a:latin typeface="Amnesty Trade Gothic" panose="020B0503040303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addressing the relevant issues they bring up </a:t>
            </a:r>
            <a:endParaRPr lang="en-GB" sz="2000" dirty="0">
              <a:solidFill>
                <a:schemeClr val="tx1"/>
              </a:solidFill>
              <a:effectLst/>
              <a:latin typeface="Amnesty Trade Gothic" panose="020B0503040303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effectLst/>
                <a:latin typeface="Amnesty Trade Gothic" panose="020B0503040303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Identifying those in power to change the situation</a:t>
            </a:r>
            <a:endParaRPr lang="en-GB" sz="2000" dirty="0">
              <a:solidFill>
                <a:schemeClr val="tx1"/>
              </a:solidFill>
              <a:effectLst/>
              <a:latin typeface="Amnesty Trade Gothic" panose="020B0503040303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  <a:effectLst/>
                <a:latin typeface="Amnesty Trade Gothic" panose="020B0503040303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Taking action to engage those in power as one cohesive unit</a:t>
            </a:r>
            <a:endParaRPr lang="en-GB" sz="2000" dirty="0">
              <a:solidFill>
                <a:schemeClr val="tx1"/>
              </a:solidFill>
              <a:effectLst/>
              <a:latin typeface="Amnesty Trade Gothic" panose="020B05030403030200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en-US" sz="1800" dirty="0">
              <a:solidFill>
                <a:schemeClr val="tx1"/>
              </a:solidFill>
              <a:latin typeface="Amnesty Trade Gothic" panose="020B0503040303020004" pitchFamily="34" charset="0"/>
              <a:cs typeface="Helvetica"/>
            </a:endParaRPr>
          </a:p>
          <a:p>
            <a:pPr algn="l"/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mnesty Trade Gothic" panose="020B0503040303020004" pitchFamily="34" charset="0"/>
              <a:cs typeface="Helvetica"/>
            </a:endParaRPr>
          </a:p>
          <a:p>
            <a:pPr algn="l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 </a:t>
            </a: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9CF3BFD-81C4-4265-B203-C2CB9EB3D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3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3A07A-CC75-4C91-9D59-961907F2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9C13D-407E-4AFD-9B8B-7053B844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E81FB-01F2-B14C-8453-76DBBB81D2C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A1A2C-103F-43FD-BF13-A043A1D53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03" b="3266"/>
          <a:stretch/>
        </p:blipFill>
        <p:spPr>
          <a:xfrm>
            <a:off x="0" y="1417638"/>
            <a:ext cx="9906000" cy="4615414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57DBE52-E57D-47D9-9006-61004EE30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7653" y="2834052"/>
            <a:ext cx="8393372" cy="16087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Amnesty Trade Gothic" panose="020B0503040303020004" pitchFamily="34" charset="0"/>
                <a:cs typeface="Helvetica"/>
              </a:rPr>
              <a:t>Does your student group/your campaigns reflect what you saw in the video?</a:t>
            </a:r>
          </a:p>
          <a:p>
            <a:pPr algn="l"/>
            <a:endParaRPr lang="en-US" sz="2000" b="1" dirty="0">
              <a:solidFill>
                <a:schemeClr val="tx1"/>
              </a:solidFill>
              <a:effectLst/>
              <a:latin typeface="Amnesty Trade Gothic" panose="020B0503040303020004" pitchFamily="34" charset="0"/>
              <a:ea typeface="Calibri" panose="020F0502020204030204" pitchFamily="34" charset="0"/>
              <a:cs typeface="Helvetica"/>
            </a:endParaRPr>
          </a:p>
          <a:p>
            <a:pPr algn="l"/>
            <a:endParaRPr lang="en-US" sz="2000" b="1" dirty="0">
              <a:solidFill>
                <a:schemeClr val="tx1"/>
              </a:solidFill>
              <a:latin typeface="Amnesty Trade Gothic" panose="020B0503040303020004" pitchFamily="34" charset="0"/>
              <a:ea typeface="Calibri" panose="020F0502020204030204" pitchFamily="34" charset="0"/>
              <a:cs typeface="Helvetica"/>
            </a:endParaRPr>
          </a:p>
          <a:p>
            <a:pPr algn="l"/>
            <a:endParaRPr lang="en-US" sz="2000" b="1" dirty="0">
              <a:solidFill>
                <a:schemeClr val="tx1"/>
              </a:solidFill>
              <a:effectLst/>
              <a:latin typeface="Amnesty Trade Gothic" panose="020B0503040303020004" pitchFamily="34" charset="0"/>
              <a:ea typeface="Calibri" panose="020F0502020204030204" pitchFamily="34" charset="0"/>
              <a:cs typeface="Helvetica"/>
            </a:endParaRPr>
          </a:p>
          <a:p>
            <a:pPr algn="l"/>
            <a:endParaRPr lang="en-US" sz="2000" b="1" dirty="0">
              <a:solidFill>
                <a:schemeClr val="tx1"/>
              </a:solidFill>
              <a:latin typeface="Amnesty Trade Gothic" panose="020B0503040303020004" pitchFamily="34" charset="0"/>
              <a:ea typeface="Calibri" panose="020F0502020204030204" pitchFamily="34" charset="0"/>
              <a:cs typeface="Helvetica"/>
            </a:endParaRPr>
          </a:p>
          <a:p>
            <a:pPr marL="342900" indent="-342900" algn="l">
              <a:buAutoNum type="arabicPeriod"/>
            </a:pPr>
            <a:endParaRPr lang="en-US" sz="1800" dirty="0">
              <a:solidFill>
                <a:schemeClr val="tx1"/>
              </a:solidFill>
              <a:latin typeface="Amnesty Trade Gothic" panose="020B0503040303020004" pitchFamily="34" charset="0"/>
              <a:cs typeface="Helvetica"/>
            </a:endParaRPr>
          </a:p>
          <a:p>
            <a:pPr algn="l"/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mnesty Trade Gothic" panose="020B0503040303020004" pitchFamily="34" charset="0"/>
              <a:cs typeface="Helvetica"/>
            </a:endParaRPr>
          </a:p>
          <a:p>
            <a:pPr algn="l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 </a:t>
            </a: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9CF3BFD-81C4-4265-B203-C2CB9EB3D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" y="364766"/>
            <a:ext cx="180136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CC475DAB1324CBD7E77BE7360508D" ma:contentTypeVersion="6" ma:contentTypeDescription="Create a new document." ma:contentTypeScope="" ma:versionID="f54b36b6145242827a6db9a8a02c154f">
  <xsd:schema xmlns:xsd="http://www.w3.org/2001/XMLSchema" xmlns:xs="http://www.w3.org/2001/XMLSchema" xmlns:p="http://schemas.microsoft.com/office/2006/metadata/properties" xmlns:ns2="94bbab63-7a47-4b85-a6e7-a9e98942b49e" xmlns:ns3="7d59f525-c5e0-4889-aaa7-6afb4bb75c7c" targetNamespace="http://schemas.microsoft.com/office/2006/metadata/properties" ma:root="true" ma:fieldsID="635bea6a0ab8ad08b742787ca6a95d82" ns2:_="" ns3:_="">
    <xsd:import namespace="94bbab63-7a47-4b85-a6e7-a9e98942b49e"/>
    <xsd:import namespace="7d59f525-c5e0-4889-aaa7-6afb4bb75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bab63-7a47-4b85-a6e7-a9e98942b4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9f525-c5e0-4889-aaa7-6afb4bb75c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EFEFC5-F700-462B-A452-5EBE21454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bab63-7a47-4b85-a6e7-a9e98942b49e"/>
    <ds:schemaRef ds:uri="7d59f525-c5e0-4889-aaa7-6afb4bb75c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6A7F6-9F6D-43CC-AD01-B99B104189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6B5FA3-87D2-406A-A359-AF919107AC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23229</TotalTime>
  <Words>1342</Words>
  <Application>Microsoft Office PowerPoint</Application>
  <PresentationFormat>A4 Paper (210x297 mm)</PresentationFormat>
  <Paragraphs>178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Amnesty Trade Gothic</vt:lpstr>
      <vt:lpstr>Arial</vt:lpstr>
      <vt:lpstr>Calibri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Exercise</vt:lpstr>
      <vt:lpstr>Next steps</vt:lpstr>
    </vt:vector>
  </TitlesOfParts>
  <Company>The Josephine Shaw Partnership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Josephine Shaw</dc:creator>
  <cp:lastModifiedBy>James Farndon</cp:lastModifiedBy>
  <cp:revision>513</cp:revision>
  <cp:lastPrinted>2018-01-17T12:16:36Z</cp:lastPrinted>
  <dcterms:created xsi:type="dcterms:W3CDTF">2017-08-14T13:14:38Z</dcterms:created>
  <dcterms:modified xsi:type="dcterms:W3CDTF">2021-02-19T11:46:37Z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0x010100208CC475DAB1324CBD7E77BE7360508D</vt:lpwstr>
  </property>
</Properties>
</file>