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Lst>
  <p:notesMasterIdLst>
    <p:notesMasterId r:id="rId30"/>
  </p:notesMasterIdLst>
  <p:handoutMasterIdLst>
    <p:handoutMasterId r:id="rId31"/>
  </p:handoutMasterIdLst>
  <p:sldIdLst>
    <p:sldId id="802" r:id="rId6"/>
    <p:sldId id="804" r:id="rId7"/>
    <p:sldId id="803" r:id="rId8"/>
    <p:sldId id="798" r:id="rId9"/>
    <p:sldId id="789" r:id="rId10"/>
    <p:sldId id="791" r:id="rId11"/>
    <p:sldId id="796" r:id="rId12"/>
    <p:sldId id="812" r:id="rId13"/>
    <p:sldId id="790" r:id="rId14"/>
    <p:sldId id="805" r:id="rId15"/>
    <p:sldId id="816" r:id="rId16"/>
    <p:sldId id="801" r:id="rId17"/>
    <p:sldId id="799" r:id="rId18"/>
    <p:sldId id="800" r:id="rId19"/>
    <p:sldId id="283" r:id="rId20"/>
    <p:sldId id="810" r:id="rId21"/>
    <p:sldId id="280" r:id="rId22"/>
    <p:sldId id="281" r:id="rId23"/>
    <p:sldId id="633" r:id="rId24"/>
    <p:sldId id="634" r:id="rId25"/>
    <p:sldId id="815" r:id="rId26"/>
    <p:sldId id="814" r:id="rId27"/>
    <p:sldId id="795" r:id="rId28"/>
    <p:sldId id="797" r:id="rId29"/>
  </p:sldIdLst>
  <p:sldSz cx="9144000" cy="6858000" type="screen4x3"/>
  <p:notesSz cx="6735763" cy="9866313"/>
  <p:defaultTextStyle>
    <a:defPPr>
      <a:defRPr lang="en-GB"/>
    </a:defPPr>
    <a:lvl1pPr algn="l" rtl="0" fontAlgn="base">
      <a:spcBef>
        <a:spcPct val="0"/>
      </a:spcBef>
      <a:spcAft>
        <a:spcPct val="0"/>
      </a:spcAft>
      <a:defRPr sz="2400" b="1"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b="1"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b="1"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b="1"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b="1"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b="1"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b="1"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b="1"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b="1"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le Davies" initials="HD" lastIdx="2" clrIdx="0">
    <p:extLst>
      <p:ext uri="{19B8F6BF-5375-455C-9EA6-DF929625EA0E}">
        <p15:presenceInfo xmlns:p15="http://schemas.microsoft.com/office/powerpoint/2012/main" userId="S-1-5-21-848393752-1498753450-618671499-94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00"/>
    <a:srgbClr val="000000"/>
    <a:srgbClr val="FB009C"/>
    <a:srgbClr val="F2009E"/>
    <a:srgbClr val="FE1CAB"/>
    <a:srgbClr val="FF1CAC"/>
    <a:srgbClr val="67C725"/>
    <a:srgbClr val="2852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38" autoAdjust="0"/>
    <p:restoredTop sz="85250" autoAdjust="0"/>
  </p:normalViewPr>
  <p:slideViewPr>
    <p:cSldViewPr>
      <p:cViewPr>
        <p:scale>
          <a:sx n="66" d="100"/>
          <a:sy n="66" d="100"/>
        </p:scale>
        <p:origin x="2502" y="786"/>
      </p:cViewPr>
      <p:guideLst>
        <p:guide orient="horz" pos="2160"/>
        <p:guide pos="2880"/>
      </p:guideLst>
    </p:cSldViewPr>
  </p:slideViewPr>
  <p:outlineViewPr>
    <p:cViewPr>
      <p:scale>
        <a:sx n="33" d="100"/>
        <a:sy n="33" d="100"/>
      </p:scale>
      <p:origin x="0" y="-7243"/>
    </p:cViewPr>
  </p:outlineViewPr>
  <p:notesTextViewPr>
    <p:cViewPr>
      <p:scale>
        <a:sx n="100" d="100"/>
        <a:sy n="100" d="100"/>
      </p:scale>
      <p:origin x="0" y="0"/>
    </p:cViewPr>
  </p:notesTextViewPr>
  <p:sorterViewPr>
    <p:cViewPr varScale="1">
      <p:scale>
        <a:sx n="100" d="100"/>
        <a:sy n="100" d="100"/>
      </p:scale>
      <p:origin x="0" y="-3792"/>
    </p:cViewPr>
  </p:sorterViewPr>
  <p:notesViewPr>
    <p:cSldViewPr>
      <p:cViewPr varScale="1">
        <p:scale>
          <a:sx n="75" d="100"/>
          <a:sy n="75" d="100"/>
        </p:scale>
        <p:origin x="220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Amnesty</a:t>
            </a:r>
            <a:r>
              <a:rPr lang="en-US" baseline="0"/>
              <a:t> International UK Section Charitable Trust Income 2018</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Total in £000</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235A-4BBF-BFDB-FF6CD4C8F810}"/>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235A-4BBF-BFDB-FF6CD4C8F8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35A-4BBF-BFDB-FF6CD4C8F81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35A-4BBF-BFDB-FF6CD4C8F81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35A-4BBF-BFDB-FF6CD4C8F81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35A-4BBF-BFDB-FF6CD4C8F810}"/>
              </c:ext>
            </c:extLst>
          </c:dPt>
          <c:dPt>
            <c:idx val="6"/>
            <c:bubble3D val="0"/>
            <c:spPr>
              <a:solidFill>
                <a:srgbClr val="67C725"/>
              </a:solidFill>
              <a:ln w="19050">
                <a:solidFill>
                  <a:schemeClr val="lt1"/>
                </a:solidFill>
              </a:ln>
              <a:effectLst/>
            </c:spPr>
            <c:extLst>
              <c:ext xmlns:c16="http://schemas.microsoft.com/office/drawing/2014/chart" uri="{C3380CC4-5D6E-409C-BE32-E72D297353CC}">
                <c16:uniqueId val="{0000000D-235A-4BBF-BFDB-FF6CD4C8F810}"/>
              </c:ext>
            </c:extLst>
          </c:dPt>
          <c:dPt>
            <c:idx val="7"/>
            <c:bubble3D val="0"/>
            <c:spPr>
              <a:solidFill>
                <a:srgbClr val="FE1CAB"/>
              </a:solidFill>
              <a:ln w="19050">
                <a:solidFill>
                  <a:schemeClr val="lt1"/>
                </a:solidFill>
              </a:ln>
              <a:effectLst/>
            </c:spPr>
            <c:extLst>
              <c:ext xmlns:c16="http://schemas.microsoft.com/office/drawing/2014/chart" uri="{C3380CC4-5D6E-409C-BE32-E72D297353CC}">
                <c16:uniqueId val="{0000000F-235A-4BBF-BFDB-FF6CD4C8F81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35A-4BBF-BFDB-FF6CD4C8F81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235A-4BBF-BFDB-FF6CD4C8F81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Donations from supporters</c:v>
                </c:pt>
                <c:pt idx="1">
                  <c:v>Legacies</c:v>
                </c:pt>
                <c:pt idx="2">
                  <c:v>Gift Aid</c:v>
                </c:pt>
                <c:pt idx="3">
                  <c:v>Grants from Trusts etc... </c:v>
                </c:pt>
                <c:pt idx="4">
                  <c:v>Corporate</c:v>
                </c:pt>
                <c:pt idx="5">
                  <c:v>Community Fundraising</c:v>
                </c:pt>
                <c:pt idx="6">
                  <c:v>Appeals</c:v>
                </c:pt>
                <c:pt idx="7">
                  <c:v>Lotteries</c:v>
                </c:pt>
                <c:pt idx="8">
                  <c:v>Raffles</c:v>
                </c:pt>
                <c:pt idx="9">
                  <c:v>Other (interest, rent etc..)</c:v>
                </c:pt>
              </c:strCache>
            </c:strRef>
          </c:cat>
          <c:val>
            <c:numRef>
              <c:f>Sheet1!$B$2:$B$11</c:f>
              <c:numCache>
                <c:formatCode>General</c:formatCode>
                <c:ptCount val="10"/>
                <c:pt idx="0">
                  <c:v>7801</c:v>
                </c:pt>
                <c:pt idx="1">
                  <c:v>5625</c:v>
                </c:pt>
                <c:pt idx="2">
                  <c:v>1577</c:v>
                </c:pt>
                <c:pt idx="3">
                  <c:v>476</c:v>
                </c:pt>
                <c:pt idx="4">
                  <c:v>151</c:v>
                </c:pt>
                <c:pt idx="5">
                  <c:v>413</c:v>
                </c:pt>
                <c:pt idx="6">
                  <c:v>503</c:v>
                </c:pt>
                <c:pt idx="7">
                  <c:v>3034</c:v>
                </c:pt>
                <c:pt idx="8">
                  <c:v>244</c:v>
                </c:pt>
                <c:pt idx="9">
                  <c:v>280</c:v>
                </c:pt>
              </c:numCache>
            </c:numRef>
          </c:val>
          <c:extLst>
            <c:ext xmlns:c16="http://schemas.microsoft.com/office/drawing/2014/chart" uri="{C3380CC4-5D6E-409C-BE32-E72D297353CC}">
              <c16:uniqueId val="{00000014-235A-4BBF-BFDB-FF6CD4C8F81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Amnesty</a:t>
            </a:r>
            <a:r>
              <a:rPr lang="en-US" baseline="0"/>
              <a:t> Internatioanl UK Section Charitable Trust Expenditure 2018</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Total in £000</c:v>
                </c:pt>
              </c:strCache>
            </c:strRef>
          </c:tx>
          <c:dPt>
            <c:idx val="0"/>
            <c:bubble3D val="0"/>
            <c:spPr>
              <a:solidFill>
                <a:srgbClr val="FFFF00"/>
              </a:solidFill>
              <a:ln w="19050">
                <a:solidFill>
                  <a:schemeClr val="lt1"/>
                </a:solidFill>
              </a:ln>
              <a:effectLst/>
            </c:spPr>
            <c:extLst>
              <c:ext xmlns:c16="http://schemas.microsoft.com/office/drawing/2014/chart" uri="{C3380CC4-5D6E-409C-BE32-E72D297353CC}">
                <c16:uniqueId val="{00000001-C49B-4947-A51B-1F9D7533C82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49B-4947-A51B-1F9D7533C82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49B-4947-A51B-1F9D7533C827}"/>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C49B-4947-A51B-1F9D7533C827}"/>
              </c:ext>
            </c:extLst>
          </c:dPt>
          <c:dPt>
            <c:idx val="4"/>
            <c:bubble3D val="0"/>
            <c:explosion val="2"/>
            <c:spPr>
              <a:solidFill>
                <a:srgbClr val="92D050"/>
              </a:solidFill>
              <a:ln w="19050">
                <a:solidFill>
                  <a:schemeClr val="lt1"/>
                </a:solidFill>
              </a:ln>
              <a:effectLst/>
            </c:spPr>
            <c:extLst>
              <c:ext xmlns:c16="http://schemas.microsoft.com/office/drawing/2014/chart" uri="{C3380CC4-5D6E-409C-BE32-E72D297353CC}">
                <c16:uniqueId val="{00000009-C49B-4947-A51B-1F9D7533C82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Raising funds</c:v>
                </c:pt>
                <c:pt idx="1">
                  <c:v>Trading</c:v>
                </c:pt>
                <c:pt idx="2">
                  <c:v>Promotion of Human Rights</c:v>
                </c:pt>
                <c:pt idx="3">
                  <c:v>Human Rights Research</c:v>
                </c:pt>
                <c:pt idx="4">
                  <c:v>Activist Recruitment</c:v>
                </c:pt>
              </c:strCache>
            </c:strRef>
          </c:cat>
          <c:val>
            <c:numRef>
              <c:f>Sheet1!$B$2:$B$6</c:f>
              <c:numCache>
                <c:formatCode>General</c:formatCode>
                <c:ptCount val="5"/>
                <c:pt idx="0">
                  <c:v>4272</c:v>
                </c:pt>
                <c:pt idx="1">
                  <c:v>780</c:v>
                </c:pt>
                <c:pt idx="2">
                  <c:v>3172</c:v>
                </c:pt>
                <c:pt idx="3">
                  <c:v>9426</c:v>
                </c:pt>
                <c:pt idx="4">
                  <c:v>1739</c:v>
                </c:pt>
              </c:numCache>
            </c:numRef>
          </c:val>
          <c:extLst>
            <c:ext xmlns:c16="http://schemas.microsoft.com/office/drawing/2014/chart" uri="{C3380CC4-5D6E-409C-BE32-E72D297353CC}">
              <c16:uniqueId val="{0000000A-C49B-4947-A51B-1F9D7533C82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Amnesty International United Kingdom Section Income 2018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Total in £000</c:v>
                </c:pt>
              </c:strCache>
            </c:strRef>
          </c:tx>
          <c:dPt>
            <c:idx val="0"/>
            <c:bubble3D val="0"/>
            <c:spPr>
              <a:solidFill>
                <a:srgbClr val="FFFF00"/>
              </a:solidFill>
              <a:ln w="19050">
                <a:solidFill>
                  <a:schemeClr val="lt1"/>
                </a:solidFill>
              </a:ln>
              <a:effectLst/>
            </c:spPr>
            <c:extLst>
              <c:ext xmlns:c16="http://schemas.microsoft.com/office/drawing/2014/chart" uri="{C3380CC4-5D6E-409C-BE32-E72D297353CC}">
                <c16:uniqueId val="{00000001-8137-4CE1-9729-3A9940C4B590}"/>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8137-4CE1-9729-3A9940C4B5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137-4CE1-9729-3A9940C4B59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137-4CE1-9729-3A9940C4B59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137-4CE1-9729-3A9940C4B590}"/>
              </c:ext>
            </c:extLst>
          </c:dPt>
          <c:dPt>
            <c:idx val="5"/>
            <c:bubble3D val="0"/>
            <c:spPr>
              <a:solidFill>
                <a:srgbClr val="67C725"/>
              </a:solidFill>
              <a:ln w="19050">
                <a:solidFill>
                  <a:schemeClr val="lt1"/>
                </a:solidFill>
              </a:ln>
              <a:effectLst/>
            </c:spPr>
            <c:extLst>
              <c:ext xmlns:c16="http://schemas.microsoft.com/office/drawing/2014/chart" uri="{C3380CC4-5D6E-409C-BE32-E72D297353CC}">
                <c16:uniqueId val="{0000000B-8137-4CE1-9729-3A9940C4B590}"/>
              </c:ext>
            </c:extLst>
          </c:dPt>
          <c:dPt>
            <c:idx val="6"/>
            <c:bubble3D val="0"/>
            <c:spPr>
              <a:solidFill>
                <a:srgbClr val="FB009C"/>
              </a:solidFill>
              <a:ln w="19050">
                <a:solidFill>
                  <a:schemeClr val="lt1"/>
                </a:solidFill>
              </a:ln>
              <a:effectLst/>
            </c:spPr>
            <c:extLst>
              <c:ext xmlns:c16="http://schemas.microsoft.com/office/drawing/2014/chart" uri="{C3380CC4-5D6E-409C-BE32-E72D297353CC}">
                <c16:uniqueId val="{0000000D-8137-4CE1-9729-3A9940C4B59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Subscriptions from members</c:v>
                </c:pt>
                <c:pt idx="1">
                  <c:v>Shops &amp; Sales</c:v>
                </c:pt>
                <c:pt idx="2">
                  <c:v>Conferencing</c:v>
                </c:pt>
                <c:pt idx="3">
                  <c:v>Community Fundraising</c:v>
                </c:pt>
                <c:pt idx="4">
                  <c:v>Appeals</c:v>
                </c:pt>
                <c:pt idx="5">
                  <c:v>Other</c:v>
                </c:pt>
                <c:pt idx="6">
                  <c:v>Publications</c:v>
                </c:pt>
              </c:strCache>
            </c:strRef>
          </c:cat>
          <c:val>
            <c:numRef>
              <c:f>Sheet1!$B$2:$B$8</c:f>
              <c:numCache>
                <c:formatCode>General</c:formatCode>
                <c:ptCount val="7"/>
                <c:pt idx="0">
                  <c:v>8042</c:v>
                </c:pt>
                <c:pt idx="1">
                  <c:v>958</c:v>
                </c:pt>
                <c:pt idx="2">
                  <c:v>282</c:v>
                </c:pt>
                <c:pt idx="3">
                  <c:v>150</c:v>
                </c:pt>
                <c:pt idx="4">
                  <c:v>144</c:v>
                </c:pt>
                <c:pt idx="5">
                  <c:v>215</c:v>
                </c:pt>
                <c:pt idx="6">
                  <c:v>226</c:v>
                </c:pt>
              </c:numCache>
            </c:numRef>
          </c:val>
          <c:extLst>
            <c:ext xmlns:c16="http://schemas.microsoft.com/office/drawing/2014/chart" uri="{C3380CC4-5D6E-409C-BE32-E72D297353CC}">
              <c16:uniqueId val="{0000000E-8137-4CE1-9729-3A9940C4B5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Amnesty International United</a:t>
            </a:r>
            <a:r>
              <a:rPr lang="en-US" baseline="0"/>
              <a:t> Kingdom Section Expenditure 2018</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Total in £000</c:v>
                </c:pt>
              </c:strCache>
            </c:strRef>
          </c:tx>
          <c:dPt>
            <c:idx val="0"/>
            <c:bubble3D val="0"/>
            <c:spPr>
              <a:solidFill>
                <a:srgbClr val="FFFF00"/>
              </a:solidFill>
              <a:ln w="19050">
                <a:solidFill>
                  <a:schemeClr val="lt1"/>
                </a:solidFill>
              </a:ln>
              <a:effectLst/>
            </c:spPr>
            <c:extLst>
              <c:ext xmlns:c16="http://schemas.microsoft.com/office/drawing/2014/chart" uri="{C3380CC4-5D6E-409C-BE32-E72D297353CC}">
                <c16:uniqueId val="{00000001-43D0-4C16-BD2A-3D217B929001}"/>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43D0-4C16-BD2A-3D217B929001}"/>
              </c:ext>
            </c:extLst>
          </c:dPt>
          <c:dPt>
            <c:idx val="2"/>
            <c:bubble3D val="0"/>
            <c:spPr>
              <a:solidFill>
                <a:srgbClr val="FF1CAC"/>
              </a:solidFill>
              <a:ln w="19050">
                <a:solidFill>
                  <a:schemeClr val="lt1"/>
                </a:solidFill>
              </a:ln>
              <a:effectLst/>
            </c:spPr>
            <c:extLst>
              <c:ext xmlns:c16="http://schemas.microsoft.com/office/drawing/2014/chart" uri="{C3380CC4-5D6E-409C-BE32-E72D297353CC}">
                <c16:uniqueId val="{00000005-43D0-4C16-BD2A-3D217B92900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3D0-4C16-BD2A-3D217B92900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promotion of human rights (expenses across various campaigns)</c:v>
                </c:pt>
                <c:pt idx="1">
                  <c:v>Activist recruitment</c:v>
                </c:pt>
                <c:pt idx="2">
                  <c:v>Support Costs</c:v>
                </c:pt>
              </c:strCache>
            </c:strRef>
          </c:cat>
          <c:val>
            <c:numRef>
              <c:f>Sheet1!$B$2:$B$5</c:f>
              <c:numCache>
                <c:formatCode>General</c:formatCode>
                <c:ptCount val="4"/>
                <c:pt idx="0">
                  <c:v>8103</c:v>
                </c:pt>
                <c:pt idx="1">
                  <c:v>999</c:v>
                </c:pt>
                <c:pt idx="2">
                  <c:v>3261</c:v>
                </c:pt>
              </c:numCache>
            </c:numRef>
          </c:val>
          <c:extLst>
            <c:ext xmlns:c16="http://schemas.microsoft.com/office/drawing/2014/chart" uri="{C3380CC4-5D6E-409C-BE32-E72D297353CC}">
              <c16:uniqueId val="{00000008-43D0-4C16-BD2A-3D217B929001}"/>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ata4.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5.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ata6.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rawing4.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5.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E9F2B-6FB0-4470-BA5F-57DC1719BB81}"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FCF64C00-D723-4A16-AB07-D94ED0D8BCFF}">
      <dgm:prSet/>
      <dgm:spPr>
        <a:solidFill>
          <a:srgbClr val="FFFF00"/>
        </a:solidFill>
      </dgm:spPr>
      <dgm:t>
        <a:bodyPr/>
        <a:lstStyle/>
        <a:p>
          <a:r>
            <a:rPr lang="en-GB" dirty="0">
              <a:solidFill>
                <a:schemeClr val="tx2"/>
              </a:solidFill>
            </a:rPr>
            <a:t>A brief history of Amnesty International</a:t>
          </a:r>
          <a:endParaRPr lang="en-US" dirty="0">
            <a:solidFill>
              <a:schemeClr val="tx2"/>
            </a:solidFill>
          </a:endParaRPr>
        </a:p>
      </dgm:t>
    </dgm:pt>
    <dgm:pt modelId="{16C0B052-49BD-4D3E-84E4-D163AB58C286}" type="parTrans" cxnId="{C7679D92-043C-4237-B0F4-AF0E7B02F5C7}">
      <dgm:prSet/>
      <dgm:spPr/>
      <dgm:t>
        <a:bodyPr/>
        <a:lstStyle/>
        <a:p>
          <a:endParaRPr lang="en-US"/>
        </a:p>
      </dgm:t>
    </dgm:pt>
    <dgm:pt modelId="{3D478C40-1947-4FFC-8A58-426319A14D53}" type="sibTrans" cxnId="{C7679D92-043C-4237-B0F4-AF0E7B02F5C7}">
      <dgm:prSet/>
      <dgm:spPr/>
      <dgm:t>
        <a:bodyPr/>
        <a:lstStyle/>
        <a:p>
          <a:endParaRPr lang="en-US"/>
        </a:p>
      </dgm:t>
    </dgm:pt>
    <dgm:pt modelId="{20A85A6A-42D6-435F-8D84-B7B257BC382A}">
      <dgm:prSet/>
      <dgm:spPr>
        <a:solidFill>
          <a:srgbClr val="FFFF00"/>
        </a:solidFill>
      </dgm:spPr>
      <dgm:t>
        <a:bodyPr/>
        <a:lstStyle/>
        <a:p>
          <a:r>
            <a:rPr lang="en-GB" dirty="0">
              <a:solidFill>
                <a:schemeClr val="tx2"/>
              </a:solidFill>
            </a:rPr>
            <a:t>An overview of how Amnesty works and the issues we work on</a:t>
          </a:r>
          <a:endParaRPr lang="en-US" dirty="0">
            <a:solidFill>
              <a:schemeClr val="tx2"/>
            </a:solidFill>
          </a:endParaRPr>
        </a:p>
      </dgm:t>
    </dgm:pt>
    <dgm:pt modelId="{56A305C8-D6C0-4EA2-B763-CD5BE598C0B7}" type="parTrans" cxnId="{47E52405-8E28-4D01-B843-1E4A89474579}">
      <dgm:prSet/>
      <dgm:spPr/>
      <dgm:t>
        <a:bodyPr/>
        <a:lstStyle/>
        <a:p>
          <a:endParaRPr lang="en-US"/>
        </a:p>
      </dgm:t>
    </dgm:pt>
    <dgm:pt modelId="{6EBC3FCE-E7D8-4940-A164-26B8824BB8D4}" type="sibTrans" cxnId="{47E52405-8E28-4D01-B843-1E4A89474579}">
      <dgm:prSet/>
      <dgm:spPr/>
      <dgm:t>
        <a:bodyPr/>
        <a:lstStyle/>
        <a:p>
          <a:endParaRPr lang="en-US"/>
        </a:p>
      </dgm:t>
    </dgm:pt>
    <dgm:pt modelId="{8904B795-7F40-4334-A71E-4508C3012772}">
      <dgm:prSet/>
      <dgm:spPr>
        <a:solidFill>
          <a:srgbClr val="FFFF00"/>
        </a:solidFill>
      </dgm:spPr>
      <dgm:t>
        <a:bodyPr/>
        <a:lstStyle/>
        <a:p>
          <a:r>
            <a:rPr lang="en-GB" dirty="0">
              <a:solidFill>
                <a:schemeClr val="tx2"/>
              </a:solidFill>
            </a:rPr>
            <a:t>The structure of Amnesty International and where your student group fits in</a:t>
          </a:r>
          <a:endParaRPr lang="en-US" dirty="0">
            <a:solidFill>
              <a:schemeClr val="tx2"/>
            </a:solidFill>
          </a:endParaRPr>
        </a:p>
      </dgm:t>
    </dgm:pt>
    <dgm:pt modelId="{8E840E33-23CA-4A3F-871B-8F56689000BD}" type="parTrans" cxnId="{783409ED-7D47-4E07-8947-7AEEE2BC0C6B}">
      <dgm:prSet/>
      <dgm:spPr/>
      <dgm:t>
        <a:bodyPr/>
        <a:lstStyle/>
        <a:p>
          <a:endParaRPr lang="en-US"/>
        </a:p>
      </dgm:t>
    </dgm:pt>
    <dgm:pt modelId="{761574C4-B658-478E-AB96-C8CDA838DBB4}" type="sibTrans" cxnId="{783409ED-7D47-4E07-8947-7AEEE2BC0C6B}">
      <dgm:prSet/>
      <dgm:spPr/>
      <dgm:t>
        <a:bodyPr/>
        <a:lstStyle/>
        <a:p>
          <a:endParaRPr lang="en-US"/>
        </a:p>
      </dgm:t>
    </dgm:pt>
    <dgm:pt modelId="{EF0F9A4D-46DB-4270-A669-A90CB1E013F9}">
      <dgm:prSet/>
      <dgm:spPr>
        <a:solidFill>
          <a:srgbClr val="FFFF00"/>
        </a:solidFill>
      </dgm:spPr>
      <dgm:t>
        <a:bodyPr/>
        <a:lstStyle/>
        <a:p>
          <a:r>
            <a:rPr lang="en-GB" dirty="0">
              <a:solidFill>
                <a:schemeClr val="tx2"/>
              </a:solidFill>
            </a:rPr>
            <a:t>How Amnesty fundraises</a:t>
          </a:r>
          <a:endParaRPr lang="en-US" dirty="0">
            <a:solidFill>
              <a:schemeClr val="tx2"/>
            </a:solidFill>
          </a:endParaRPr>
        </a:p>
      </dgm:t>
    </dgm:pt>
    <dgm:pt modelId="{CE083501-6106-4B61-B178-BD33F3144DA5}" type="parTrans" cxnId="{F9DEE593-D881-43C7-9C46-86CE44049D12}">
      <dgm:prSet/>
      <dgm:spPr/>
      <dgm:t>
        <a:bodyPr/>
        <a:lstStyle/>
        <a:p>
          <a:endParaRPr lang="en-US"/>
        </a:p>
      </dgm:t>
    </dgm:pt>
    <dgm:pt modelId="{07757594-6A2D-48C2-BFE9-576C504884F1}" type="sibTrans" cxnId="{F9DEE593-D881-43C7-9C46-86CE44049D12}">
      <dgm:prSet/>
      <dgm:spPr/>
      <dgm:t>
        <a:bodyPr/>
        <a:lstStyle/>
        <a:p>
          <a:endParaRPr lang="en-US"/>
        </a:p>
      </dgm:t>
    </dgm:pt>
    <dgm:pt modelId="{F4A48E31-E61D-4358-8B90-CAE6FDE039C0}">
      <dgm:prSet/>
      <dgm:spPr>
        <a:solidFill>
          <a:srgbClr val="FFFF00"/>
        </a:solidFill>
      </dgm:spPr>
      <dgm:t>
        <a:bodyPr/>
        <a:lstStyle/>
        <a:p>
          <a:r>
            <a:rPr lang="en-GB" dirty="0">
              <a:solidFill>
                <a:schemeClr val="tx2"/>
              </a:solidFill>
            </a:rPr>
            <a:t>A chance for you to ask any questions</a:t>
          </a:r>
          <a:endParaRPr lang="en-US" dirty="0">
            <a:solidFill>
              <a:schemeClr val="tx2"/>
            </a:solidFill>
          </a:endParaRPr>
        </a:p>
      </dgm:t>
    </dgm:pt>
    <dgm:pt modelId="{AEF3C99E-E4A3-42AE-9648-D2DD4CFC9D05}" type="parTrans" cxnId="{3718C77F-DF52-454C-BF90-3DFACF9BDFFE}">
      <dgm:prSet/>
      <dgm:spPr/>
      <dgm:t>
        <a:bodyPr/>
        <a:lstStyle/>
        <a:p>
          <a:endParaRPr lang="en-US"/>
        </a:p>
      </dgm:t>
    </dgm:pt>
    <dgm:pt modelId="{A58DF00E-BA4F-4688-A461-39F132AA1C09}" type="sibTrans" cxnId="{3718C77F-DF52-454C-BF90-3DFACF9BDFFE}">
      <dgm:prSet/>
      <dgm:spPr/>
      <dgm:t>
        <a:bodyPr/>
        <a:lstStyle/>
        <a:p>
          <a:endParaRPr lang="en-US"/>
        </a:p>
      </dgm:t>
    </dgm:pt>
    <dgm:pt modelId="{F48B8FD3-4097-4EAB-95F5-51C26B45D8EA}" type="pres">
      <dgm:prSet presAssocID="{62BE9F2B-6FB0-4470-BA5F-57DC1719BB81}" presName="Name0" presStyleCnt="0">
        <dgm:presLayoutVars>
          <dgm:dir/>
          <dgm:resizeHandles val="exact"/>
        </dgm:presLayoutVars>
      </dgm:prSet>
      <dgm:spPr/>
    </dgm:pt>
    <dgm:pt modelId="{53940EF2-0016-4C61-99D1-77B8B9AAD2CE}" type="pres">
      <dgm:prSet presAssocID="{FCF64C00-D723-4A16-AB07-D94ED0D8BCFF}" presName="node" presStyleLbl="node1" presStyleIdx="0" presStyleCnt="5">
        <dgm:presLayoutVars>
          <dgm:bulletEnabled val="1"/>
        </dgm:presLayoutVars>
      </dgm:prSet>
      <dgm:spPr/>
    </dgm:pt>
    <dgm:pt modelId="{71BE051D-E6C3-4934-9955-4F1BD45EE6E8}" type="pres">
      <dgm:prSet presAssocID="{3D478C40-1947-4FFC-8A58-426319A14D53}" presName="sibTrans" presStyleLbl="sibTrans1D1" presStyleIdx="0" presStyleCnt="4"/>
      <dgm:spPr/>
    </dgm:pt>
    <dgm:pt modelId="{A3300BA1-19B4-4EFC-BB71-16CFE871D5DD}" type="pres">
      <dgm:prSet presAssocID="{3D478C40-1947-4FFC-8A58-426319A14D53}" presName="connectorText" presStyleLbl="sibTrans1D1" presStyleIdx="0" presStyleCnt="4"/>
      <dgm:spPr/>
    </dgm:pt>
    <dgm:pt modelId="{5AA64820-FFBB-4206-9523-F55F256E159F}" type="pres">
      <dgm:prSet presAssocID="{20A85A6A-42D6-435F-8D84-B7B257BC382A}" presName="node" presStyleLbl="node1" presStyleIdx="1" presStyleCnt="5">
        <dgm:presLayoutVars>
          <dgm:bulletEnabled val="1"/>
        </dgm:presLayoutVars>
      </dgm:prSet>
      <dgm:spPr/>
    </dgm:pt>
    <dgm:pt modelId="{B181638F-C86B-46B4-985D-293583CEDA23}" type="pres">
      <dgm:prSet presAssocID="{6EBC3FCE-E7D8-4940-A164-26B8824BB8D4}" presName="sibTrans" presStyleLbl="sibTrans1D1" presStyleIdx="1" presStyleCnt="4"/>
      <dgm:spPr/>
    </dgm:pt>
    <dgm:pt modelId="{4D89AD4B-BF23-4E45-BF63-24BE4A475367}" type="pres">
      <dgm:prSet presAssocID="{6EBC3FCE-E7D8-4940-A164-26B8824BB8D4}" presName="connectorText" presStyleLbl="sibTrans1D1" presStyleIdx="1" presStyleCnt="4"/>
      <dgm:spPr/>
    </dgm:pt>
    <dgm:pt modelId="{4B977245-2CC7-49F6-8970-00FDDD2E9BA9}" type="pres">
      <dgm:prSet presAssocID="{8904B795-7F40-4334-A71E-4508C3012772}" presName="node" presStyleLbl="node1" presStyleIdx="2" presStyleCnt="5">
        <dgm:presLayoutVars>
          <dgm:bulletEnabled val="1"/>
        </dgm:presLayoutVars>
      </dgm:prSet>
      <dgm:spPr/>
    </dgm:pt>
    <dgm:pt modelId="{358852D9-8BA4-471B-AAEC-F8E2F3438056}" type="pres">
      <dgm:prSet presAssocID="{761574C4-B658-478E-AB96-C8CDA838DBB4}" presName="sibTrans" presStyleLbl="sibTrans1D1" presStyleIdx="2" presStyleCnt="4"/>
      <dgm:spPr/>
    </dgm:pt>
    <dgm:pt modelId="{B831DEFE-D77E-4AAE-AEC8-E0B8F0BA4C91}" type="pres">
      <dgm:prSet presAssocID="{761574C4-B658-478E-AB96-C8CDA838DBB4}" presName="connectorText" presStyleLbl="sibTrans1D1" presStyleIdx="2" presStyleCnt="4"/>
      <dgm:spPr/>
    </dgm:pt>
    <dgm:pt modelId="{92AFC273-AEFD-4DE3-979E-B8AB9DFB8963}" type="pres">
      <dgm:prSet presAssocID="{EF0F9A4D-46DB-4270-A669-A90CB1E013F9}" presName="node" presStyleLbl="node1" presStyleIdx="3" presStyleCnt="5">
        <dgm:presLayoutVars>
          <dgm:bulletEnabled val="1"/>
        </dgm:presLayoutVars>
      </dgm:prSet>
      <dgm:spPr/>
    </dgm:pt>
    <dgm:pt modelId="{073759DF-822B-43C3-93F2-D936F6F33EEA}" type="pres">
      <dgm:prSet presAssocID="{07757594-6A2D-48C2-BFE9-576C504884F1}" presName="sibTrans" presStyleLbl="sibTrans1D1" presStyleIdx="3" presStyleCnt="4"/>
      <dgm:spPr/>
    </dgm:pt>
    <dgm:pt modelId="{D183EFCB-9884-455D-AF5D-FC5FF6736286}" type="pres">
      <dgm:prSet presAssocID="{07757594-6A2D-48C2-BFE9-576C504884F1}" presName="connectorText" presStyleLbl="sibTrans1D1" presStyleIdx="3" presStyleCnt="4"/>
      <dgm:spPr/>
    </dgm:pt>
    <dgm:pt modelId="{2FF5416A-F8AB-465F-874E-BA6B0C210E0A}" type="pres">
      <dgm:prSet presAssocID="{F4A48E31-E61D-4358-8B90-CAE6FDE039C0}" presName="node" presStyleLbl="node1" presStyleIdx="4" presStyleCnt="5">
        <dgm:presLayoutVars>
          <dgm:bulletEnabled val="1"/>
        </dgm:presLayoutVars>
      </dgm:prSet>
      <dgm:spPr/>
    </dgm:pt>
  </dgm:ptLst>
  <dgm:cxnLst>
    <dgm:cxn modelId="{C4A23E03-3C80-4CCE-A977-4A4E46618CD1}" type="presOf" srcId="{07757594-6A2D-48C2-BFE9-576C504884F1}" destId="{D183EFCB-9884-455D-AF5D-FC5FF6736286}" srcOrd="1" destOrd="0" presId="urn:microsoft.com/office/officeart/2016/7/layout/RepeatingBendingProcessNew"/>
    <dgm:cxn modelId="{47E52405-8E28-4D01-B843-1E4A89474579}" srcId="{62BE9F2B-6FB0-4470-BA5F-57DC1719BB81}" destId="{20A85A6A-42D6-435F-8D84-B7B257BC382A}" srcOrd="1" destOrd="0" parTransId="{56A305C8-D6C0-4EA2-B763-CD5BE598C0B7}" sibTransId="{6EBC3FCE-E7D8-4940-A164-26B8824BB8D4}"/>
    <dgm:cxn modelId="{55C6A311-7A00-4D4D-A321-C18C2F240352}" type="presOf" srcId="{FCF64C00-D723-4A16-AB07-D94ED0D8BCFF}" destId="{53940EF2-0016-4C61-99D1-77B8B9AAD2CE}" srcOrd="0" destOrd="0" presId="urn:microsoft.com/office/officeart/2016/7/layout/RepeatingBendingProcessNew"/>
    <dgm:cxn modelId="{D5A46317-33E8-47DE-8DD9-F0B6EB8B70BC}" type="presOf" srcId="{761574C4-B658-478E-AB96-C8CDA838DBB4}" destId="{B831DEFE-D77E-4AAE-AEC8-E0B8F0BA4C91}" srcOrd="1" destOrd="0" presId="urn:microsoft.com/office/officeart/2016/7/layout/RepeatingBendingProcessNew"/>
    <dgm:cxn modelId="{9EF3393A-BD89-436D-9C77-074CF1A5EC75}" type="presOf" srcId="{6EBC3FCE-E7D8-4940-A164-26B8824BB8D4}" destId="{4D89AD4B-BF23-4E45-BF63-24BE4A475367}" srcOrd="1" destOrd="0" presId="urn:microsoft.com/office/officeart/2016/7/layout/RepeatingBendingProcessNew"/>
    <dgm:cxn modelId="{0283E140-629E-4A6E-8CA6-ADCE5303D328}" type="presOf" srcId="{62BE9F2B-6FB0-4470-BA5F-57DC1719BB81}" destId="{F48B8FD3-4097-4EAB-95F5-51C26B45D8EA}" srcOrd="0" destOrd="0" presId="urn:microsoft.com/office/officeart/2016/7/layout/RepeatingBendingProcessNew"/>
    <dgm:cxn modelId="{4C3D3A5E-F154-4069-8E1B-5F1EAF171E77}" type="presOf" srcId="{761574C4-B658-478E-AB96-C8CDA838DBB4}" destId="{358852D9-8BA4-471B-AAEC-F8E2F3438056}" srcOrd="0" destOrd="0" presId="urn:microsoft.com/office/officeart/2016/7/layout/RepeatingBendingProcessNew"/>
    <dgm:cxn modelId="{C5487B74-ADBA-4DEC-9071-30CE7D3780C2}" type="presOf" srcId="{3D478C40-1947-4FFC-8A58-426319A14D53}" destId="{71BE051D-E6C3-4934-9955-4F1BD45EE6E8}" srcOrd="0" destOrd="0" presId="urn:microsoft.com/office/officeart/2016/7/layout/RepeatingBendingProcessNew"/>
    <dgm:cxn modelId="{E3513756-F296-465E-9DDC-C445EB8E4298}" type="presOf" srcId="{3D478C40-1947-4FFC-8A58-426319A14D53}" destId="{A3300BA1-19B4-4EFC-BB71-16CFE871D5DD}" srcOrd="1" destOrd="0" presId="urn:microsoft.com/office/officeart/2016/7/layout/RepeatingBendingProcessNew"/>
    <dgm:cxn modelId="{3718C77F-DF52-454C-BF90-3DFACF9BDFFE}" srcId="{62BE9F2B-6FB0-4470-BA5F-57DC1719BB81}" destId="{F4A48E31-E61D-4358-8B90-CAE6FDE039C0}" srcOrd="4" destOrd="0" parTransId="{AEF3C99E-E4A3-42AE-9648-D2DD4CFC9D05}" sibTransId="{A58DF00E-BA4F-4688-A461-39F132AA1C09}"/>
    <dgm:cxn modelId="{C7679D92-043C-4237-B0F4-AF0E7B02F5C7}" srcId="{62BE9F2B-6FB0-4470-BA5F-57DC1719BB81}" destId="{FCF64C00-D723-4A16-AB07-D94ED0D8BCFF}" srcOrd="0" destOrd="0" parTransId="{16C0B052-49BD-4D3E-84E4-D163AB58C286}" sibTransId="{3D478C40-1947-4FFC-8A58-426319A14D53}"/>
    <dgm:cxn modelId="{F9DEE593-D881-43C7-9C46-86CE44049D12}" srcId="{62BE9F2B-6FB0-4470-BA5F-57DC1719BB81}" destId="{EF0F9A4D-46DB-4270-A669-A90CB1E013F9}" srcOrd="3" destOrd="0" parTransId="{CE083501-6106-4B61-B178-BD33F3144DA5}" sibTransId="{07757594-6A2D-48C2-BFE9-576C504884F1}"/>
    <dgm:cxn modelId="{7BAC1FB0-71A7-4C09-A13E-8CFA3EBB0C4A}" type="presOf" srcId="{F4A48E31-E61D-4358-8B90-CAE6FDE039C0}" destId="{2FF5416A-F8AB-465F-874E-BA6B0C210E0A}" srcOrd="0" destOrd="0" presId="urn:microsoft.com/office/officeart/2016/7/layout/RepeatingBendingProcessNew"/>
    <dgm:cxn modelId="{3FF493B1-291B-4953-8943-0FF07D7CDC7B}" type="presOf" srcId="{20A85A6A-42D6-435F-8D84-B7B257BC382A}" destId="{5AA64820-FFBB-4206-9523-F55F256E159F}" srcOrd="0" destOrd="0" presId="urn:microsoft.com/office/officeart/2016/7/layout/RepeatingBendingProcessNew"/>
    <dgm:cxn modelId="{957067BB-F887-4A46-88DF-F748838B9668}" type="presOf" srcId="{EF0F9A4D-46DB-4270-A669-A90CB1E013F9}" destId="{92AFC273-AEFD-4DE3-979E-B8AB9DFB8963}" srcOrd="0" destOrd="0" presId="urn:microsoft.com/office/officeart/2016/7/layout/RepeatingBendingProcessNew"/>
    <dgm:cxn modelId="{A14671C6-4543-4849-B1B5-C9E3A8954073}" type="presOf" srcId="{07757594-6A2D-48C2-BFE9-576C504884F1}" destId="{073759DF-822B-43C3-93F2-D936F6F33EEA}" srcOrd="0" destOrd="0" presId="urn:microsoft.com/office/officeart/2016/7/layout/RepeatingBendingProcessNew"/>
    <dgm:cxn modelId="{6C1D17CC-400D-49D1-B642-11FDBA4D0C1E}" type="presOf" srcId="{6EBC3FCE-E7D8-4940-A164-26B8824BB8D4}" destId="{B181638F-C86B-46B4-985D-293583CEDA23}" srcOrd="0" destOrd="0" presId="urn:microsoft.com/office/officeart/2016/7/layout/RepeatingBendingProcessNew"/>
    <dgm:cxn modelId="{3816D2CD-2DF1-416A-949F-6EDE3FB6016A}" type="presOf" srcId="{8904B795-7F40-4334-A71E-4508C3012772}" destId="{4B977245-2CC7-49F6-8970-00FDDD2E9BA9}" srcOrd="0" destOrd="0" presId="urn:microsoft.com/office/officeart/2016/7/layout/RepeatingBendingProcessNew"/>
    <dgm:cxn modelId="{783409ED-7D47-4E07-8947-7AEEE2BC0C6B}" srcId="{62BE9F2B-6FB0-4470-BA5F-57DC1719BB81}" destId="{8904B795-7F40-4334-A71E-4508C3012772}" srcOrd="2" destOrd="0" parTransId="{8E840E33-23CA-4A3F-871B-8F56689000BD}" sibTransId="{761574C4-B658-478E-AB96-C8CDA838DBB4}"/>
    <dgm:cxn modelId="{97E23D16-72CF-4A4F-8CA6-C62CE8F78A61}" type="presParOf" srcId="{F48B8FD3-4097-4EAB-95F5-51C26B45D8EA}" destId="{53940EF2-0016-4C61-99D1-77B8B9AAD2CE}" srcOrd="0" destOrd="0" presId="urn:microsoft.com/office/officeart/2016/7/layout/RepeatingBendingProcessNew"/>
    <dgm:cxn modelId="{2B775851-9A9D-40F4-BF79-0B72304CA68D}" type="presParOf" srcId="{F48B8FD3-4097-4EAB-95F5-51C26B45D8EA}" destId="{71BE051D-E6C3-4934-9955-4F1BD45EE6E8}" srcOrd="1" destOrd="0" presId="urn:microsoft.com/office/officeart/2016/7/layout/RepeatingBendingProcessNew"/>
    <dgm:cxn modelId="{270D4759-C65A-4BEF-B67C-1D7BC7089B5E}" type="presParOf" srcId="{71BE051D-E6C3-4934-9955-4F1BD45EE6E8}" destId="{A3300BA1-19B4-4EFC-BB71-16CFE871D5DD}" srcOrd="0" destOrd="0" presId="urn:microsoft.com/office/officeart/2016/7/layout/RepeatingBendingProcessNew"/>
    <dgm:cxn modelId="{38F1D9A6-DF4C-47E3-8D2C-E5CFCB6A795A}" type="presParOf" srcId="{F48B8FD3-4097-4EAB-95F5-51C26B45D8EA}" destId="{5AA64820-FFBB-4206-9523-F55F256E159F}" srcOrd="2" destOrd="0" presId="urn:microsoft.com/office/officeart/2016/7/layout/RepeatingBendingProcessNew"/>
    <dgm:cxn modelId="{B860B802-8E24-4723-BE00-79DCA0AF2E76}" type="presParOf" srcId="{F48B8FD3-4097-4EAB-95F5-51C26B45D8EA}" destId="{B181638F-C86B-46B4-985D-293583CEDA23}" srcOrd="3" destOrd="0" presId="urn:microsoft.com/office/officeart/2016/7/layout/RepeatingBendingProcessNew"/>
    <dgm:cxn modelId="{892682A0-DA08-44B1-9FD0-9D55428CCA9C}" type="presParOf" srcId="{B181638F-C86B-46B4-985D-293583CEDA23}" destId="{4D89AD4B-BF23-4E45-BF63-24BE4A475367}" srcOrd="0" destOrd="0" presId="urn:microsoft.com/office/officeart/2016/7/layout/RepeatingBendingProcessNew"/>
    <dgm:cxn modelId="{3FD8EE4F-B888-4939-B8C2-7B3B5ADCFD3A}" type="presParOf" srcId="{F48B8FD3-4097-4EAB-95F5-51C26B45D8EA}" destId="{4B977245-2CC7-49F6-8970-00FDDD2E9BA9}" srcOrd="4" destOrd="0" presId="urn:microsoft.com/office/officeart/2016/7/layout/RepeatingBendingProcessNew"/>
    <dgm:cxn modelId="{89DA7D84-0196-419D-84E6-45D3F3E924A1}" type="presParOf" srcId="{F48B8FD3-4097-4EAB-95F5-51C26B45D8EA}" destId="{358852D9-8BA4-471B-AAEC-F8E2F3438056}" srcOrd="5" destOrd="0" presId="urn:microsoft.com/office/officeart/2016/7/layout/RepeatingBendingProcessNew"/>
    <dgm:cxn modelId="{E9869D13-7C29-4F11-843C-033111929E82}" type="presParOf" srcId="{358852D9-8BA4-471B-AAEC-F8E2F3438056}" destId="{B831DEFE-D77E-4AAE-AEC8-E0B8F0BA4C91}" srcOrd="0" destOrd="0" presId="urn:microsoft.com/office/officeart/2016/7/layout/RepeatingBendingProcessNew"/>
    <dgm:cxn modelId="{44F36ECF-82EF-40B9-84C0-ABA64218724E}" type="presParOf" srcId="{F48B8FD3-4097-4EAB-95F5-51C26B45D8EA}" destId="{92AFC273-AEFD-4DE3-979E-B8AB9DFB8963}" srcOrd="6" destOrd="0" presId="urn:microsoft.com/office/officeart/2016/7/layout/RepeatingBendingProcessNew"/>
    <dgm:cxn modelId="{4E78F04B-70D3-473E-9696-B3D3C2F5F57F}" type="presParOf" srcId="{F48B8FD3-4097-4EAB-95F5-51C26B45D8EA}" destId="{073759DF-822B-43C3-93F2-D936F6F33EEA}" srcOrd="7" destOrd="0" presId="urn:microsoft.com/office/officeart/2016/7/layout/RepeatingBendingProcessNew"/>
    <dgm:cxn modelId="{06B8F2FB-875F-4268-A3EC-CC41E5AAACF8}" type="presParOf" srcId="{073759DF-822B-43C3-93F2-D936F6F33EEA}" destId="{D183EFCB-9884-455D-AF5D-FC5FF6736286}" srcOrd="0" destOrd="0" presId="urn:microsoft.com/office/officeart/2016/7/layout/RepeatingBendingProcessNew"/>
    <dgm:cxn modelId="{38711D73-2B69-4826-A27D-0A8F8F7B553B}" type="presParOf" srcId="{F48B8FD3-4097-4EAB-95F5-51C26B45D8EA}" destId="{2FF5416A-F8AB-465F-874E-BA6B0C210E0A}"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9DB308-7424-4A75-AADA-32A8B137FD28}"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50BF2ED-6C26-460B-8524-70A82B57FA88}">
      <dgm:prSet/>
      <dgm:spPr/>
      <dgm:t>
        <a:bodyPr/>
        <a:lstStyle/>
        <a:p>
          <a:pPr>
            <a:lnSpc>
              <a:spcPct val="100000"/>
            </a:lnSpc>
            <a:defRPr b="1"/>
          </a:pPr>
          <a:r>
            <a:rPr lang="en-GB" dirty="0"/>
            <a:t>What year was Amnesty International formed</a:t>
          </a:r>
          <a:endParaRPr lang="en-US" dirty="0"/>
        </a:p>
      </dgm:t>
    </dgm:pt>
    <dgm:pt modelId="{8779DCB2-2597-4478-A05E-186F59225AA3}" type="parTrans" cxnId="{72FE1714-3D08-4FA8-9BC8-86C9D7DA5A1B}">
      <dgm:prSet/>
      <dgm:spPr/>
      <dgm:t>
        <a:bodyPr/>
        <a:lstStyle/>
        <a:p>
          <a:endParaRPr lang="en-US"/>
        </a:p>
      </dgm:t>
    </dgm:pt>
    <dgm:pt modelId="{85576604-A366-481C-87DD-6540AAD117DA}" type="sibTrans" cxnId="{72FE1714-3D08-4FA8-9BC8-86C9D7DA5A1B}">
      <dgm:prSet/>
      <dgm:spPr/>
      <dgm:t>
        <a:bodyPr/>
        <a:lstStyle/>
        <a:p>
          <a:endParaRPr lang="en-US"/>
        </a:p>
      </dgm:t>
    </dgm:pt>
    <dgm:pt modelId="{3572202A-A598-471B-868D-E6AA4CBD4556}">
      <dgm:prSet/>
      <dgm:spPr/>
      <dgm:t>
        <a:bodyPr/>
        <a:lstStyle/>
        <a:p>
          <a:pPr>
            <a:lnSpc>
              <a:spcPct val="100000"/>
            </a:lnSpc>
          </a:pPr>
          <a:r>
            <a:rPr lang="en-GB" dirty="0"/>
            <a:t>A)1951 B) 1961 C) 1971</a:t>
          </a:r>
          <a:endParaRPr lang="en-US" dirty="0"/>
        </a:p>
      </dgm:t>
    </dgm:pt>
    <dgm:pt modelId="{EEFEB325-050A-4E74-93BD-7B8DD1502AEE}" type="parTrans" cxnId="{9BC589E4-B3D4-4B2E-86AF-3529D9605D5B}">
      <dgm:prSet/>
      <dgm:spPr/>
      <dgm:t>
        <a:bodyPr/>
        <a:lstStyle/>
        <a:p>
          <a:endParaRPr lang="en-US"/>
        </a:p>
      </dgm:t>
    </dgm:pt>
    <dgm:pt modelId="{AE067E35-7BEA-4206-BF7C-08789D6324F5}" type="sibTrans" cxnId="{9BC589E4-B3D4-4B2E-86AF-3529D9605D5B}">
      <dgm:prSet/>
      <dgm:spPr/>
      <dgm:t>
        <a:bodyPr/>
        <a:lstStyle/>
        <a:p>
          <a:endParaRPr lang="en-US"/>
        </a:p>
      </dgm:t>
    </dgm:pt>
    <dgm:pt modelId="{59F52E01-0830-4544-9BF9-40396F5FA74A}" type="pres">
      <dgm:prSet presAssocID="{379DB308-7424-4A75-AADA-32A8B137FD28}" presName="root" presStyleCnt="0">
        <dgm:presLayoutVars>
          <dgm:dir/>
          <dgm:resizeHandles val="exact"/>
        </dgm:presLayoutVars>
      </dgm:prSet>
      <dgm:spPr/>
    </dgm:pt>
    <dgm:pt modelId="{7B117D27-D8A3-45C6-9A75-4428CB6C054B}" type="pres">
      <dgm:prSet presAssocID="{450BF2ED-6C26-460B-8524-70A82B57FA88}" presName="compNode" presStyleCnt="0"/>
      <dgm:spPr/>
    </dgm:pt>
    <dgm:pt modelId="{3E886A15-4912-450D-AD3C-D55489C838CE}" type="pres">
      <dgm:prSet presAssocID="{450BF2ED-6C26-460B-8524-70A82B57FA88}"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5177A2E2-7559-4E3E-B50A-573AB2BFB338}" type="pres">
      <dgm:prSet presAssocID="{450BF2ED-6C26-460B-8524-70A82B57FA88}" presName="iconSpace" presStyleCnt="0"/>
      <dgm:spPr/>
    </dgm:pt>
    <dgm:pt modelId="{94FE473C-CD7C-46DC-8EC9-F58E2DF21CB5}" type="pres">
      <dgm:prSet presAssocID="{450BF2ED-6C26-460B-8524-70A82B57FA88}" presName="parTx" presStyleLbl="revTx" presStyleIdx="0" presStyleCnt="2">
        <dgm:presLayoutVars>
          <dgm:chMax val="0"/>
          <dgm:chPref val="0"/>
        </dgm:presLayoutVars>
      </dgm:prSet>
      <dgm:spPr/>
    </dgm:pt>
    <dgm:pt modelId="{2FECD5B8-1D1C-4BF1-B322-2880B5ABE158}" type="pres">
      <dgm:prSet presAssocID="{450BF2ED-6C26-460B-8524-70A82B57FA88}" presName="txSpace" presStyleCnt="0"/>
      <dgm:spPr/>
    </dgm:pt>
    <dgm:pt modelId="{0295852B-494C-4D8A-B1BD-10C52978C373}" type="pres">
      <dgm:prSet presAssocID="{450BF2ED-6C26-460B-8524-70A82B57FA88}" presName="desTx" presStyleLbl="revTx" presStyleIdx="1" presStyleCnt="2">
        <dgm:presLayoutVars/>
      </dgm:prSet>
      <dgm:spPr/>
    </dgm:pt>
  </dgm:ptLst>
  <dgm:cxnLst>
    <dgm:cxn modelId="{A204BF0E-5CDD-439E-88C3-F906FF6DAA90}" type="presOf" srcId="{3572202A-A598-471B-868D-E6AA4CBD4556}" destId="{0295852B-494C-4D8A-B1BD-10C52978C373}" srcOrd="0" destOrd="0" presId="urn:microsoft.com/office/officeart/2018/2/layout/IconLabelDescriptionList"/>
    <dgm:cxn modelId="{72FE1714-3D08-4FA8-9BC8-86C9D7DA5A1B}" srcId="{379DB308-7424-4A75-AADA-32A8B137FD28}" destId="{450BF2ED-6C26-460B-8524-70A82B57FA88}" srcOrd="0" destOrd="0" parTransId="{8779DCB2-2597-4478-A05E-186F59225AA3}" sibTransId="{85576604-A366-481C-87DD-6540AAD117DA}"/>
    <dgm:cxn modelId="{B26EF0A4-DE1D-44B7-8B1A-D0270F3DF82D}" type="presOf" srcId="{450BF2ED-6C26-460B-8524-70A82B57FA88}" destId="{94FE473C-CD7C-46DC-8EC9-F58E2DF21CB5}" srcOrd="0" destOrd="0" presId="urn:microsoft.com/office/officeart/2018/2/layout/IconLabelDescriptionList"/>
    <dgm:cxn modelId="{9BC589E4-B3D4-4B2E-86AF-3529D9605D5B}" srcId="{450BF2ED-6C26-460B-8524-70A82B57FA88}" destId="{3572202A-A598-471B-868D-E6AA4CBD4556}" srcOrd="0" destOrd="0" parTransId="{EEFEB325-050A-4E74-93BD-7B8DD1502AEE}" sibTransId="{AE067E35-7BEA-4206-BF7C-08789D6324F5}"/>
    <dgm:cxn modelId="{82F4A7EE-930B-45D0-A64A-074616EE9193}" type="presOf" srcId="{379DB308-7424-4A75-AADA-32A8B137FD28}" destId="{59F52E01-0830-4544-9BF9-40396F5FA74A}" srcOrd="0" destOrd="0" presId="urn:microsoft.com/office/officeart/2018/2/layout/IconLabelDescriptionList"/>
    <dgm:cxn modelId="{2EC00FB8-D1BB-4318-83EA-1F35C7100BEE}" type="presParOf" srcId="{59F52E01-0830-4544-9BF9-40396F5FA74A}" destId="{7B117D27-D8A3-45C6-9A75-4428CB6C054B}" srcOrd="0" destOrd="0" presId="urn:microsoft.com/office/officeart/2018/2/layout/IconLabelDescriptionList"/>
    <dgm:cxn modelId="{30E823B9-8679-4204-9C43-739A2625DF6B}" type="presParOf" srcId="{7B117D27-D8A3-45C6-9A75-4428CB6C054B}" destId="{3E886A15-4912-450D-AD3C-D55489C838CE}" srcOrd="0" destOrd="0" presId="urn:microsoft.com/office/officeart/2018/2/layout/IconLabelDescriptionList"/>
    <dgm:cxn modelId="{67FAF3C5-FF5A-42F3-BFB4-7A83F74A2CF8}" type="presParOf" srcId="{7B117D27-D8A3-45C6-9A75-4428CB6C054B}" destId="{5177A2E2-7559-4E3E-B50A-573AB2BFB338}" srcOrd="1" destOrd="0" presId="urn:microsoft.com/office/officeart/2018/2/layout/IconLabelDescriptionList"/>
    <dgm:cxn modelId="{1C28C81A-CD75-432A-95AD-79F919352067}" type="presParOf" srcId="{7B117D27-D8A3-45C6-9A75-4428CB6C054B}" destId="{94FE473C-CD7C-46DC-8EC9-F58E2DF21CB5}" srcOrd="2" destOrd="0" presId="urn:microsoft.com/office/officeart/2018/2/layout/IconLabelDescriptionList"/>
    <dgm:cxn modelId="{6DF1537C-94DE-44A6-B55B-E2C359C9BC4F}" type="presParOf" srcId="{7B117D27-D8A3-45C6-9A75-4428CB6C054B}" destId="{2FECD5B8-1D1C-4BF1-B322-2880B5ABE158}" srcOrd="3" destOrd="0" presId="urn:microsoft.com/office/officeart/2018/2/layout/IconLabelDescriptionList"/>
    <dgm:cxn modelId="{C88EE72E-21BF-45CB-8199-0DC05D1A200B}" type="presParOf" srcId="{7B117D27-D8A3-45C6-9A75-4428CB6C054B}" destId="{0295852B-494C-4D8A-B1BD-10C52978C37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9DB308-7424-4A75-AADA-32A8B137FD28}"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FD7E59A-466F-424A-92A7-C23537C65E4E}">
      <dgm:prSet/>
      <dgm:spPr/>
      <dgm:t>
        <a:bodyPr/>
        <a:lstStyle/>
        <a:p>
          <a:pPr>
            <a:lnSpc>
              <a:spcPct val="100000"/>
            </a:lnSpc>
            <a:defRPr b="1"/>
          </a:pPr>
          <a:r>
            <a:rPr lang="en-GB" dirty="0"/>
            <a:t>How many times has Amnesty won the Noble Peace Prize</a:t>
          </a:r>
          <a:endParaRPr lang="en-US" dirty="0"/>
        </a:p>
      </dgm:t>
    </dgm:pt>
    <dgm:pt modelId="{8BE10738-FFB8-4D28-BE63-B3A567A3D507}" type="parTrans" cxnId="{A568003E-4636-4EDA-B856-CD0EEC505812}">
      <dgm:prSet/>
      <dgm:spPr/>
      <dgm:t>
        <a:bodyPr/>
        <a:lstStyle/>
        <a:p>
          <a:endParaRPr lang="en-US"/>
        </a:p>
      </dgm:t>
    </dgm:pt>
    <dgm:pt modelId="{0452C967-BF09-4931-8DD6-AF4D1424564A}" type="sibTrans" cxnId="{A568003E-4636-4EDA-B856-CD0EEC505812}">
      <dgm:prSet/>
      <dgm:spPr/>
      <dgm:t>
        <a:bodyPr/>
        <a:lstStyle/>
        <a:p>
          <a:endParaRPr lang="en-US"/>
        </a:p>
      </dgm:t>
    </dgm:pt>
    <dgm:pt modelId="{3538C3C3-2411-434E-8BAC-070EF1DEBB9F}">
      <dgm:prSet/>
      <dgm:spPr/>
      <dgm:t>
        <a:bodyPr/>
        <a:lstStyle/>
        <a:p>
          <a:pPr>
            <a:lnSpc>
              <a:spcPct val="100000"/>
            </a:lnSpc>
          </a:pPr>
          <a:r>
            <a:rPr lang="en-GB" dirty="0"/>
            <a:t>A) Once B) Twice) C) Never</a:t>
          </a:r>
          <a:endParaRPr lang="en-US" dirty="0"/>
        </a:p>
      </dgm:t>
    </dgm:pt>
    <dgm:pt modelId="{3079806A-BF7A-4F92-8F48-6F51DADB552C}" type="parTrans" cxnId="{DA9C3B16-FC35-4211-BF6A-A8DE646A6D9F}">
      <dgm:prSet/>
      <dgm:spPr/>
      <dgm:t>
        <a:bodyPr/>
        <a:lstStyle/>
        <a:p>
          <a:endParaRPr lang="en-US"/>
        </a:p>
      </dgm:t>
    </dgm:pt>
    <dgm:pt modelId="{0763DCB2-6E1A-44DF-A35D-6CF79091B9D5}" type="sibTrans" cxnId="{DA9C3B16-FC35-4211-BF6A-A8DE646A6D9F}">
      <dgm:prSet/>
      <dgm:spPr/>
      <dgm:t>
        <a:bodyPr/>
        <a:lstStyle/>
        <a:p>
          <a:endParaRPr lang="en-US"/>
        </a:p>
      </dgm:t>
    </dgm:pt>
    <dgm:pt modelId="{59F52E01-0830-4544-9BF9-40396F5FA74A}" type="pres">
      <dgm:prSet presAssocID="{379DB308-7424-4A75-AADA-32A8B137FD28}" presName="root" presStyleCnt="0">
        <dgm:presLayoutVars>
          <dgm:dir/>
          <dgm:resizeHandles val="exact"/>
        </dgm:presLayoutVars>
      </dgm:prSet>
      <dgm:spPr/>
    </dgm:pt>
    <dgm:pt modelId="{1C9CE965-DAA3-4CD2-8436-8E9B427DE138}" type="pres">
      <dgm:prSet presAssocID="{3FD7E59A-466F-424A-92A7-C23537C65E4E}" presName="compNode" presStyleCnt="0"/>
      <dgm:spPr/>
    </dgm:pt>
    <dgm:pt modelId="{169A76C9-0627-49C9-8F0E-5F8E4B9E8EE9}" type="pres">
      <dgm:prSet presAssocID="{3FD7E59A-466F-424A-92A7-C23537C65E4E}"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54BEE766-22A1-4F2D-B923-5C3DFC0C7CD2}" type="pres">
      <dgm:prSet presAssocID="{3FD7E59A-466F-424A-92A7-C23537C65E4E}" presName="iconSpace" presStyleCnt="0"/>
      <dgm:spPr/>
    </dgm:pt>
    <dgm:pt modelId="{1414C3E6-F833-4E96-8376-9FBD9AE41A05}" type="pres">
      <dgm:prSet presAssocID="{3FD7E59A-466F-424A-92A7-C23537C65E4E}" presName="parTx" presStyleLbl="revTx" presStyleIdx="0" presStyleCnt="2">
        <dgm:presLayoutVars>
          <dgm:chMax val="0"/>
          <dgm:chPref val="0"/>
        </dgm:presLayoutVars>
      </dgm:prSet>
      <dgm:spPr/>
    </dgm:pt>
    <dgm:pt modelId="{1C22CD92-08B9-49AF-A6E0-7EDBD8AB7762}" type="pres">
      <dgm:prSet presAssocID="{3FD7E59A-466F-424A-92A7-C23537C65E4E}" presName="txSpace" presStyleCnt="0"/>
      <dgm:spPr/>
    </dgm:pt>
    <dgm:pt modelId="{6821C02A-2275-4F1F-878A-6006F024DD76}" type="pres">
      <dgm:prSet presAssocID="{3FD7E59A-466F-424A-92A7-C23537C65E4E}" presName="desTx" presStyleLbl="revTx" presStyleIdx="1" presStyleCnt="2">
        <dgm:presLayoutVars/>
      </dgm:prSet>
      <dgm:spPr/>
    </dgm:pt>
  </dgm:ptLst>
  <dgm:cxnLst>
    <dgm:cxn modelId="{DA9C3B16-FC35-4211-BF6A-A8DE646A6D9F}" srcId="{3FD7E59A-466F-424A-92A7-C23537C65E4E}" destId="{3538C3C3-2411-434E-8BAC-070EF1DEBB9F}" srcOrd="0" destOrd="0" parTransId="{3079806A-BF7A-4F92-8F48-6F51DADB552C}" sibTransId="{0763DCB2-6E1A-44DF-A35D-6CF79091B9D5}"/>
    <dgm:cxn modelId="{7E72E734-A640-4DFF-945C-8FDE37ACE65F}" type="presOf" srcId="{3538C3C3-2411-434E-8BAC-070EF1DEBB9F}" destId="{6821C02A-2275-4F1F-878A-6006F024DD76}" srcOrd="0" destOrd="0" presId="urn:microsoft.com/office/officeart/2018/2/layout/IconLabelDescriptionList"/>
    <dgm:cxn modelId="{A568003E-4636-4EDA-B856-CD0EEC505812}" srcId="{379DB308-7424-4A75-AADA-32A8B137FD28}" destId="{3FD7E59A-466F-424A-92A7-C23537C65E4E}" srcOrd="0" destOrd="0" parTransId="{8BE10738-FFB8-4D28-BE63-B3A567A3D507}" sibTransId="{0452C967-BF09-4931-8DD6-AF4D1424564A}"/>
    <dgm:cxn modelId="{5F85C3C1-BF7A-48FF-BC29-143E786C554C}" type="presOf" srcId="{3FD7E59A-466F-424A-92A7-C23537C65E4E}" destId="{1414C3E6-F833-4E96-8376-9FBD9AE41A05}" srcOrd="0" destOrd="0" presId="urn:microsoft.com/office/officeart/2018/2/layout/IconLabelDescriptionList"/>
    <dgm:cxn modelId="{82F4A7EE-930B-45D0-A64A-074616EE9193}" type="presOf" srcId="{379DB308-7424-4A75-AADA-32A8B137FD28}" destId="{59F52E01-0830-4544-9BF9-40396F5FA74A}" srcOrd="0" destOrd="0" presId="urn:microsoft.com/office/officeart/2018/2/layout/IconLabelDescriptionList"/>
    <dgm:cxn modelId="{26A683D4-60C9-4126-A1E5-D63C1390AD32}" type="presParOf" srcId="{59F52E01-0830-4544-9BF9-40396F5FA74A}" destId="{1C9CE965-DAA3-4CD2-8436-8E9B427DE138}" srcOrd="0" destOrd="0" presId="urn:microsoft.com/office/officeart/2018/2/layout/IconLabelDescriptionList"/>
    <dgm:cxn modelId="{0C888EF0-AF49-428E-9F60-61C3FB838ADF}" type="presParOf" srcId="{1C9CE965-DAA3-4CD2-8436-8E9B427DE138}" destId="{169A76C9-0627-49C9-8F0E-5F8E4B9E8EE9}" srcOrd="0" destOrd="0" presId="urn:microsoft.com/office/officeart/2018/2/layout/IconLabelDescriptionList"/>
    <dgm:cxn modelId="{1BF439E7-0F0C-43BE-A42C-801BCF99539C}" type="presParOf" srcId="{1C9CE965-DAA3-4CD2-8436-8E9B427DE138}" destId="{54BEE766-22A1-4F2D-B923-5C3DFC0C7CD2}" srcOrd="1" destOrd="0" presId="urn:microsoft.com/office/officeart/2018/2/layout/IconLabelDescriptionList"/>
    <dgm:cxn modelId="{2FE53894-77CE-40CB-AE4C-1D164326FE5A}" type="presParOf" srcId="{1C9CE965-DAA3-4CD2-8436-8E9B427DE138}" destId="{1414C3E6-F833-4E96-8376-9FBD9AE41A05}" srcOrd="2" destOrd="0" presId="urn:microsoft.com/office/officeart/2018/2/layout/IconLabelDescriptionList"/>
    <dgm:cxn modelId="{ACA446E7-17F9-4651-BDA6-0FA06F825EE1}" type="presParOf" srcId="{1C9CE965-DAA3-4CD2-8436-8E9B427DE138}" destId="{1C22CD92-08B9-49AF-A6E0-7EDBD8AB7762}" srcOrd="3" destOrd="0" presId="urn:microsoft.com/office/officeart/2018/2/layout/IconLabelDescriptionList"/>
    <dgm:cxn modelId="{579DAB9A-EB8C-46A2-B853-F2D73299F0EA}" type="presParOf" srcId="{1C9CE965-DAA3-4CD2-8436-8E9B427DE138}" destId="{6821C02A-2275-4F1F-878A-6006F024DD76}" srcOrd="4" destOrd="0" presId="urn:microsoft.com/office/officeart/2018/2/layout/IconLabelDescrip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9DB308-7424-4A75-AADA-32A8B137FD28}"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FD7E59A-466F-424A-92A7-C23537C65E4E}">
      <dgm:prSet/>
      <dgm:spPr/>
      <dgm:t>
        <a:bodyPr/>
        <a:lstStyle/>
        <a:p>
          <a:pPr>
            <a:lnSpc>
              <a:spcPct val="100000"/>
            </a:lnSpc>
            <a:defRPr b="1"/>
          </a:pPr>
          <a:r>
            <a:rPr lang="en-GB"/>
            <a:t>How many supporters does  Amnesty have globally</a:t>
          </a:r>
          <a:endParaRPr lang="en-US"/>
        </a:p>
      </dgm:t>
    </dgm:pt>
    <dgm:pt modelId="{8BE10738-FFB8-4D28-BE63-B3A567A3D507}" type="parTrans" cxnId="{A568003E-4636-4EDA-B856-CD0EEC505812}">
      <dgm:prSet/>
      <dgm:spPr/>
      <dgm:t>
        <a:bodyPr/>
        <a:lstStyle/>
        <a:p>
          <a:endParaRPr lang="en-US"/>
        </a:p>
      </dgm:t>
    </dgm:pt>
    <dgm:pt modelId="{0452C967-BF09-4931-8DD6-AF4D1424564A}" type="sibTrans" cxnId="{A568003E-4636-4EDA-B856-CD0EEC505812}">
      <dgm:prSet/>
      <dgm:spPr/>
      <dgm:t>
        <a:bodyPr/>
        <a:lstStyle/>
        <a:p>
          <a:endParaRPr lang="en-US"/>
        </a:p>
      </dgm:t>
    </dgm:pt>
    <dgm:pt modelId="{3538C3C3-2411-434E-8BAC-070EF1DEBB9F}">
      <dgm:prSet/>
      <dgm:spPr/>
      <dgm:t>
        <a:bodyPr/>
        <a:lstStyle/>
        <a:p>
          <a:pPr>
            <a:lnSpc>
              <a:spcPct val="100000"/>
            </a:lnSpc>
          </a:pPr>
          <a:r>
            <a:rPr lang="en-GB"/>
            <a:t>A) 1 million B) 5 Million C) 7 Million </a:t>
          </a:r>
          <a:endParaRPr lang="en-US"/>
        </a:p>
      </dgm:t>
    </dgm:pt>
    <dgm:pt modelId="{3079806A-BF7A-4F92-8F48-6F51DADB552C}" type="parTrans" cxnId="{DA9C3B16-FC35-4211-BF6A-A8DE646A6D9F}">
      <dgm:prSet/>
      <dgm:spPr/>
      <dgm:t>
        <a:bodyPr/>
        <a:lstStyle/>
        <a:p>
          <a:endParaRPr lang="en-US"/>
        </a:p>
      </dgm:t>
    </dgm:pt>
    <dgm:pt modelId="{0763DCB2-6E1A-44DF-A35D-6CF79091B9D5}" type="sibTrans" cxnId="{DA9C3B16-FC35-4211-BF6A-A8DE646A6D9F}">
      <dgm:prSet/>
      <dgm:spPr/>
      <dgm:t>
        <a:bodyPr/>
        <a:lstStyle/>
        <a:p>
          <a:endParaRPr lang="en-US"/>
        </a:p>
      </dgm:t>
    </dgm:pt>
    <dgm:pt modelId="{59F52E01-0830-4544-9BF9-40396F5FA74A}" type="pres">
      <dgm:prSet presAssocID="{379DB308-7424-4A75-AADA-32A8B137FD28}" presName="root" presStyleCnt="0">
        <dgm:presLayoutVars>
          <dgm:dir/>
          <dgm:resizeHandles val="exact"/>
        </dgm:presLayoutVars>
      </dgm:prSet>
      <dgm:spPr/>
    </dgm:pt>
    <dgm:pt modelId="{1C9CE965-DAA3-4CD2-8436-8E9B427DE138}" type="pres">
      <dgm:prSet presAssocID="{3FD7E59A-466F-424A-92A7-C23537C65E4E}" presName="compNode" presStyleCnt="0"/>
      <dgm:spPr/>
    </dgm:pt>
    <dgm:pt modelId="{169A76C9-0627-49C9-8F0E-5F8E4B9E8EE9}" type="pres">
      <dgm:prSet presAssocID="{3FD7E59A-466F-424A-92A7-C23537C65E4E}"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54BEE766-22A1-4F2D-B923-5C3DFC0C7CD2}" type="pres">
      <dgm:prSet presAssocID="{3FD7E59A-466F-424A-92A7-C23537C65E4E}" presName="iconSpace" presStyleCnt="0"/>
      <dgm:spPr/>
    </dgm:pt>
    <dgm:pt modelId="{1414C3E6-F833-4E96-8376-9FBD9AE41A05}" type="pres">
      <dgm:prSet presAssocID="{3FD7E59A-466F-424A-92A7-C23537C65E4E}" presName="parTx" presStyleLbl="revTx" presStyleIdx="0" presStyleCnt="2">
        <dgm:presLayoutVars>
          <dgm:chMax val="0"/>
          <dgm:chPref val="0"/>
        </dgm:presLayoutVars>
      </dgm:prSet>
      <dgm:spPr/>
    </dgm:pt>
    <dgm:pt modelId="{1C22CD92-08B9-49AF-A6E0-7EDBD8AB7762}" type="pres">
      <dgm:prSet presAssocID="{3FD7E59A-466F-424A-92A7-C23537C65E4E}" presName="txSpace" presStyleCnt="0"/>
      <dgm:spPr/>
    </dgm:pt>
    <dgm:pt modelId="{6821C02A-2275-4F1F-878A-6006F024DD76}" type="pres">
      <dgm:prSet presAssocID="{3FD7E59A-466F-424A-92A7-C23537C65E4E}" presName="desTx" presStyleLbl="revTx" presStyleIdx="1" presStyleCnt="2">
        <dgm:presLayoutVars/>
      </dgm:prSet>
      <dgm:spPr/>
    </dgm:pt>
  </dgm:ptLst>
  <dgm:cxnLst>
    <dgm:cxn modelId="{DA9C3B16-FC35-4211-BF6A-A8DE646A6D9F}" srcId="{3FD7E59A-466F-424A-92A7-C23537C65E4E}" destId="{3538C3C3-2411-434E-8BAC-070EF1DEBB9F}" srcOrd="0" destOrd="0" parTransId="{3079806A-BF7A-4F92-8F48-6F51DADB552C}" sibTransId="{0763DCB2-6E1A-44DF-A35D-6CF79091B9D5}"/>
    <dgm:cxn modelId="{7E72E734-A640-4DFF-945C-8FDE37ACE65F}" type="presOf" srcId="{3538C3C3-2411-434E-8BAC-070EF1DEBB9F}" destId="{6821C02A-2275-4F1F-878A-6006F024DD76}" srcOrd="0" destOrd="0" presId="urn:microsoft.com/office/officeart/2018/2/layout/IconLabelDescriptionList"/>
    <dgm:cxn modelId="{A568003E-4636-4EDA-B856-CD0EEC505812}" srcId="{379DB308-7424-4A75-AADA-32A8B137FD28}" destId="{3FD7E59A-466F-424A-92A7-C23537C65E4E}" srcOrd="0" destOrd="0" parTransId="{8BE10738-FFB8-4D28-BE63-B3A567A3D507}" sibTransId="{0452C967-BF09-4931-8DD6-AF4D1424564A}"/>
    <dgm:cxn modelId="{5F85C3C1-BF7A-48FF-BC29-143E786C554C}" type="presOf" srcId="{3FD7E59A-466F-424A-92A7-C23537C65E4E}" destId="{1414C3E6-F833-4E96-8376-9FBD9AE41A05}" srcOrd="0" destOrd="0" presId="urn:microsoft.com/office/officeart/2018/2/layout/IconLabelDescriptionList"/>
    <dgm:cxn modelId="{82F4A7EE-930B-45D0-A64A-074616EE9193}" type="presOf" srcId="{379DB308-7424-4A75-AADA-32A8B137FD28}" destId="{59F52E01-0830-4544-9BF9-40396F5FA74A}" srcOrd="0" destOrd="0" presId="urn:microsoft.com/office/officeart/2018/2/layout/IconLabelDescriptionList"/>
    <dgm:cxn modelId="{26A683D4-60C9-4126-A1E5-D63C1390AD32}" type="presParOf" srcId="{59F52E01-0830-4544-9BF9-40396F5FA74A}" destId="{1C9CE965-DAA3-4CD2-8436-8E9B427DE138}" srcOrd="0" destOrd="0" presId="urn:microsoft.com/office/officeart/2018/2/layout/IconLabelDescriptionList"/>
    <dgm:cxn modelId="{0C888EF0-AF49-428E-9F60-61C3FB838ADF}" type="presParOf" srcId="{1C9CE965-DAA3-4CD2-8436-8E9B427DE138}" destId="{169A76C9-0627-49C9-8F0E-5F8E4B9E8EE9}" srcOrd="0" destOrd="0" presId="urn:microsoft.com/office/officeart/2018/2/layout/IconLabelDescriptionList"/>
    <dgm:cxn modelId="{1BF439E7-0F0C-43BE-A42C-801BCF99539C}" type="presParOf" srcId="{1C9CE965-DAA3-4CD2-8436-8E9B427DE138}" destId="{54BEE766-22A1-4F2D-B923-5C3DFC0C7CD2}" srcOrd="1" destOrd="0" presId="urn:microsoft.com/office/officeart/2018/2/layout/IconLabelDescriptionList"/>
    <dgm:cxn modelId="{2FE53894-77CE-40CB-AE4C-1D164326FE5A}" type="presParOf" srcId="{1C9CE965-DAA3-4CD2-8436-8E9B427DE138}" destId="{1414C3E6-F833-4E96-8376-9FBD9AE41A05}" srcOrd="2" destOrd="0" presId="urn:microsoft.com/office/officeart/2018/2/layout/IconLabelDescriptionList"/>
    <dgm:cxn modelId="{ACA446E7-17F9-4651-BDA6-0FA06F825EE1}" type="presParOf" srcId="{1C9CE965-DAA3-4CD2-8436-8E9B427DE138}" destId="{1C22CD92-08B9-49AF-A6E0-7EDBD8AB7762}" srcOrd="3" destOrd="0" presId="urn:microsoft.com/office/officeart/2018/2/layout/IconLabelDescriptionList"/>
    <dgm:cxn modelId="{579DAB9A-EB8C-46A2-B853-F2D73299F0EA}" type="presParOf" srcId="{1C9CE965-DAA3-4CD2-8436-8E9B427DE138}" destId="{6821C02A-2275-4F1F-878A-6006F024DD76}" srcOrd="4" destOrd="0" presId="urn:microsoft.com/office/officeart/2018/2/layout/IconLabelDescription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9DB308-7424-4A75-AADA-32A8B137FD28}"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50BF2ED-6C26-460B-8524-70A82B57FA88}">
      <dgm:prSet/>
      <dgm:spPr/>
      <dgm:t>
        <a:bodyPr/>
        <a:lstStyle/>
        <a:p>
          <a:pPr>
            <a:lnSpc>
              <a:spcPct val="100000"/>
            </a:lnSpc>
            <a:defRPr b="1"/>
          </a:pPr>
          <a:r>
            <a:rPr lang="en-US" dirty="0"/>
            <a:t>How many research reports has Amnesty written since 1961</a:t>
          </a:r>
        </a:p>
      </dgm:t>
    </dgm:pt>
    <dgm:pt modelId="{8779DCB2-2597-4478-A05E-186F59225AA3}" type="parTrans" cxnId="{72FE1714-3D08-4FA8-9BC8-86C9D7DA5A1B}">
      <dgm:prSet/>
      <dgm:spPr/>
      <dgm:t>
        <a:bodyPr/>
        <a:lstStyle/>
        <a:p>
          <a:endParaRPr lang="en-US"/>
        </a:p>
      </dgm:t>
    </dgm:pt>
    <dgm:pt modelId="{85576604-A366-481C-87DD-6540AAD117DA}" type="sibTrans" cxnId="{72FE1714-3D08-4FA8-9BC8-86C9D7DA5A1B}">
      <dgm:prSet/>
      <dgm:spPr/>
      <dgm:t>
        <a:bodyPr/>
        <a:lstStyle/>
        <a:p>
          <a:endParaRPr lang="en-US"/>
        </a:p>
      </dgm:t>
    </dgm:pt>
    <dgm:pt modelId="{3572202A-A598-471B-868D-E6AA4CBD4556}">
      <dgm:prSet/>
      <dgm:spPr/>
      <dgm:t>
        <a:bodyPr/>
        <a:lstStyle/>
        <a:p>
          <a:pPr>
            <a:lnSpc>
              <a:spcPct val="100000"/>
            </a:lnSpc>
          </a:pPr>
          <a:r>
            <a:rPr lang="en-GB" dirty="0"/>
            <a:t>A)15,000 B) 10,000 C)17,000</a:t>
          </a:r>
          <a:endParaRPr lang="en-US" dirty="0"/>
        </a:p>
      </dgm:t>
    </dgm:pt>
    <dgm:pt modelId="{EEFEB325-050A-4E74-93BD-7B8DD1502AEE}" type="parTrans" cxnId="{9BC589E4-B3D4-4B2E-86AF-3529D9605D5B}">
      <dgm:prSet/>
      <dgm:spPr/>
      <dgm:t>
        <a:bodyPr/>
        <a:lstStyle/>
        <a:p>
          <a:endParaRPr lang="en-US"/>
        </a:p>
      </dgm:t>
    </dgm:pt>
    <dgm:pt modelId="{AE067E35-7BEA-4206-BF7C-08789D6324F5}" type="sibTrans" cxnId="{9BC589E4-B3D4-4B2E-86AF-3529D9605D5B}">
      <dgm:prSet/>
      <dgm:spPr/>
      <dgm:t>
        <a:bodyPr/>
        <a:lstStyle/>
        <a:p>
          <a:endParaRPr lang="en-US"/>
        </a:p>
      </dgm:t>
    </dgm:pt>
    <dgm:pt modelId="{59F52E01-0830-4544-9BF9-40396F5FA74A}" type="pres">
      <dgm:prSet presAssocID="{379DB308-7424-4A75-AADA-32A8B137FD28}" presName="root" presStyleCnt="0">
        <dgm:presLayoutVars>
          <dgm:dir/>
          <dgm:resizeHandles val="exact"/>
        </dgm:presLayoutVars>
      </dgm:prSet>
      <dgm:spPr/>
    </dgm:pt>
    <dgm:pt modelId="{7B117D27-D8A3-45C6-9A75-4428CB6C054B}" type="pres">
      <dgm:prSet presAssocID="{450BF2ED-6C26-460B-8524-70A82B57FA88}" presName="compNode" presStyleCnt="0"/>
      <dgm:spPr/>
    </dgm:pt>
    <dgm:pt modelId="{3E886A15-4912-450D-AD3C-D55489C838CE}" type="pres">
      <dgm:prSet presAssocID="{450BF2ED-6C26-460B-8524-70A82B57FA88}"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cument"/>
        </a:ext>
      </dgm:extLst>
    </dgm:pt>
    <dgm:pt modelId="{5177A2E2-7559-4E3E-B50A-573AB2BFB338}" type="pres">
      <dgm:prSet presAssocID="{450BF2ED-6C26-460B-8524-70A82B57FA88}" presName="iconSpace" presStyleCnt="0"/>
      <dgm:spPr/>
    </dgm:pt>
    <dgm:pt modelId="{94FE473C-CD7C-46DC-8EC9-F58E2DF21CB5}" type="pres">
      <dgm:prSet presAssocID="{450BF2ED-6C26-460B-8524-70A82B57FA88}" presName="parTx" presStyleLbl="revTx" presStyleIdx="0" presStyleCnt="2">
        <dgm:presLayoutVars>
          <dgm:chMax val="0"/>
          <dgm:chPref val="0"/>
        </dgm:presLayoutVars>
      </dgm:prSet>
      <dgm:spPr/>
    </dgm:pt>
    <dgm:pt modelId="{2FECD5B8-1D1C-4BF1-B322-2880B5ABE158}" type="pres">
      <dgm:prSet presAssocID="{450BF2ED-6C26-460B-8524-70A82B57FA88}" presName="txSpace" presStyleCnt="0"/>
      <dgm:spPr/>
    </dgm:pt>
    <dgm:pt modelId="{0295852B-494C-4D8A-B1BD-10C52978C373}" type="pres">
      <dgm:prSet presAssocID="{450BF2ED-6C26-460B-8524-70A82B57FA88}" presName="desTx" presStyleLbl="revTx" presStyleIdx="1" presStyleCnt="2">
        <dgm:presLayoutVars/>
      </dgm:prSet>
      <dgm:spPr/>
    </dgm:pt>
  </dgm:ptLst>
  <dgm:cxnLst>
    <dgm:cxn modelId="{A204BF0E-5CDD-439E-88C3-F906FF6DAA90}" type="presOf" srcId="{3572202A-A598-471B-868D-E6AA4CBD4556}" destId="{0295852B-494C-4D8A-B1BD-10C52978C373}" srcOrd="0" destOrd="0" presId="urn:microsoft.com/office/officeart/2018/2/layout/IconLabelDescriptionList"/>
    <dgm:cxn modelId="{72FE1714-3D08-4FA8-9BC8-86C9D7DA5A1B}" srcId="{379DB308-7424-4A75-AADA-32A8B137FD28}" destId="{450BF2ED-6C26-460B-8524-70A82B57FA88}" srcOrd="0" destOrd="0" parTransId="{8779DCB2-2597-4478-A05E-186F59225AA3}" sibTransId="{85576604-A366-481C-87DD-6540AAD117DA}"/>
    <dgm:cxn modelId="{B26EF0A4-DE1D-44B7-8B1A-D0270F3DF82D}" type="presOf" srcId="{450BF2ED-6C26-460B-8524-70A82B57FA88}" destId="{94FE473C-CD7C-46DC-8EC9-F58E2DF21CB5}" srcOrd="0" destOrd="0" presId="urn:microsoft.com/office/officeart/2018/2/layout/IconLabelDescriptionList"/>
    <dgm:cxn modelId="{9BC589E4-B3D4-4B2E-86AF-3529D9605D5B}" srcId="{450BF2ED-6C26-460B-8524-70A82B57FA88}" destId="{3572202A-A598-471B-868D-E6AA4CBD4556}" srcOrd="0" destOrd="0" parTransId="{EEFEB325-050A-4E74-93BD-7B8DD1502AEE}" sibTransId="{AE067E35-7BEA-4206-BF7C-08789D6324F5}"/>
    <dgm:cxn modelId="{82F4A7EE-930B-45D0-A64A-074616EE9193}" type="presOf" srcId="{379DB308-7424-4A75-AADA-32A8B137FD28}" destId="{59F52E01-0830-4544-9BF9-40396F5FA74A}" srcOrd="0" destOrd="0" presId="urn:microsoft.com/office/officeart/2018/2/layout/IconLabelDescriptionList"/>
    <dgm:cxn modelId="{2EC00FB8-D1BB-4318-83EA-1F35C7100BEE}" type="presParOf" srcId="{59F52E01-0830-4544-9BF9-40396F5FA74A}" destId="{7B117D27-D8A3-45C6-9A75-4428CB6C054B}" srcOrd="0" destOrd="0" presId="urn:microsoft.com/office/officeart/2018/2/layout/IconLabelDescriptionList"/>
    <dgm:cxn modelId="{30E823B9-8679-4204-9C43-739A2625DF6B}" type="presParOf" srcId="{7B117D27-D8A3-45C6-9A75-4428CB6C054B}" destId="{3E886A15-4912-450D-AD3C-D55489C838CE}" srcOrd="0" destOrd="0" presId="urn:microsoft.com/office/officeart/2018/2/layout/IconLabelDescriptionList"/>
    <dgm:cxn modelId="{67FAF3C5-FF5A-42F3-BFB4-7A83F74A2CF8}" type="presParOf" srcId="{7B117D27-D8A3-45C6-9A75-4428CB6C054B}" destId="{5177A2E2-7559-4E3E-B50A-573AB2BFB338}" srcOrd="1" destOrd="0" presId="urn:microsoft.com/office/officeart/2018/2/layout/IconLabelDescriptionList"/>
    <dgm:cxn modelId="{1C28C81A-CD75-432A-95AD-79F919352067}" type="presParOf" srcId="{7B117D27-D8A3-45C6-9A75-4428CB6C054B}" destId="{94FE473C-CD7C-46DC-8EC9-F58E2DF21CB5}" srcOrd="2" destOrd="0" presId="urn:microsoft.com/office/officeart/2018/2/layout/IconLabelDescriptionList"/>
    <dgm:cxn modelId="{6DF1537C-94DE-44A6-B55B-E2C359C9BC4F}" type="presParOf" srcId="{7B117D27-D8A3-45C6-9A75-4428CB6C054B}" destId="{2FECD5B8-1D1C-4BF1-B322-2880B5ABE158}" srcOrd="3" destOrd="0" presId="urn:microsoft.com/office/officeart/2018/2/layout/IconLabelDescriptionList"/>
    <dgm:cxn modelId="{C88EE72E-21BF-45CB-8199-0DC05D1A200B}" type="presParOf" srcId="{7B117D27-D8A3-45C6-9A75-4428CB6C054B}" destId="{0295852B-494C-4D8A-B1BD-10C52978C373}" srcOrd="4" destOrd="0" presId="urn:microsoft.com/office/officeart/2018/2/layout/IconLabelDescription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9DB308-7424-4A75-AADA-32A8B137FD28}"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50BF2ED-6C26-460B-8524-70A82B57FA88}">
      <dgm:prSet/>
      <dgm:spPr/>
      <dgm:t>
        <a:bodyPr/>
        <a:lstStyle/>
        <a:p>
          <a:pPr>
            <a:lnSpc>
              <a:spcPct val="100000"/>
            </a:lnSpc>
            <a:defRPr b="1"/>
          </a:pPr>
          <a:r>
            <a:rPr lang="en-US" dirty="0"/>
            <a:t>How many countries does Amnesty International have an office in?</a:t>
          </a:r>
        </a:p>
      </dgm:t>
    </dgm:pt>
    <dgm:pt modelId="{8779DCB2-2597-4478-A05E-186F59225AA3}" type="parTrans" cxnId="{72FE1714-3D08-4FA8-9BC8-86C9D7DA5A1B}">
      <dgm:prSet/>
      <dgm:spPr/>
      <dgm:t>
        <a:bodyPr/>
        <a:lstStyle/>
        <a:p>
          <a:endParaRPr lang="en-US"/>
        </a:p>
      </dgm:t>
    </dgm:pt>
    <dgm:pt modelId="{85576604-A366-481C-87DD-6540AAD117DA}" type="sibTrans" cxnId="{72FE1714-3D08-4FA8-9BC8-86C9D7DA5A1B}">
      <dgm:prSet/>
      <dgm:spPr/>
      <dgm:t>
        <a:bodyPr/>
        <a:lstStyle/>
        <a:p>
          <a:endParaRPr lang="en-US"/>
        </a:p>
      </dgm:t>
    </dgm:pt>
    <dgm:pt modelId="{3572202A-A598-471B-868D-E6AA4CBD4556}">
      <dgm:prSet/>
      <dgm:spPr/>
      <dgm:t>
        <a:bodyPr/>
        <a:lstStyle/>
        <a:p>
          <a:pPr>
            <a:lnSpc>
              <a:spcPct val="100000"/>
            </a:lnSpc>
          </a:pPr>
          <a:r>
            <a:rPr lang="en-GB" dirty="0"/>
            <a:t>A)90 B) 80 C)74</a:t>
          </a:r>
          <a:endParaRPr lang="en-US" dirty="0"/>
        </a:p>
      </dgm:t>
    </dgm:pt>
    <dgm:pt modelId="{EEFEB325-050A-4E74-93BD-7B8DD1502AEE}" type="parTrans" cxnId="{9BC589E4-B3D4-4B2E-86AF-3529D9605D5B}">
      <dgm:prSet/>
      <dgm:spPr/>
      <dgm:t>
        <a:bodyPr/>
        <a:lstStyle/>
        <a:p>
          <a:endParaRPr lang="en-US"/>
        </a:p>
      </dgm:t>
    </dgm:pt>
    <dgm:pt modelId="{AE067E35-7BEA-4206-BF7C-08789D6324F5}" type="sibTrans" cxnId="{9BC589E4-B3D4-4B2E-86AF-3529D9605D5B}">
      <dgm:prSet/>
      <dgm:spPr/>
      <dgm:t>
        <a:bodyPr/>
        <a:lstStyle/>
        <a:p>
          <a:endParaRPr lang="en-US"/>
        </a:p>
      </dgm:t>
    </dgm:pt>
    <dgm:pt modelId="{59F52E01-0830-4544-9BF9-40396F5FA74A}" type="pres">
      <dgm:prSet presAssocID="{379DB308-7424-4A75-AADA-32A8B137FD28}" presName="root" presStyleCnt="0">
        <dgm:presLayoutVars>
          <dgm:dir/>
          <dgm:resizeHandles val="exact"/>
        </dgm:presLayoutVars>
      </dgm:prSet>
      <dgm:spPr/>
    </dgm:pt>
    <dgm:pt modelId="{7B117D27-D8A3-45C6-9A75-4428CB6C054B}" type="pres">
      <dgm:prSet presAssocID="{450BF2ED-6C26-460B-8524-70A82B57FA88}" presName="compNode" presStyleCnt="0"/>
      <dgm:spPr/>
    </dgm:pt>
    <dgm:pt modelId="{3E886A15-4912-450D-AD3C-D55489C838CE}" type="pres">
      <dgm:prSet presAssocID="{450BF2ED-6C26-460B-8524-70A82B57FA88}"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arth globe: Africa and Europe"/>
        </a:ext>
      </dgm:extLst>
    </dgm:pt>
    <dgm:pt modelId="{5177A2E2-7559-4E3E-B50A-573AB2BFB338}" type="pres">
      <dgm:prSet presAssocID="{450BF2ED-6C26-460B-8524-70A82B57FA88}" presName="iconSpace" presStyleCnt="0"/>
      <dgm:spPr/>
    </dgm:pt>
    <dgm:pt modelId="{94FE473C-CD7C-46DC-8EC9-F58E2DF21CB5}" type="pres">
      <dgm:prSet presAssocID="{450BF2ED-6C26-460B-8524-70A82B57FA88}" presName="parTx" presStyleLbl="revTx" presStyleIdx="0" presStyleCnt="2">
        <dgm:presLayoutVars>
          <dgm:chMax val="0"/>
          <dgm:chPref val="0"/>
        </dgm:presLayoutVars>
      </dgm:prSet>
      <dgm:spPr/>
    </dgm:pt>
    <dgm:pt modelId="{2FECD5B8-1D1C-4BF1-B322-2880B5ABE158}" type="pres">
      <dgm:prSet presAssocID="{450BF2ED-6C26-460B-8524-70A82B57FA88}" presName="txSpace" presStyleCnt="0"/>
      <dgm:spPr/>
    </dgm:pt>
    <dgm:pt modelId="{0295852B-494C-4D8A-B1BD-10C52978C373}" type="pres">
      <dgm:prSet presAssocID="{450BF2ED-6C26-460B-8524-70A82B57FA88}" presName="desTx" presStyleLbl="revTx" presStyleIdx="1" presStyleCnt="2">
        <dgm:presLayoutVars/>
      </dgm:prSet>
      <dgm:spPr/>
    </dgm:pt>
  </dgm:ptLst>
  <dgm:cxnLst>
    <dgm:cxn modelId="{A204BF0E-5CDD-439E-88C3-F906FF6DAA90}" type="presOf" srcId="{3572202A-A598-471B-868D-E6AA4CBD4556}" destId="{0295852B-494C-4D8A-B1BD-10C52978C373}" srcOrd="0" destOrd="0" presId="urn:microsoft.com/office/officeart/2018/2/layout/IconLabelDescriptionList"/>
    <dgm:cxn modelId="{72FE1714-3D08-4FA8-9BC8-86C9D7DA5A1B}" srcId="{379DB308-7424-4A75-AADA-32A8B137FD28}" destId="{450BF2ED-6C26-460B-8524-70A82B57FA88}" srcOrd="0" destOrd="0" parTransId="{8779DCB2-2597-4478-A05E-186F59225AA3}" sibTransId="{85576604-A366-481C-87DD-6540AAD117DA}"/>
    <dgm:cxn modelId="{B26EF0A4-DE1D-44B7-8B1A-D0270F3DF82D}" type="presOf" srcId="{450BF2ED-6C26-460B-8524-70A82B57FA88}" destId="{94FE473C-CD7C-46DC-8EC9-F58E2DF21CB5}" srcOrd="0" destOrd="0" presId="urn:microsoft.com/office/officeart/2018/2/layout/IconLabelDescriptionList"/>
    <dgm:cxn modelId="{9BC589E4-B3D4-4B2E-86AF-3529D9605D5B}" srcId="{450BF2ED-6C26-460B-8524-70A82B57FA88}" destId="{3572202A-A598-471B-868D-E6AA4CBD4556}" srcOrd="0" destOrd="0" parTransId="{EEFEB325-050A-4E74-93BD-7B8DD1502AEE}" sibTransId="{AE067E35-7BEA-4206-BF7C-08789D6324F5}"/>
    <dgm:cxn modelId="{82F4A7EE-930B-45D0-A64A-074616EE9193}" type="presOf" srcId="{379DB308-7424-4A75-AADA-32A8B137FD28}" destId="{59F52E01-0830-4544-9BF9-40396F5FA74A}" srcOrd="0" destOrd="0" presId="urn:microsoft.com/office/officeart/2018/2/layout/IconLabelDescriptionList"/>
    <dgm:cxn modelId="{2EC00FB8-D1BB-4318-83EA-1F35C7100BEE}" type="presParOf" srcId="{59F52E01-0830-4544-9BF9-40396F5FA74A}" destId="{7B117D27-D8A3-45C6-9A75-4428CB6C054B}" srcOrd="0" destOrd="0" presId="urn:microsoft.com/office/officeart/2018/2/layout/IconLabelDescriptionList"/>
    <dgm:cxn modelId="{30E823B9-8679-4204-9C43-739A2625DF6B}" type="presParOf" srcId="{7B117D27-D8A3-45C6-9A75-4428CB6C054B}" destId="{3E886A15-4912-450D-AD3C-D55489C838CE}" srcOrd="0" destOrd="0" presId="urn:microsoft.com/office/officeart/2018/2/layout/IconLabelDescriptionList"/>
    <dgm:cxn modelId="{67FAF3C5-FF5A-42F3-BFB4-7A83F74A2CF8}" type="presParOf" srcId="{7B117D27-D8A3-45C6-9A75-4428CB6C054B}" destId="{5177A2E2-7559-4E3E-B50A-573AB2BFB338}" srcOrd="1" destOrd="0" presId="urn:microsoft.com/office/officeart/2018/2/layout/IconLabelDescriptionList"/>
    <dgm:cxn modelId="{1C28C81A-CD75-432A-95AD-79F919352067}" type="presParOf" srcId="{7B117D27-D8A3-45C6-9A75-4428CB6C054B}" destId="{94FE473C-CD7C-46DC-8EC9-F58E2DF21CB5}" srcOrd="2" destOrd="0" presId="urn:microsoft.com/office/officeart/2018/2/layout/IconLabelDescriptionList"/>
    <dgm:cxn modelId="{6DF1537C-94DE-44A6-B55B-E2C359C9BC4F}" type="presParOf" srcId="{7B117D27-D8A3-45C6-9A75-4428CB6C054B}" destId="{2FECD5B8-1D1C-4BF1-B322-2880B5ABE158}" srcOrd="3" destOrd="0" presId="urn:microsoft.com/office/officeart/2018/2/layout/IconLabelDescriptionList"/>
    <dgm:cxn modelId="{C88EE72E-21BF-45CB-8199-0DC05D1A200B}" type="presParOf" srcId="{7B117D27-D8A3-45C6-9A75-4428CB6C054B}" destId="{0295852B-494C-4D8A-B1BD-10C52978C373}" srcOrd="4" destOrd="0" presId="urn:microsoft.com/office/officeart/2018/2/layout/IconLabelDescriptionList"/>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4BB0FB-B052-473C-A8A6-EBBCE1E7E69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2E4B7FA-65A0-4E21-ADA7-E36EB1D7FEB7}">
      <dgm:prSet/>
      <dgm:spPr/>
      <dgm:t>
        <a:bodyPr/>
        <a:lstStyle/>
        <a:p>
          <a:r>
            <a:rPr lang="en-GB" b="1" cap="all" baseline="0" dirty="0">
              <a:latin typeface="Amnesty Trade Gothic" panose="020B0503040303020004" pitchFamily="34" charset="0"/>
            </a:rPr>
            <a:t>Training</a:t>
          </a:r>
        </a:p>
        <a:p>
          <a:r>
            <a:rPr lang="en-GB" dirty="0">
              <a:latin typeface="Amnesty Trade Gothic" panose="020B0503040303020004" pitchFamily="34" charset="0"/>
            </a:rPr>
            <a:t>Amnesty UK organise an annual training event Action for Change, as well as online webinars throughout the year.</a:t>
          </a:r>
          <a:endParaRPr lang="en-US" dirty="0">
            <a:latin typeface="Amnesty Trade Gothic" panose="020B0503040303020004" pitchFamily="34" charset="0"/>
          </a:endParaRPr>
        </a:p>
      </dgm:t>
    </dgm:pt>
    <dgm:pt modelId="{54A27719-13F8-4C06-8030-1234F0CB4925}" type="parTrans" cxnId="{04C701F7-42EE-44A6-B7AE-078CBDA9BE52}">
      <dgm:prSet/>
      <dgm:spPr/>
      <dgm:t>
        <a:bodyPr/>
        <a:lstStyle/>
        <a:p>
          <a:endParaRPr lang="en-US"/>
        </a:p>
      </dgm:t>
    </dgm:pt>
    <dgm:pt modelId="{02BB22A8-DBA8-4653-B8A3-F83A421B7D55}" type="sibTrans" cxnId="{04C701F7-42EE-44A6-B7AE-078CBDA9BE52}">
      <dgm:prSet/>
      <dgm:spPr/>
      <dgm:t>
        <a:bodyPr/>
        <a:lstStyle/>
        <a:p>
          <a:endParaRPr lang="en-US"/>
        </a:p>
      </dgm:t>
    </dgm:pt>
    <dgm:pt modelId="{65CF8E8C-D4A2-4E2C-A525-4416490CFB4E}">
      <dgm:prSet/>
      <dgm:spPr/>
      <dgm:t>
        <a:bodyPr/>
        <a:lstStyle/>
        <a:p>
          <a:r>
            <a:rPr lang="en-GB" b="1" cap="all" baseline="0" dirty="0">
              <a:latin typeface="Amnesty Trade Gothic" panose="020B0503040303020004" pitchFamily="34" charset="0"/>
            </a:rPr>
            <a:t>Conferences and Events</a:t>
          </a:r>
        </a:p>
        <a:p>
          <a:r>
            <a:rPr lang="en-GB" dirty="0">
              <a:latin typeface="Amnesty Trade Gothic" panose="020B0503040303020004" pitchFamily="34" charset="0"/>
            </a:rPr>
            <a:t>The National Conference and AGM is being held virtually in the Autumn – as will the Amnesty Student Conference.</a:t>
          </a:r>
          <a:endParaRPr lang="en-US" dirty="0">
            <a:latin typeface="Amnesty Trade Gothic" panose="020B0503040303020004" pitchFamily="34" charset="0"/>
          </a:endParaRPr>
        </a:p>
      </dgm:t>
    </dgm:pt>
    <dgm:pt modelId="{D3A89E46-2379-44DD-8427-6519F28BDA92}" type="parTrans" cxnId="{7B0D3371-32C9-4E9C-AA4D-B936E1AF613E}">
      <dgm:prSet/>
      <dgm:spPr/>
      <dgm:t>
        <a:bodyPr/>
        <a:lstStyle/>
        <a:p>
          <a:endParaRPr lang="en-US"/>
        </a:p>
      </dgm:t>
    </dgm:pt>
    <dgm:pt modelId="{6D3FA18A-A90D-48B7-8946-3065FD0E23A8}" type="sibTrans" cxnId="{7B0D3371-32C9-4E9C-AA4D-B936E1AF613E}">
      <dgm:prSet/>
      <dgm:spPr/>
      <dgm:t>
        <a:bodyPr/>
        <a:lstStyle/>
        <a:p>
          <a:endParaRPr lang="en-US"/>
        </a:p>
      </dgm:t>
    </dgm:pt>
    <dgm:pt modelId="{2B1689CD-F694-4D2D-9B75-11A9EC3190F4}">
      <dgm:prSet/>
      <dgm:spPr/>
      <dgm:t>
        <a:bodyPr/>
        <a:lstStyle/>
        <a:p>
          <a:r>
            <a:rPr lang="en-GB" b="1" cap="all" baseline="0" dirty="0">
              <a:latin typeface="Amnesty Trade Gothic" panose="020B0503040303020004" pitchFamily="34" charset="0"/>
            </a:rPr>
            <a:t>Freshers</a:t>
          </a:r>
          <a:r>
            <a:rPr lang="en-GB" cap="all" baseline="0" dirty="0">
              <a:latin typeface="Amnesty Trade Gothic" panose="020B0503040303020004" pitchFamily="34" charset="0"/>
            </a:rPr>
            <a:t> </a:t>
          </a:r>
        </a:p>
        <a:p>
          <a:r>
            <a:rPr lang="en-US" dirty="0">
              <a:latin typeface="Amnesty Trade Gothic" panose="020B0503040303020004" pitchFamily="34" charset="0"/>
            </a:rPr>
            <a:t>Amnesty UK provide a Freshers Pack to all student groups in September full of materials to use throughout the year.</a:t>
          </a:r>
        </a:p>
      </dgm:t>
    </dgm:pt>
    <dgm:pt modelId="{2E5352CC-5449-4F1B-B553-A3678479E0A8}" type="parTrans" cxnId="{8E3736BE-EA95-485B-A2F6-8A2F01A0F5DE}">
      <dgm:prSet/>
      <dgm:spPr/>
      <dgm:t>
        <a:bodyPr/>
        <a:lstStyle/>
        <a:p>
          <a:endParaRPr lang="en-US"/>
        </a:p>
      </dgm:t>
    </dgm:pt>
    <dgm:pt modelId="{1E75BB1A-6D84-40B3-BEE1-FAF09D49A555}" type="sibTrans" cxnId="{8E3736BE-EA95-485B-A2F6-8A2F01A0F5DE}">
      <dgm:prSet/>
      <dgm:spPr/>
      <dgm:t>
        <a:bodyPr/>
        <a:lstStyle/>
        <a:p>
          <a:endParaRPr lang="en-US"/>
        </a:p>
      </dgm:t>
    </dgm:pt>
    <dgm:pt modelId="{E66355FD-A390-435D-8213-EBBF1D634317}">
      <dgm:prSet/>
      <dgm:spPr/>
      <dgm:t>
        <a:bodyPr/>
        <a:lstStyle/>
        <a:p>
          <a:r>
            <a:rPr lang="en-GB" b="1" cap="all" baseline="0" dirty="0">
              <a:latin typeface="Amnesty Trade Gothic" panose="020B0503040303020004" pitchFamily="34" charset="0"/>
            </a:rPr>
            <a:t>The Network</a:t>
          </a:r>
        </a:p>
        <a:p>
          <a:r>
            <a:rPr lang="en-GB" dirty="0">
              <a:latin typeface="Amnesty Trade Gothic" panose="020B0503040303020004" pitchFamily="34" charset="0"/>
            </a:rPr>
            <a:t>The Student Action Network committee organise regular calls throughout term stay connected with each other and plan campaigns.</a:t>
          </a:r>
          <a:endParaRPr lang="en-US" dirty="0">
            <a:latin typeface="Amnesty Trade Gothic" panose="020B0503040303020004" pitchFamily="34" charset="0"/>
          </a:endParaRPr>
        </a:p>
      </dgm:t>
    </dgm:pt>
    <dgm:pt modelId="{22739A02-88A2-4CD4-A343-35529CBF573C}" type="parTrans" cxnId="{D9478CC8-F23A-4218-A5E0-D5C7AF9BF5CA}">
      <dgm:prSet/>
      <dgm:spPr/>
      <dgm:t>
        <a:bodyPr/>
        <a:lstStyle/>
        <a:p>
          <a:endParaRPr lang="en-US"/>
        </a:p>
      </dgm:t>
    </dgm:pt>
    <dgm:pt modelId="{D721FCAF-6430-42DF-A5C2-9040D68FBF61}" type="sibTrans" cxnId="{D9478CC8-F23A-4218-A5E0-D5C7AF9BF5CA}">
      <dgm:prSet/>
      <dgm:spPr/>
      <dgm:t>
        <a:bodyPr/>
        <a:lstStyle/>
        <a:p>
          <a:endParaRPr lang="en-US"/>
        </a:p>
      </dgm:t>
    </dgm:pt>
    <dgm:pt modelId="{9EF37D77-4DFF-4986-8E8E-33B6D54A3922}" type="pres">
      <dgm:prSet presAssocID="{BA4BB0FB-B052-473C-A8A6-EBBCE1E7E696}" presName="diagram" presStyleCnt="0">
        <dgm:presLayoutVars>
          <dgm:dir/>
          <dgm:resizeHandles val="exact"/>
        </dgm:presLayoutVars>
      </dgm:prSet>
      <dgm:spPr/>
    </dgm:pt>
    <dgm:pt modelId="{057C5B95-A3EE-4340-8A17-BC240D794281}" type="pres">
      <dgm:prSet presAssocID="{72E4B7FA-65A0-4E21-ADA7-E36EB1D7FEB7}" presName="node" presStyleLbl="node1" presStyleIdx="0" presStyleCnt="4">
        <dgm:presLayoutVars>
          <dgm:bulletEnabled val="1"/>
        </dgm:presLayoutVars>
      </dgm:prSet>
      <dgm:spPr/>
    </dgm:pt>
    <dgm:pt modelId="{65075432-BDF9-465C-9F03-D709999D9DE3}" type="pres">
      <dgm:prSet presAssocID="{02BB22A8-DBA8-4653-B8A3-F83A421B7D55}" presName="sibTrans" presStyleCnt="0"/>
      <dgm:spPr/>
    </dgm:pt>
    <dgm:pt modelId="{EA545C2A-DCCA-44BD-A139-A44ADF13B2DC}" type="pres">
      <dgm:prSet presAssocID="{65CF8E8C-D4A2-4E2C-A525-4416490CFB4E}" presName="node" presStyleLbl="node1" presStyleIdx="1" presStyleCnt="4" custLinFactX="-8889" custLinFactY="18624" custLinFactNeighborX="-100000" custLinFactNeighborY="100000">
        <dgm:presLayoutVars>
          <dgm:bulletEnabled val="1"/>
        </dgm:presLayoutVars>
      </dgm:prSet>
      <dgm:spPr/>
    </dgm:pt>
    <dgm:pt modelId="{1BF79CE7-CAEC-4AC5-A562-A0C8DFE0B4CC}" type="pres">
      <dgm:prSet presAssocID="{6D3FA18A-A90D-48B7-8946-3065FD0E23A8}" presName="sibTrans" presStyleCnt="0"/>
      <dgm:spPr/>
    </dgm:pt>
    <dgm:pt modelId="{E97C3AE5-CCB9-48BF-9379-9930ED04ECB2}" type="pres">
      <dgm:prSet presAssocID="{2B1689CD-F694-4D2D-9B75-11A9EC3190F4}" presName="node" presStyleLbl="node1" presStyleIdx="2" presStyleCnt="4" custLinFactX="9330" custLinFactY="-15742" custLinFactNeighborX="100000" custLinFactNeighborY="-100000">
        <dgm:presLayoutVars>
          <dgm:bulletEnabled val="1"/>
        </dgm:presLayoutVars>
      </dgm:prSet>
      <dgm:spPr/>
    </dgm:pt>
    <dgm:pt modelId="{096F8F5C-C5B2-4DB2-B2A6-211FA8FF327D}" type="pres">
      <dgm:prSet presAssocID="{1E75BB1A-6D84-40B3-BEE1-FAF09D49A555}" presName="sibTrans" presStyleCnt="0"/>
      <dgm:spPr/>
    </dgm:pt>
    <dgm:pt modelId="{5312CBD6-9F18-4F43-B1DA-417D236C00F0}" type="pres">
      <dgm:prSet presAssocID="{E66355FD-A390-435D-8213-EBBF1D634317}" presName="node" presStyleLbl="node1" presStyleIdx="3" presStyleCnt="4">
        <dgm:presLayoutVars>
          <dgm:bulletEnabled val="1"/>
        </dgm:presLayoutVars>
      </dgm:prSet>
      <dgm:spPr/>
    </dgm:pt>
  </dgm:ptLst>
  <dgm:cxnLst>
    <dgm:cxn modelId="{A713D31B-C265-4198-8206-3B6CEE4D4B6F}" type="presOf" srcId="{2B1689CD-F694-4D2D-9B75-11A9EC3190F4}" destId="{E97C3AE5-CCB9-48BF-9379-9930ED04ECB2}" srcOrd="0" destOrd="0" presId="urn:microsoft.com/office/officeart/2005/8/layout/default"/>
    <dgm:cxn modelId="{7B0D3371-32C9-4E9C-AA4D-B936E1AF613E}" srcId="{BA4BB0FB-B052-473C-A8A6-EBBCE1E7E696}" destId="{65CF8E8C-D4A2-4E2C-A525-4416490CFB4E}" srcOrd="1" destOrd="0" parTransId="{D3A89E46-2379-44DD-8427-6519F28BDA92}" sibTransId="{6D3FA18A-A90D-48B7-8946-3065FD0E23A8}"/>
    <dgm:cxn modelId="{3521ABBA-C178-48F0-AD3C-C4FB45ACAF0A}" type="presOf" srcId="{72E4B7FA-65A0-4E21-ADA7-E36EB1D7FEB7}" destId="{057C5B95-A3EE-4340-8A17-BC240D794281}" srcOrd="0" destOrd="0" presId="urn:microsoft.com/office/officeart/2005/8/layout/default"/>
    <dgm:cxn modelId="{8E3736BE-EA95-485B-A2F6-8A2F01A0F5DE}" srcId="{BA4BB0FB-B052-473C-A8A6-EBBCE1E7E696}" destId="{2B1689CD-F694-4D2D-9B75-11A9EC3190F4}" srcOrd="2" destOrd="0" parTransId="{2E5352CC-5449-4F1B-B553-A3678479E0A8}" sibTransId="{1E75BB1A-6D84-40B3-BEE1-FAF09D49A555}"/>
    <dgm:cxn modelId="{250B81C6-CB64-4637-847A-18586074D5D6}" type="presOf" srcId="{BA4BB0FB-B052-473C-A8A6-EBBCE1E7E696}" destId="{9EF37D77-4DFF-4986-8E8E-33B6D54A3922}" srcOrd="0" destOrd="0" presId="urn:microsoft.com/office/officeart/2005/8/layout/default"/>
    <dgm:cxn modelId="{D9478CC8-F23A-4218-A5E0-D5C7AF9BF5CA}" srcId="{BA4BB0FB-B052-473C-A8A6-EBBCE1E7E696}" destId="{E66355FD-A390-435D-8213-EBBF1D634317}" srcOrd="3" destOrd="0" parTransId="{22739A02-88A2-4CD4-A343-35529CBF573C}" sibTransId="{D721FCAF-6430-42DF-A5C2-9040D68FBF61}"/>
    <dgm:cxn modelId="{2C2E8DCD-C106-4AF0-B91C-2CE17817EACE}" type="presOf" srcId="{E66355FD-A390-435D-8213-EBBF1D634317}" destId="{5312CBD6-9F18-4F43-B1DA-417D236C00F0}" srcOrd="0" destOrd="0" presId="urn:microsoft.com/office/officeart/2005/8/layout/default"/>
    <dgm:cxn modelId="{04C701F7-42EE-44A6-B7AE-078CBDA9BE52}" srcId="{BA4BB0FB-B052-473C-A8A6-EBBCE1E7E696}" destId="{72E4B7FA-65A0-4E21-ADA7-E36EB1D7FEB7}" srcOrd="0" destOrd="0" parTransId="{54A27719-13F8-4C06-8030-1234F0CB4925}" sibTransId="{02BB22A8-DBA8-4653-B8A3-F83A421B7D55}"/>
    <dgm:cxn modelId="{0CBE29F7-CB00-487B-965E-AE69C6D0C0AE}" type="presOf" srcId="{65CF8E8C-D4A2-4E2C-A525-4416490CFB4E}" destId="{EA545C2A-DCCA-44BD-A139-A44ADF13B2DC}" srcOrd="0" destOrd="0" presId="urn:microsoft.com/office/officeart/2005/8/layout/default"/>
    <dgm:cxn modelId="{69587E93-82CA-4C26-8947-F1C62EE85672}" type="presParOf" srcId="{9EF37D77-4DFF-4986-8E8E-33B6D54A3922}" destId="{057C5B95-A3EE-4340-8A17-BC240D794281}" srcOrd="0" destOrd="0" presId="urn:microsoft.com/office/officeart/2005/8/layout/default"/>
    <dgm:cxn modelId="{F6F0229E-8F1E-419F-82DD-76A3C38D1B2D}" type="presParOf" srcId="{9EF37D77-4DFF-4986-8E8E-33B6D54A3922}" destId="{65075432-BDF9-465C-9F03-D709999D9DE3}" srcOrd="1" destOrd="0" presId="urn:microsoft.com/office/officeart/2005/8/layout/default"/>
    <dgm:cxn modelId="{C2095DC6-7F9D-4CFA-9C36-33164667077A}" type="presParOf" srcId="{9EF37D77-4DFF-4986-8E8E-33B6D54A3922}" destId="{EA545C2A-DCCA-44BD-A139-A44ADF13B2DC}" srcOrd="2" destOrd="0" presId="urn:microsoft.com/office/officeart/2005/8/layout/default"/>
    <dgm:cxn modelId="{E51B92F7-6666-420B-8FB8-DBDD6518B87D}" type="presParOf" srcId="{9EF37D77-4DFF-4986-8E8E-33B6D54A3922}" destId="{1BF79CE7-CAEC-4AC5-A562-A0C8DFE0B4CC}" srcOrd="3" destOrd="0" presId="urn:microsoft.com/office/officeart/2005/8/layout/default"/>
    <dgm:cxn modelId="{07743E93-8E3D-490A-A3A8-7BE0D348E7C4}" type="presParOf" srcId="{9EF37D77-4DFF-4986-8E8E-33B6D54A3922}" destId="{E97C3AE5-CCB9-48BF-9379-9930ED04ECB2}" srcOrd="4" destOrd="0" presId="urn:microsoft.com/office/officeart/2005/8/layout/default"/>
    <dgm:cxn modelId="{03BAA2AA-EAFF-4614-8BFC-3727B3DF0FD6}" type="presParOf" srcId="{9EF37D77-4DFF-4986-8E8E-33B6D54A3922}" destId="{096F8F5C-C5B2-4DB2-B2A6-211FA8FF327D}" srcOrd="5" destOrd="0" presId="urn:microsoft.com/office/officeart/2005/8/layout/default"/>
    <dgm:cxn modelId="{0178EF85-4742-4D75-881B-803C807B0FCF}" type="presParOf" srcId="{9EF37D77-4DFF-4986-8E8E-33B6D54A3922}" destId="{5312CBD6-9F18-4F43-B1DA-417D236C00F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E051D-E6C3-4934-9955-4F1BD45EE6E8}">
      <dsp:nvSpPr>
        <dsp:cNvPr id="0" name=""/>
        <dsp:cNvSpPr/>
      </dsp:nvSpPr>
      <dsp:spPr>
        <a:xfrm>
          <a:off x="2280144" y="1185451"/>
          <a:ext cx="492856" cy="91440"/>
        </a:xfrm>
        <a:custGeom>
          <a:avLst/>
          <a:gdLst/>
          <a:ahLst/>
          <a:cxnLst/>
          <a:rect l="0" t="0" r="0" b="0"/>
          <a:pathLst>
            <a:path>
              <a:moveTo>
                <a:pt x="0" y="45720"/>
              </a:moveTo>
              <a:lnTo>
                <a:pt x="49285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6" y="1228553"/>
        <a:ext cx="26172" cy="5234"/>
      </dsp:txXfrm>
    </dsp:sp>
    <dsp:sp modelId="{53940EF2-0016-4C61-99D1-77B8B9AAD2CE}">
      <dsp:nvSpPr>
        <dsp:cNvPr id="0" name=""/>
        <dsp:cNvSpPr/>
      </dsp:nvSpPr>
      <dsp:spPr>
        <a:xfrm>
          <a:off x="6045" y="548401"/>
          <a:ext cx="2275898" cy="1365538"/>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2"/>
              </a:solidFill>
            </a:rPr>
            <a:t>A brief history of Amnesty International</a:t>
          </a:r>
          <a:endParaRPr lang="en-US" sz="1700" kern="1200" dirty="0">
            <a:solidFill>
              <a:schemeClr val="tx2"/>
            </a:solidFill>
          </a:endParaRPr>
        </a:p>
      </dsp:txBody>
      <dsp:txXfrm>
        <a:off x="6045" y="548401"/>
        <a:ext cx="2275898" cy="1365538"/>
      </dsp:txXfrm>
    </dsp:sp>
    <dsp:sp modelId="{B181638F-C86B-46B4-985D-293583CEDA23}">
      <dsp:nvSpPr>
        <dsp:cNvPr id="0" name=""/>
        <dsp:cNvSpPr/>
      </dsp:nvSpPr>
      <dsp:spPr>
        <a:xfrm>
          <a:off x="5079499" y="1185451"/>
          <a:ext cx="492856" cy="91440"/>
        </a:xfrm>
        <a:custGeom>
          <a:avLst/>
          <a:gdLst/>
          <a:ahLst/>
          <a:cxnLst/>
          <a:rect l="0" t="0" r="0" b="0"/>
          <a:pathLst>
            <a:path>
              <a:moveTo>
                <a:pt x="0" y="45720"/>
              </a:moveTo>
              <a:lnTo>
                <a:pt x="492856" y="45720"/>
              </a:lnTo>
            </a:path>
          </a:pathLst>
        </a:custGeom>
        <a:noFill/>
        <a:ln w="6350" cap="flat" cmpd="sng" algn="ctr">
          <a:solidFill>
            <a:schemeClr val="accent5">
              <a:hueOff val="1714279"/>
              <a:satOff val="3916"/>
              <a:lumOff val="-1085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841" y="1228553"/>
        <a:ext cx="26172" cy="5234"/>
      </dsp:txXfrm>
    </dsp:sp>
    <dsp:sp modelId="{5AA64820-FFBB-4206-9523-F55F256E159F}">
      <dsp:nvSpPr>
        <dsp:cNvPr id="0" name=""/>
        <dsp:cNvSpPr/>
      </dsp:nvSpPr>
      <dsp:spPr>
        <a:xfrm>
          <a:off x="2805400" y="548401"/>
          <a:ext cx="2275898" cy="1365538"/>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2"/>
              </a:solidFill>
            </a:rPr>
            <a:t>An overview of how Amnesty works and the issues we work on</a:t>
          </a:r>
          <a:endParaRPr lang="en-US" sz="1700" kern="1200" dirty="0">
            <a:solidFill>
              <a:schemeClr val="tx2"/>
            </a:solidFill>
          </a:endParaRPr>
        </a:p>
      </dsp:txBody>
      <dsp:txXfrm>
        <a:off x="2805400" y="548401"/>
        <a:ext cx="2275898" cy="1365538"/>
      </dsp:txXfrm>
    </dsp:sp>
    <dsp:sp modelId="{358852D9-8BA4-471B-AAEC-F8E2F3438056}">
      <dsp:nvSpPr>
        <dsp:cNvPr id="0" name=""/>
        <dsp:cNvSpPr/>
      </dsp:nvSpPr>
      <dsp:spPr>
        <a:xfrm>
          <a:off x="1143995" y="1912140"/>
          <a:ext cx="5598709" cy="492856"/>
        </a:xfrm>
        <a:custGeom>
          <a:avLst/>
          <a:gdLst/>
          <a:ahLst/>
          <a:cxnLst/>
          <a:rect l="0" t="0" r="0" b="0"/>
          <a:pathLst>
            <a:path>
              <a:moveTo>
                <a:pt x="5598709" y="0"/>
              </a:moveTo>
              <a:lnTo>
                <a:pt x="5598709" y="263528"/>
              </a:lnTo>
              <a:lnTo>
                <a:pt x="0" y="263528"/>
              </a:lnTo>
              <a:lnTo>
                <a:pt x="0" y="492856"/>
              </a:lnTo>
            </a:path>
          </a:pathLst>
        </a:custGeom>
        <a:noFill/>
        <a:ln w="6350" cap="flat" cmpd="sng" algn="ctr">
          <a:solidFill>
            <a:schemeClr val="accent5">
              <a:hueOff val="3428557"/>
              <a:satOff val="7832"/>
              <a:lumOff val="-2169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02771" y="2155951"/>
        <a:ext cx="281156" cy="5234"/>
      </dsp:txXfrm>
    </dsp:sp>
    <dsp:sp modelId="{4B977245-2CC7-49F6-8970-00FDDD2E9BA9}">
      <dsp:nvSpPr>
        <dsp:cNvPr id="0" name=""/>
        <dsp:cNvSpPr/>
      </dsp:nvSpPr>
      <dsp:spPr>
        <a:xfrm>
          <a:off x="5604755" y="548401"/>
          <a:ext cx="2275898" cy="1365538"/>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2"/>
              </a:solidFill>
            </a:rPr>
            <a:t>The structure of Amnesty International and where your student group fits in</a:t>
          </a:r>
          <a:endParaRPr lang="en-US" sz="1700" kern="1200" dirty="0">
            <a:solidFill>
              <a:schemeClr val="tx2"/>
            </a:solidFill>
          </a:endParaRPr>
        </a:p>
      </dsp:txBody>
      <dsp:txXfrm>
        <a:off x="5604755" y="548401"/>
        <a:ext cx="2275898" cy="1365538"/>
      </dsp:txXfrm>
    </dsp:sp>
    <dsp:sp modelId="{073759DF-822B-43C3-93F2-D936F6F33EEA}">
      <dsp:nvSpPr>
        <dsp:cNvPr id="0" name=""/>
        <dsp:cNvSpPr/>
      </dsp:nvSpPr>
      <dsp:spPr>
        <a:xfrm>
          <a:off x="2280144" y="3074446"/>
          <a:ext cx="492856" cy="91440"/>
        </a:xfrm>
        <a:custGeom>
          <a:avLst/>
          <a:gdLst/>
          <a:ahLst/>
          <a:cxnLst/>
          <a:rect l="0" t="0" r="0" b="0"/>
          <a:pathLst>
            <a:path>
              <a:moveTo>
                <a:pt x="0" y="45720"/>
              </a:moveTo>
              <a:lnTo>
                <a:pt x="492856" y="45720"/>
              </a:lnTo>
            </a:path>
          </a:pathLst>
        </a:custGeom>
        <a:noFill/>
        <a:ln w="6350" cap="flat" cmpd="sng" algn="ctr">
          <a:solidFill>
            <a:schemeClr val="accent5">
              <a:hueOff val="5142836"/>
              <a:satOff val="11748"/>
              <a:lumOff val="-3254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6" y="3117549"/>
        <a:ext cx="26172" cy="5234"/>
      </dsp:txXfrm>
    </dsp:sp>
    <dsp:sp modelId="{92AFC273-AEFD-4DE3-979E-B8AB9DFB8963}">
      <dsp:nvSpPr>
        <dsp:cNvPr id="0" name=""/>
        <dsp:cNvSpPr/>
      </dsp:nvSpPr>
      <dsp:spPr>
        <a:xfrm>
          <a:off x="6045" y="2437397"/>
          <a:ext cx="2275898" cy="1365538"/>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2"/>
              </a:solidFill>
            </a:rPr>
            <a:t>How Amnesty fundraises</a:t>
          </a:r>
          <a:endParaRPr lang="en-US" sz="1700" kern="1200" dirty="0">
            <a:solidFill>
              <a:schemeClr val="tx2"/>
            </a:solidFill>
          </a:endParaRPr>
        </a:p>
      </dsp:txBody>
      <dsp:txXfrm>
        <a:off x="6045" y="2437397"/>
        <a:ext cx="2275898" cy="1365538"/>
      </dsp:txXfrm>
    </dsp:sp>
    <dsp:sp modelId="{2FF5416A-F8AB-465F-874E-BA6B0C210E0A}">
      <dsp:nvSpPr>
        <dsp:cNvPr id="0" name=""/>
        <dsp:cNvSpPr/>
      </dsp:nvSpPr>
      <dsp:spPr>
        <a:xfrm>
          <a:off x="2805400" y="2437397"/>
          <a:ext cx="2275898" cy="1365538"/>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2"/>
              </a:solidFill>
            </a:rPr>
            <a:t>A chance for you to ask any questions</a:t>
          </a:r>
          <a:endParaRPr lang="en-US" sz="1700" kern="1200" dirty="0">
            <a:solidFill>
              <a:schemeClr val="tx2"/>
            </a:solidFill>
          </a:endParaRPr>
        </a:p>
      </dsp:txBody>
      <dsp:txXfrm>
        <a:off x="2805400" y="2437397"/>
        <a:ext cx="2275898" cy="13655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86A15-4912-450D-AD3C-D55489C838CE}">
      <dsp:nvSpPr>
        <dsp:cNvPr id="0" name=""/>
        <dsp:cNvSpPr/>
      </dsp:nvSpPr>
      <dsp:spPr>
        <a:xfrm>
          <a:off x="1566" y="1409250"/>
          <a:ext cx="1007015" cy="10070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FE473C-CD7C-46DC-8EC9-F58E2DF21CB5}">
      <dsp:nvSpPr>
        <dsp:cNvPr id="0" name=""/>
        <dsp:cNvSpPr/>
      </dsp:nvSpPr>
      <dsp:spPr>
        <a:xfrm>
          <a:off x="1566" y="2515426"/>
          <a:ext cx="2877187" cy="431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GB" sz="1400" kern="1200" dirty="0"/>
            <a:t>What year was Amnesty International formed</a:t>
          </a:r>
          <a:endParaRPr lang="en-US" sz="1400" kern="1200" dirty="0"/>
        </a:p>
      </dsp:txBody>
      <dsp:txXfrm>
        <a:off x="1566" y="2515426"/>
        <a:ext cx="2877187" cy="431578"/>
      </dsp:txXfrm>
    </dsp:sp>
    <dsp:sp modelId="{0295852B-494C-4D8A-B1BD-10C52978C373}">
      <dsp:nvSpPr>
        <dsp:cNvPr id="0" name=""/>
        <dsp:cNvSpPr/>
      </dsp:nvSpPr>
      <dsp:spPr>
        <a:xfrm>
          <a:off x="1566" y="2993125"/>
          <a:ext cx="2877187" cy="722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GB" sz="1100" kern="1200" dirty="0"/>
            <a:t>A)1951 B) 1961 C) 1971</a:t>
          </a:r>
          <a:endParaRPr lang="en-US" sz="1100" kern="1200" dirty="0"/>
        </a:p>
      </dsp:txBody>
      <dsp:txXfrm>
        <a:off x="1566" y="2993125"/>
        <a:ext cx="2877187" cy="7221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A76C9-0627-49C9-8F0E-5F8E4B9E8EE9}">
      <dsp:nvSpPr>
        <dsp:cNvPr id="0" name=""/>
        <dsp:cNvSpPr/>
      </dsp:nvSpPr>
      <dsp:spPr>
        <a:xfrm>
          <a:off x="2000" y="1267340"/>
          <a:ext cx="1082320" cy="10823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14C3E6-F833-4E96-8376-9FBD9AE41A05}">
      <dsp:nvSpPr>
        <dsp:cNvPr id="0" name=""/>
        <dsp:cNvSpPr/>
      </dsp:nvSpPr>
      <dsp:spPr>
        <a:xfrm>
          <a:off x="2000" y="2438835"/>
          <a:ext cx="3092343" cy="463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GB" sz="1500" kern="1200" dirty="0"/>
            <a:t>How many times has Amnesty won the Noble Peace Prize</a:t>
          </a:r>
          <a:endParaRPr lang="en-US" sz="1500" kern="1200" dirty="0"/>
        </a:p>
      </dsp:txBody>
      <dsp:txXfrm>
        <a:off x="2000" y="2438835"/>
        <a:ext cx="3092343" cy="463851"/>
      </dsp:txXfrm>
    </dsp:sp>
    <dsp:sp modelId="{6821C02A-2275-4F1F-878A-6006F024DD76}">
      <dsp:nvSpPr>
        <dsp:cNvPr id="0" name=""/>
        <dsp:cNvSpPr/>
      </dsp:nvSpPr>
      <dsp:spPr>
        <a:xfrm>
          <a:off x="2000" y="2944163"/>
          <a:ext cx="3092343" cy="397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GB" sz="1100" kern="1200" dirty="0"/>
            <a:t>A) Once B) Twice) C) Never</a:t>
          </a:r>
          <a:endParaRPr lang="en-US" sz="1100" kern="1200" dirty="0"/>
        </a:p>
      </dsp:txBody>
      <dsp:txXfrm>
        <a:off x="2000" y="2944163"/>
        <a:ext cx="3092343" cy="3970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A76C9-0627-49C9-8F0E-5F8E4B9E8EE9}">
      <dsp:nvSpPr>
        <dsp:cNvPr id="0" name=""/>
        <dsp:cNvSpPr/>
      </dsp:nvSpPr>
      <dsp:spPr>
        <a:xfrm>
          <a:off x="2000" y="1267340"/>
          <a:ext cx="1082320" cy="10823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14C3E6-F833-4E96-8376-9FBD9AE41A05}">
      <dsp:nvSpPr>
        <dsp:cNvPr id="0" name=""/>
        <dsp:cNvSpPr/>
      </dsp:nvSpPr>
      <dsp:spPr>
        <a:xfrm>
          <a:off x="2000" y="2438835"/>
          <a:ext cx="3092343" cy="463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GB" sz="1500" kern="1200"/>
            <a:t>How many supporters does  Amnesty have globally</a:t>
          </a:r>
          <a:endParaRPr lang="en-US" sz="1500" kern="1200"/>
        </a:p>
      </dsp:txBody>
      <dsp:txXfrm>
        <a:off x="2000" y="2438835"/>
        <a:ext cx="3092343" cy="463851"/>
      </dsp:txXfrm>
    </dsp:sp>
    <dsp:sp modelId="{6821C02A-2275-4F1F-878A-6006F024DD76}">
      <dsp:nvSpPr>
        <dsp:cNvPr id="0" name=""/>
        <dsp:cNvSpPr/>
      </dsp:nvSpPr>
      <dsp:spPr>
        <a:xfrm>
          <a:off x="2000" y="2944163"/>
          <a:ext cx="3092343" cy="397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GB" sz="1100" kern="1200"/>
            <a:t>A) 1 million B) 5 Million C) 7 Million </a:t>
          </a:r>
          <a:endParaRPr lang="en-US" sz="1100" kern="1200"/>
        </a:p>
      </dsp:txBody>
      <dsp:txXfrm>
        <a:off x="2000" y="2944163"/>
        <a:ext cx="3092343" cy="3970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86A15-4912-450D-AD3C-D55489C838CE}">
      <dsp:nvSpPr>
        <dsp:cNvPr id="0" name=""/>
        <dsp:cNvSpPr/>
      </dsp:nvSpPr>
      <dsp:spPr>
        <a:xfrm>
          <a:off x="1566" y="1409250"/>
          <a:ext cx="1007015" cy="10070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FE473C-CD7C-46DC-8EC9-F58E2DF21CB5}">
      <dsp:nvSpPr>
        <dsp:cNvPr id="0" name=""/>
        <dsp:cNvSpPr/>
      </dsp:nvSpPr>
      <dsp:spPr>
        <a:xfrm>
          <a:off x="1566" y="2515426"/>
          <a:ext cx="2877187" cy="431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How many research reports has Amnesty written since 1961</a:t>
          </a:r>
        </a:p>
      </dsp:txBody>
      <dsp:txXfrm>
        <a:off x="1566" y="2515426"/>
        <a:ext cx="2877187" cy="431578"/>
      </dsp:txXfrm>
    </dsp:sp>
    <dsp:sp modelId="{0295852B-494C-4D8A-B1BD-10C52978C373}">
      <dsp:nvSpPr>
        <dsp:cNvPr id="0" name=""/>
        <dsp:cNvSpPr/>
      </dsp:nvSpPr>
      <dsp:spPr>
        <a:xfrm>
          <a:off x="1566" y="2993125"/>
          <a:ext cx="2877187" cy="722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GB" sz="1100" kern="1200" dirty="0"/>
            <a:t>A)15,000 B) 10,000 C)17,000</a:t>
          </a:r>
          <a:endParaRPr lang="en-US" sz="1100" kern="1200" dirty="0"/>
        </a:p>
      </dsp:txBody>
      <dsp:txXfrm>
        <a:off x="1566" y="2993125"/>
        <a:ext cx="2877187" cy="722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86A15-4912-450D-AD3C-D55489C838CE}">
      <dsp:nvSpPr>
        <dsp:cNvPr id="0" name=""/>
        <dsp:cNvSpPr/>
      </dsp:nvSpPr>
      <dsp:spPr>
        <a:xfrm>
          <a:off x="1566" y="1409250"/>
          <a:ext cx="1007015" cy="10070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FE473C-CD7C-46DC-8EC9-F58E2DF21CB5}">
      <dsp:nvSpPr>
        <dsp:cNvPr id="0" name=""/>
        <dsp:cNvSpPr/>
      </dsp:nvSpPr>
      <dsp:spPr>
        <a:xfrm>
          <a:off x="1566" y="2515426"/>
          <a:ext cx="2877187" cy="620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How many countries does Amnesty International have an office in?</a:t>
          </a:r>
        </a:p>
      </dsp:txBody>
      <dsp:txXfrm>
        <a:off x="1566" y="2515426"/>
        <a:ext cx="2877187" cy="620393"/>
      </dsp:txXfrm>
    </dsp:sp>
    <dsp:sp modelId="{0295852B-494C-4D8A-B1BD-10C52978C373}">
      <dsp:nvSpPr>
        <dsp:cNvPr id="0" name=""/>
        <dsp:cNvSpPr/>
      </dsp:nvSpPr>
      <dsp:spPr>
        <a:xfrm>
          <a:off x="1566" y="3181941"/>
          <a:ext cx="2877187" cy="53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GB" sz="1100" kern="1200" dirty="0"/>
            <a:t>A)90 B) 80 C)74</a:t>
          </a:r>
          <a:endParaRPr lang="en-US" sz="1100" kern="1200" dirty="0"/>
        </a:p>
      </dsp:txBody>
      <dsp:txXfrm>
        <a:off x="1566" y="3181941"/>
        <a:ext cx="2877187" cy="5333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C5B95-A3EE-4340-8A17-BC240D794281}">
      <dsp:nvSpPr>
        <dsp:cNvPr id="0" name=""/>
        <dsp:cNvSpPr/>
      </dsp:nvSpPr>
      <dsp:spPr>
        <a:xfrm>
          <a:off x="764282" y="629"/>
          <a:ext cx="3346214" cy="2007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cap="all" baseline="0" dirty="0">
              <a:latin typeface="Amnesty Trade Gothic" panose="020B0503040303020004" pitchFamily="34" charset="0"/>
            </a:rPr>
            <a:t>Training</a:t>
          </a:r>
        </a:p>
        <a:p>
          <a:pPr marL="0" lvl="0" indent="0" algn="ctr" defTabSz="844550">
            <a:lnSpc>
              <a:spcPct val="90000"/>
            </a:lnSpc>
            <a:spcBef>
              <a:spcPct val="0"/>
            </a:spcBef>
            <a:spcAft>
              <a:spcPct val="35000"/>
            </a:spcAft>
            <a:buNone/>
          </a:pPr>
          <a:r>
            <a:rPr lang="en-GB" sz="1900" kern="1200" dirty="0">
              <a:latin typeface="Amnesty Trade Gothic" panose="020B0503040303020004" pitchFamily="34" charset="0"/>
            </a:rPr>
            <a:t>Amnesty UK organise an annual training event Action for Change, as well as online webinars throughout the year.</a:t>
          </a:r>
          <a:endParaRPr lang="en-US" sz="1900" kern="1200" dirty="0">
            <a:latin typeface="Amnesty Trade Gothic" panose="020B0503040303020004" pitchFamily="34" charset="0"/>
          </a:endParaRPr>
        </a:p>
      </dsp:txBody>
      <dsp:txXfrm>
        <a:off x="764282" y="629"/>
        <a:ext cx="3346214" cy="2007728"/>
      </dsp:txXfrm>
    </dsp:sp>
    <dsp:sp modelId="{EA545C2A-DCCA-44BD-A139-A44ADF13B2DC}">
      <dsp:nvSpPr>
        <dsp:cNvPr id="0" name=""/>
        <dsp:cNvSpPr/>
      </dsp:nvSpPr>
      <dsp:spPr>
        <a:xfrm>
          <a:off x="801458" y="2343609"/>
          <a:ext cx="3346214" cy="2007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cap="all" baseline="0" dirty="0">
              <a:latin typeface="Amnesty Trade Gothic" panose="020B0503040303020004" pitchFamily="34" charset="0"/>
            </a:rPr>
            <a:t>Conferences and Events</a:t>
          </a:r>
        </a:p>
        <a:p>
          <a:pPr marL="0" lvl="0" indent="0" algn="ctr" defTabSz="844550">
            <a:lnSpc>
              <a:spcPct val="90000"/>
            </a:lnSpc>
            <a:spcBef>
              <a:spcPct val="0"/>
            </a:spcBef>
            <a:spcAft>
              <a:spcPct val="35000"/>
            </a:spcAft>
            <a:buNone/>
          </a:pPr>
          <a:r>
            <a:rPr lang="en-GB" sz="1900" kern="1200" dirty="0">
              <a:latin typeface="Amnesty Trade Gothic" panose="020B0503040303020004" pitchFamily="34" charset="0"/>
            </a:rPr>
            <a:t>The National Conference and AGM is being held virtually in the Autumn – as will the Amnesty Student Conference.</a:t>
          </a:r>
          <a:endParaRPr lang="en-US" sz="1900" kern="1200" dirty="0">
            <a:latin typeface="Amnesty Trade Gothic" panose="020B0503040303020004" pitchFamily="34" charset="0"/>
          </a:endParaRPr>
        </a:p>
      </dsp:txBody>
      <dsp:txXfrm>
        <a:off x="801458" y="2343609"/>
        <a:ext cx="3346214" cy="2007728"/>
      </dsp:txXfrm>
    </dsp:sp>
    <dsp:sp modelId="{E97C3AE5-CCB9-48BF-9379-9930ED04ECB2}">
      <dsp:nvSpPr>
        <dsp:cNvPr id="0" name=""/>
        <dsp:cNvSpPr/>
      </dsp:nvSpPr>
      <dsp:spPr>
        <a:xfrm>
          <a:off x="4422698" y="19194"/>
          <a:ext cx="3346214" cy="2007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cap="all" baseline="0" dirty="0">
              <a:latin typeface="Amnesty Trade Gothic" panose="020B0503040303020004" pitchFamily="34" charset="0"/>
            </a:rPr>
            <a:t>Freshers</a:t>
          </a:r>
          <a:r>
            <a:rPr lang="en-GB" sz="1900" kern="1200" cap="all" baseline="0" dirty="0">
              <a:latin typeface="Amnesty Trade Gothic" panose="020B0503040303020004" pitchFamily="34" charset="0"/>
            </a:rPr>
            <a:t> </a:t>
          </a:r>
        </a:p>
        <a:p>
          <a:pPr marL="0" lvl="0" indent="0" algn="ctr" defTabSz="844550">
            <a:lnSpc>
              <a:spcPct val="90000"/>
            </a:lnSpc>
            <a:spcBef>
              <a:spcPct val="0"/>
            </a:spcBef>
            <a:spcAft>
              <a:spcPct val="35000"/>
            </a:spcAft>
            <a:buNone/>
          </a:pPr>
          <a:r>
            <a:rPr lang="en-US" sz="1900" kern="1200" dirty="0">
              <a:latin typeface="Amnesty Trade Gothic" panose="020B0503040303020004" pitchFamily="34" charset="0"/>
            </a:rPr>
            <a:t>Amnesty UK provide a Freshers Pack to all student groups in September full of materials to use throughout the year.</a:t>
          </a:r>
        </a:p>
      </dsp:txBody>
      <dsp:txXfrm>
        <a:off x="4422698" y="19194"/>
        <a:ext cx="3346214" cy="2007728"/>
      </dsp:txXfrm>
    </dsp:sp>
    <dsp:sp modelId="{5312CBD6-9F18-4F43-B1DA-417D236C00F0}">
      <dsp:nvSpPr>
        <dsp:cNvPr id="0" name=""/>
        <dsp:cNvSpPr/>
      </dsp:nvSpPr>
      <dsp:spPr>
        <a:xfrm>
          <a:off x="4445118" y="2342979"/>
          <a:ext cx="3346214" cy="2007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cap="all" baseline="0" dirty="0">
              <a:latin typeface="Amnesty Trade Gothic" panose="020B0503040303020004" pitchFamily="34" charset="0"/>
            </a:rPr>
            <a:t>The Network</a:t>
          </a:r>
        </a:p>
        <a:p>
          <a:pPr marL="0" lvl="0" indent="0" algn="ctr" defTabSz="844550">
            <a:lnSpc>
              <a:spcPct val="90000"/>
            </a:lnSpc>
            <a:spcBef>
              <a:spcPct val="0"/>
            </a:spcBef>
            <a:spcAft>
              <a:spcPct val="35000"/>
            </a:spcAft>
            <a:buNone/>
          </a:pPr>
          <a:r>
            <a:rPr lang="en-GB" sz="1900" kern="1200" dirty="0">
              <a:latin typeface="Amnesty Trade Gothic" panose="020B0503040303020004" pitchFamily="34" charset="0"/>
            </a:rPr>
            <a:t>The Student Action Network committee organise regular calls throughout term stay connected with each other and plan campaigns.</a:t>
          </a:r>
          <a:endParaRPr lang="en-US" sz="1900" kern="1200" dirty="0">
            <a:latin typeface="Amnesty Trade Gothic" panose="020B0503040303020004" pitchFamily="34" charset="0"/>
          </a:endParaRPr>
        </a:p>
      </dsp:txBody>
      <dsp:txXfrm>
        <a:off x="4445118" y="2342979"/>
        <a:ext cx="3346214" cy="200772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defRPr sz="1200"/>
            </a:lvl1pPr>
          </a:lstStyle>
          <a:p>
            <a:endParaRPr lang="en-US" altLang="en-US"/>
          </a:p>
        </p:txBody>
      </p:sp>
      <p:sp>
        <p:nvSpPr>
          <p:cNvPr id="11267" name="Rectangle 3"/>
          <p:cNvSpPr>
            <a:spLocks noGrp="1" noChangeArrowheads="1"/>
          </p:cNvSpPr>
          <p:nvPr>
            <p:ph type="dt" sz="quarter" idx="1"/>
          </p:nvPr>
        </p:nvSpPr>
        <p:spPr bwMode="auto">
          <a:xfrm>
            <a:off x="3816933" y="0"/>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r">
              <a:defRPr sz="1200"/>
            </a:lvl1pPr>
          </a:lstStyle>
          <a:p>
            <a:endParaRPr lang="en-US" altLang="en-US"/>
          </a:p>
        </p:txBody>
      </p:sp>
      <p:sp>
        <p:nvSpPr>
          <p:cNvPr id="11268" name="Rectangle 4"/>
          <p:cNvSpPr>
            <a:spLocks noGrp="1" noChangeArrowheads="1"/>
          </p:cNvSpPr>
          <p:nvPr>
            <p:ph type="ftr" sz="quarter" idx="2"/>
          </p:nvPr>
        </p:nvSpPr>
        <p:spPr bwMode="auto">
          <a:xfrm>
            <a:off x="0" y="9372997"/>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b" anchorCtr="0" compatLnSpc="1">
            <a:prstTxWarp prst="textNoShape">
              <a:avLst/>
            </a:prstTxWarp>
          </a:bodyPr>
          <a:lstStyle>
            <a:lvl1pPr>
              <a:defRPr sz="1200"/>
            </a:lvl1pPr>
          </a:lstStyle>
          <a:p>
            <a:endParaRPr lang="en-US" altLang="en-US"/>
          </a:p>
        </p:txBody>
      </p:sp>
      <p:sp>
        <p:nvSpPr>
          <p:cNvPr id="11269" name="Rectangle 5"/>
          <p:cNvSpPr>
            <a:spLocks noGrp="1" noChangeArrowheads="1"/>
          </p:cNvSpPr>
          <p:nvPr>
            <p:ph type="sldNum" sz="quarter" idx="3"/>
          </p:nvPr>
        </p:nvSpPr>
        <p:spPr bwMode="auto">
          <a:xfrm>
            <a:off x="3816933" y="9372997"/>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b" anchorCtr="0" compatLnSpc="1">
            <a:prstTxWarp prst="textNoShape">
              <a:avLst/>
            </a:prstTxWarp>
          </a:bodyPr>
          <a:lstStyle>
            <a:lvl1pPr algn="r">
              <a:defRPr sz="1200"/>
            </a:lvl1pPr>
          </a:lstStyle>
          <a:p>
            <a:fld id="{D72D6D2D-B7E7-4EC3-8A25-D941C7A29FE7}" type="slidenum">
              <a:rPr lang="en-US" altLang="en-US"/>
              <a:pPr/>
              <a:t>‹#›</a:t>
            </a:fld>
            <a:endParaRPr lang="en-US" altLang="en-US"/>
          </a:p>
        </p:txBody>
      </p:sp>
    </p:spTree>
    <p:extLst>
      <p:ext uri="{BB962C8B-B14F-4D97-AF65-F5344CB8AC3E}">
        <p14:creationId xmlns:p14="http://schemas.microsoft.com/office/powerpoint/2010/main" val="125957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defRPr sz="1200"/>
            </a:lvl1pPr>
          </a:lstStyle>
          <a:p>
            <a:endParaRPr lang="en-US" altLang="en-US"/>
          </a:p>
        </p:txBody>
      </p:sp>
      <p:sp>
        <p:nvSpPr>
          <p:cNvPr id="13315" name="Rectangle 3"/>
          <p:cNvSpPr>
            <a:spLocks noGrp="1" noChangeArrowheads="1"/>
          </p:cNvSpPr>
          <p:nvPr>
            <p:ph type="dt" idx="1"/>
          </p:nvPr>
        </p:nvSpPr>
        <p:spPr bwMode="auto">
          <a:xfrm>
            <a:off x="3816933" y="0"/>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r">
              <a:defRPr sz="1200"/>
            </a:lvl1pPr>
          </a:lstStyle>
          <a:p>
            <a:endParaRPr lang="en-US" altLang="en-US"/>
          </a:p>
        </p:txBody>
      </p:sp>
      <p:sp>
        <p:nvSpPr>
          <p:cNvPr id="1331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898102" y="4686500"/>
            <a:ext cx="4939560" cy="4439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8" name="Rectangle 6"/>
          <p:cNvSpPr>
            <a:spLocks noGrp="1" noChangeArrowheads="1"/>
          </p:cNvSpPr>
          <p:nvPr>
            <p:ph type="ftr" sz="quarter" idx="4"/>
          </p:nvPr>
        </p:nvSpPr>
        <p:spPr bwMode="auto">
          <a:xfrm>
            <a:off x="0" y="9372997"/>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b" anchorCtr="0" compatLnSpc="1">
            <a:prstTxWarp prst="textNoShape">
              <a:avLst/>
            </a:prstTxWarp>
          </a:bodyPr>
          <a:lstStyle>
            <a:lvl1pPr>
              <a:defRPr sz="1200"/>
            </a:lvl1pPr>
          </a:lstStyle>
          <a:p>
            <a:endParaRPr lang="en-US" altLang="en-US"/>
          </a:p>
        </p:txBody>
      </p:sp>
      <p:sp>
        <p:nvSpPr>
          <p:cNvPr id="13319" name="Rectangle 7"/>
          <p:cNvSpPr>
            <a:spLocks noGrp="1" noChangeArrowheads="1"/>
          </p:cNvSpPr>
          <p:nvPr>
            <p:ph type="sldNum" sz="quarter" idx="5"/>
          </p:nvPr>
        </p:nvSpPr>
        <p:spPr bwMode="auto">
          <a:xfrm>
            <a:off x="3816933" y="9372997"/>
            <a:ext cx="2918831" cy="49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b" anchorCtr="0" compatLnSpc="1">
            <a:prstTxWarp prst="textNoShape">
              <a:avLst/>
            </a:prstTxWarp>
          </a:bodyPr>
          <a:lstStyle>
            <a:lvl1pPr algn="r">
              <a:defRPr sz="1200"/>
            </a:lvl1pPr>
          </a:lstStyle>
          <a:p>
            <a:fld id="{DCD833C6-EA84-46F3-B764-A392FBD8D11C}" type="slidenum">
              <a:rPr lang="en-US" altLang="en-US"/>
              <a:pPr/>
              <a:t>‹#›</a:t>
            </a:fld>
            <a:endParaRPr lang="en-US" altLang="en-US"/>
          </a:p>
        </p:txBody>
      </p:sp>
    </p:spTree>
    <p:extLst>
      <p:ext uri="{BB962C8B-B14F-4D97-AF65-F5344CB8AC3E}">
        <p14:creationId xmlns:p14="http://schemas.microsoft.com/office/powerpoint/2010/main" val="23508501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D833C6-EA84-46F3-B764-A392FBD8D11C}" type="slidenum">
              <a:rPr lang="en-US" altLang="en-US" smtClean="0"/>
              <a:pPr/>
              <a:t>1</a:t>
            </a:fld>
            <a:endParaRPr lang="en-US" altLang="en-US"/>
          </a:p>
        </p:txBody>
      </p:sp>
    </p:spTree>
    <p:extLst>
      <p:ext uri="{BB962C8B-B14F-4D97-AF65-F5344CB8AC3E}">
        <p14:creationId xmlns:p14="http://schemas.microsoft.com/office/powerpoint/2010/main" val="2343412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The Amnesty Student Network, which our group is a part of, is one of the largest student campaigning network in the UK and is the second largest Amnesty student network in the world after the USA. There are currently 60 student groups in universities across the UK. </a:t>
            </a:r>
          </a:p>
          <a:p>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Being one of the largest student campaigning network in the UK, we campaign on a variety of issues important to students such as climate change, women’s healthcare access, LGBT+ rights and many other human rights abuses. </a:t>
            </a:r>
          </a:p>
          <a:p>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Amnesty Student groups are supported and represented by the Student Action Network Committee, most commonly referred to as the STAN Committee, which is a group of 8 student activists who are elected by the student groups. The STAN Committee act as a point of contact between Amnesty International UK and the student groups with each STAN Committee member being given a region to represent. </a:t>
            </a:r>
            <a:endParaRPr lang="en-GB" sz="1800" dirty="0">
              <a:effectLst/>
              <a:latin typeface="Times New Roman" panose="02020603050405020304" pitchFamily="18" charset="0"/>
              <a:ea typeface="Times New Roman" panose="02020603050405020304" pitchFamily="18" charset="0"/>
            </a:endParaRPr>
          </a:p>
          <a:p>
            <a:endPar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endParaRPr>
          </a:p>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The Student Action Network has been critical for the success of many campaigns, including organising a student day of action for the #ItsTime campaign where STAN organised a UK and Ireland wide day of protesting for abortion access in Northern Ireland. The STAN committee were also focused using climate strikes to encourage universities to declare a climate emergency which have been widely successful. </a:t>
            </a:r>
            <a:endParaRPr lang="en-GB" sz="1800" dirty="0">
              <a:effectLst/>
              <a:latin typeface="Times New Roman" panose="02020603050405020304" pitchFamily="18" charset="0"/>
              <a:ea typeface="Times New Roman" panose="02020603050405020304" pitchFamily="18" charset="0"/>
            </a:endParaRPr>
          </a:p>
          <a:p>
            <a:endPar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endParaRPr>
          </a:p>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This academic year (2020-21) the main student campaigns that the STAN committee are working on are: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Let’s Talk About Yes – making universities more accountable for sexual harassment on campus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Stop Killer Robots – preventing UK universities contributing to research on autonomous weapon systems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Black Lives Matter – Ending systemic racism in the UK and across the world</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CD833C6-EA84-46F3-B764-A392FBD8D11C}" type="slidenum">
              <a:rPr lang="en-US" altLang="en-US" smtClean="0"/>
              <a:pPr/>
              <a:t>10</a:t>
            </a:fld>
            <a:endParaRPr lang="en-US" altLang="en-US"/>
          </a:p>
        </p:txBody>
      </p:sp>
    </p:spTree>
    <p:extLst>
      <p:ext uri="{BB962C8B-B14F-4D97-AF65-F5344CB8AC3E}">
        <p14:creationId xmlns:p14="http://schemas.microsoft.com/office/powerpoint/2010/main" val="2460052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This slide shows some examples of Amnesty student group campaigning. On this slide you can see students at our 2019 student conference, a solidarity stunt for abortion rights in Northern Ireland, amnesty students representing at pride, and the Aberdeen University student groups climate strike.</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CD833C6-EA84-46F3-B764-A392FBD8D11C}" type="slidenum">
              <a:rPr lang="en-US" altLang="en-US" smtClean="0"/>
              <a:pPr/>
              <a:t>11</a:t>
            </a:fld>
            <a:endParaRPr lang="en-US" altLang="en-US"/>
          </a:p>
        </p:txBody>
      </p:sp>
    </p:spTree>
    <p:extLst>
      <p:ext uri="{BB962C8B-B14F-4D97-AF65-F5344CB8AC3E}">
        <p14:creationId xmlns:p14="http://schemas.microsoft.com/office/powerpoint/2010/main" val="3923261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This slide shows the different levels of decision making at Amnesty International. Amnesty is an international democratic organisation and all members including students can impact on decision making within the organisation. At the bottom right side of the diagram are the different types of membership in Amnesty UK. These include individual members and groups such as student groups. Every year, all aspects of Amnesty UK’s membership meet at the Annual General Meeting. Here decisions about policy for the UK section are made and voted on by members. If a motion passes it moves to the Amnesty UK board, who are the most senior members in the UK section. </a:t>
            </a:r>
          </a:p>
          <a:p>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The Amnesty UK board have many responsibilities but two of the most important are to make sure the UK section follows through on motions passed at the AGM and secondly to represent the UK section at the Global Assembly. The Global Assembly convenes all the sections from across the world to discuss strategies, policies, vote on International Board members, and share ideas and knowledge to guide the international movement. A Section is a country office that has a democratic say in the Amnesty movement at the Global Assembly. </a:t>
            </a:r>
          </a:p>
          <a:p>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The International board is made up of nine people and provides proposals for the international financial assessment system, global governance procedures, global standards and the Strategic Goals of the organisation. They provide annual reports on the movement and appoint Amnesty’s Secretary General, who is the figurehead of Amnesty International. The Secretary General is the chief executive officer for the International Secretariat which carries out the majority of our research and global campaign work. This research and global campaign work are given to the Sections as the diagram shows.</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CD833C6-EA84-46F3-B764-A392FBD8D11C}" type="slidenum">
              <a:rPr lang="en-US" altLang="en-US" smtClean="0"/>
              <a:pPr/>
              <a:t>12</a:t>
            </a:fld>
            <a:endParaRPr lang="en-US" altLang="en-US"/>
          </a:p>
        </p:txBody>
      </p:sp>
    </p:spTree>
    <p:extLst>
      <p:ext uri="{BB962C8B-B14F-4D97-AF65-F5344CB8AC3E}">
        <p14:creationId xmlns:p14="http://schemas.microsoft.com/office/powerpoint/2010/main" val="196880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In the UK section, decisions are made at the Annual General Meeting (AGM). If a motion is successfully passed by the membership, it is given to the Amnesty UK board to oversee its implementation, but it is the Amnesty staff who often carry out the work. The most useful analogy for this relationship is to think of the Amnesty UK board as MPs and the staff as civil servants who do the work to make sure Amnesty’s activists and members are properly resourced.</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CD833C6-EA84-46F3-B764-A392FBD8D11C}" type="slidenum">
              <a:rPr lang="en-US" altLang="en-US" smtClean="0"/>
              <a:pPr/>
              <a:t>13</a:t>
            </a:fld>
            <a:endParaRPr lang="en-US" altLang="en-US"/>
          </a:p>
        </p:txBody>
      </p:sp>
    </p:spTree>
    <p:extLst>
      <p:ext uri="{BB962C8B-B14F-4D97-AF65-F5344CB8AC3E}">
        <p14:creationId xmlns:p14="http://schemas.microsoft.com/office/powerpoint/2010/main" val="3894217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Edinburgh University are a</a:t>
            </a:r>
            <a:r>
              <a:rPr lang="en-GB" sz="1800" dirty="0">
                <a:solidFill>
                  <a:srgbClr val="000000"/>
                </a:solidFill>
                <a:effectLst/>
                <a:latin typeface="Amnesty Trade Gothic" panose="020B0503040303020004" pitchFamily="34" charset="0"/>
                <a:ea typeface="Calibri" panose="020F0502020204030204" pitchFamily="34" charset="0"/>
                <a:cs typeface="Calibri Light" panose="020F0302020204030204" pitchFamily="34" charset="0"/>
              </a:rPr>
              <a:t> great</a:t>
            </a:r>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 example of how Student groups have a direct impact on the decision making at Amnesty. In 2016, Edinburgh University Amnesty group brought a motion to the AGM, calling on the UK section to bring forward a motion to the 2017 Global Assembly instructing the development of research and policy on the human rights impact of climate change. Edinburgh university student group presented their motion at the 2016 AGM and it passed by 74%. This meant that the Amnesty UK board could take the issue to the Global Assembly where it is again passed. </a:t>
            </a:r>
          </a:p>
          <a:p>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As a result the International Secretariat conducted research on human rights issues related to the effects of the climate emergency, as the Edinburgh University group had asked for. By 2019, Amnesty members such as Student groups could work and campaign on climate change and in the presentation is a picture of the Edinburgh university group at a climate strike in 2019. As proven by Edinburgh University, Student groups are able to directly impact on the research and campaigning work of Amnesty at a global level. </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CD833C6-EA84-46F3-B764-A392FBD8D11C}" type="slidenum">
              <a:rPr lang="en-US" altLang="en-US" smtClean="0"/>
              <a:pPr/>
              <a:t>14</a:t>
            </a:fld>
            <a:endParaRPr lang="en-US" altLang="en-US"/>
          </a:p>
        </p:txBody>
      </p:sp>
    </p:spTree>
    <p:extLst>
      <p:ext uri="{BB962C8B-B14F-4D97-AF65-F5344CB8AC3E}">
        <p14:creationId xmlns:p14="http://schemas.microsoft.com/office/powerpoint/2010/main" val="3309674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As mentioned earlier in the presentation, within the UK section there are three different types of groups. The one you are probably most familiar with are the student groups. Student groups meet up at the annual Student Conference where student workshops take place and the Student Action Network (</a:t>
            </a:r>
            <a:r>
              <a:rPr lang="en-GB" sz="1800" dirty="0" err="1">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StAN</a:t>
            </a:r>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 committee is elected. </a:t>
            </a:r>
          </a:p>
          <a:p>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There are also youth groups, which are mainly secondary school groups. They are represented by the Youth Advisory Group. To get onto the Youth Advisory Group (YAG) you have to apply and candidates are chosen. YAG meet 4 times a year and feed into Amnesty UKs work. </a:t>
            </a:r>
          </a:p>
          <a:p>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For members not in education there are local groups. Each region has its own representative who helps facilitate events and communication between local groups within a region. Most regions have all three group types and there is an encouragement of all three groups to work together on campaigns and many regions have strong cooperation between the different types of groups.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CD833C6-EA84-46F3-B764-A392FBD8D11C}" type="slidenum">
              <a:rPr lang="en-US" altLang="en-US" smtClean="0"/>
              <a:pPr/>
              <a:t>15</a:t>
            </a:fld>
            <a:endParaRPr lang="en-US" altLang="en-US"/>
          </a:p>
        </p:txBody>
      </p:sp>
    </p:spTree>
    <p:extLst>
      <p:ext uri="{BB962C8B-B14F-4D97-AF65-F5344CB8AC3E}">
        <p14:creationId xmlns:p14="http://schemas.microsoft.com/office/powerpoint/2010/main" val="4230339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As well a local, student and youth groups, Amnesty UK has a number of activist networks. TUNC is our network of trade unions who we partner with to defend workers rights and the rights of trade union members around the world. </a:t>
            </a:r>
          </a:p>
          <a:p>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Country coordinators are individual activists who each specialise in a specific country of region. They’re a great resource for student groups and are keen to support campaigns on campus as much as possible.</a:t>
            </a:r>
          </a:p>
          <a:p>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There are also the thematic networks, focusing on children’s rights, women’s rights and LGBTI rights. These networks are a great way for students to stay involved with Amnesty after they graduate. They each have a committee similar to the student network.</a:t>
            </a:r>
            <a:b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br>
            <a:b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br>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Finally there are the Asylum justice project and Anti Death Penalty Project who bring together activists to work on these specific issues.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All students are welcome to join these networks, and you can find out more about them on the Amnesty website.</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CD833C6-EA84-46F3-B764-A392FBD8D11C}" type="slidenum">
              <a:rPr lang="en-US" altLang="en-US" smtClean="0"/>
              <a:pPr/>
              <a:t>16</a:t>
            </a:fld>
            <a:endParaRPr lang="en-US" altLang="en-US"/>
          </a:p>
        </p:txBody>
      </p:sp>
    </p:spTree>
    <p:extLst>
      <p:ext uri="{BB962C8B-B14F-4D97-AF65-F5344CB8AC3E}">
        <p14:creationId xmlns:p14="http://schemas.microsoft.com/office/powerpoint/2010/main" val="1468115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Amnesty International UK is split into two distinct but relate entities: the charitable trust and the section. The trust is a registered charity and the section isn’t. This allows Amnesty to benefit from charitable status but still carry out certain kinds of work that aren’t considered charitable by the Charity Commission.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This chart is the income for the Trust.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What immediately stands out are the biggest sections: donations from individuals and legacies (money left to Amnesty International UK in wills.) Amnesty also gains significant income from ‘Gift Aid’ which is a form of tax relief people can claim on charitable contributions – so, again from individuals who support Amnesty International UK. Amnesty gets very little money from grant making bodies and even less from government (they only get donations from government for human rights education.)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This helps enables Amnesty to remain impartial and accountable only to their members through the democratic systems we have in place to determine out campaigning priorities.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Often people and groups are put off fundraising because of the mistaken belief that their contribution doesn’t matter. It does! Small individual donations make up the vast majority of Amnesty’s income, and without them Amnesty wouldn’t be able to carry out its vital human rights work.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pPr>
              <a:defRPr/>
            </a:pPr>
            <a:fld id="{1CEF1274-4967-40E7-AA3C-75E1A2742064}"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4183166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Money paid from your group goes to Amnesty International UK. Some of that money is passed on to our International Secretariat (IS). The IS </a:t>
            </a:r>
            <a:r>
              <a:rPr lang="en-GB" sz="1800" dirty="0" err="1">
                <a:effectLst/>
                <a:latin typeface="Amnesty Trade Gothic" panose="020B0503040303020004" pitchFamily="34" charset="0"/>
                <a:ea typeface="Calibri" panose="020F0502020204030204" pitchFamily="34" charset="0"/>
                <a:cs typeface="Calibri Light" panose="020F0302020204030204" pitchFamily="34" charset="0"/>
              </a:rPr>
              <a:t>is</a:t>
            </a: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 our global research HQ and carries out the bulk of our research upon which all of our campaigns and actions are based. 53% of our net income is sent to the IS.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The money that isn’t passed on to the IS </a:t>
            </a:r>
            <a:r>
              <a:rPr lang="en-GB" sz="1800" dirty="0" err="1">
                <a:effectLst/>
                <a:latin typeface="Amnesty Trade Gothic" panose="020B0503040303020004" pitchFamily="34" charset="0"/>
                <a:ea typeface="Calibri" panose="020F0502020204030204" pitchFamily="34" charset="0"/>
                <a:cs typeface="Calibri Light" panose="020F0302020204030204" pitchFamily="34" charset="0"/>
              </a:rPr>
              <a:t>is</a:t>
            </a: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 used by Amnesty UK. How Amnesty spends money is decided on a day to day basis by Amnesty staff but staff are responsible to the Board and to Amnesty’s members who agree are campaign priorities.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This chart gives you a rough breakdown of how the trust spends its money. As you can see, the bulk is spent on human rights research and campaigns. We also spend some money raising funds and ensuring Amnesty UK’s financial stability.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1CEF1274-4967-40E7-AA3C-75E1A2742064}" type="slidenum">
              <a:rPr lang="en-US" smtClean="0"/>
              <a:pPr>
                <a:defRPr/>
              </a:pPr>
              <a:t>18</a:t>
            </a:fld>
            <a:endParaRPr lang="en-US" dirty="0"/>
          </a:p>
        </p:txBody>
      </p:sp>
    </p:spTree>
    <p:extLst>
      <p:ext uri="{BB962C8B-B14F-4D97-AF65-F5344CB8AC3E}">
        <p14:creationId xmlns:p14="http://schemas.microsoft.com/office/powerpoint/2010/main" val="1063981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Income for the Section (the part of Amnesty International UK that is NOT a registered charity) is even more likely to come from individual contributions, usually in the form of membership payments. This is where your affiliation fees go and any individual membership costs.</a:t>
            </a:r>
          </a:p>
          <a:p>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Again, the other forms of money are also almost all in the form of individual contributions the exception being ‘conferencing’ which comes from using the Amnesty UK office to host conferences from other non-profits.</a:t>
            </a:r>
          </a:p>
          <a:p>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The Section also gets money from the Charitable Trust in the form of a grant, but that has been left off this chart so we don’t double count income</a:t>
            </a:r>
            <a:r>
              <a:rPr lang="en-GB" baseline="0" dirty="0"/>
              <a:t>.</a:t>
            </a:r>
          </a:p>
        </p:txBody>
      </p:sp>
      <p:sp>
        <p:nvSpPr>
          <p:cNvPr id="4" name="Slide Number Placeholder 3"/>
          <p:cNvSpPr>
            <a:spLocks noGrp="1"/>
          </p:cNvSpPr>
          <p:nvPr>
            <p:ph type="sldNum" sz="quarter" idx="10"/>
          </p:nvPr>
        </p:nvSpPr>
        <p:spPr/>
        <p:txBody>
          <a:bodyPr/>
          <a:lstStyle/>
          <a:p>
            <a:pPr>
              <a:defRPr/>
            </a:pPr>
            <a:fld id="{1CEF1274-4967-40E7-AA3C-75E1A2742064}"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61876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This presentation will give you an overview of the history of Amnesty International and the issues that Amnesty International works on. We’ll go into detail on how Amnesty is structured at a global and domestic level, and how student groups can take part in the democratic decision-making processes of the organisation.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We’ll also cover how Amnesty fundraises, and the support offered to student groups.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CD833C6-EA84-46F3-B764-A392FBD8D11C}" type="slidenum">
              <a:rPr lang="en-US" altLang="en-US" smtClean="0"/>
              <a:pPr/>
              <a:t>2</a:t>
            </a:fld>
            <a:endParaRPr lang="en-US" altLang="en-US"/>
          </a:p>
        </p:txBody>
      </p:sp>
    </p:spTree>
    <p:extLst>
      <p:ext uri="{BB962C8B-B14F-4D97-AF65-F5344CB8AC3E}">
        <p14:creationId xmlns:p14="http://schemas.microsoft.com/office/powerpoint/2010/main" val="913936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The Section funds a lot of our human rights campaigning work in the UK, including everything that isn't considered ‘charitable’ (like work lobbying the UK government on certain issues.) It also pays many of our ‘support costs’, such as those associated with maintaining the movement’s democracy (organising the AGM etc…)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1CEF1274-4967-40E7-AA3C-75E1A2742064}" type="slidenum">
              <a:rPr lang="en-US" smtClean="0"/>
              <a:pPr>
                <a:defRPr/>
              </a:pPr>
              <a:t>20</a:t>
            </a:fld>
            <a:endParaRPr lang="en-US" dirty="0"/>
          </a:p>
        </p:txBody>
      </p:sp>
    </p:spTree>
    <p:extLst>
      <p:ext uri="{BB962C8B-B14F-4D97-AF65-F5344CB8AC3E}">
        <p14:creationId xmlns:p14="http://schemas.microsoft.com/office/powerpoint/2010/main" val="4222373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Here are a couple of examples of student groups raising money for Amnesty.</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err="1">
                <a:effectLst/>
                <a:latin typeface="Amnesty Trade Gothic" panose="020B0503040303020004" pitchFamily="34" charset="0"/>
                <a:ea typeface="Calibri" panose="020F0502020204030204" pitchFamily="34" charset="0"/>
                <a:cs typeface="Calibri Light" panose="020F0302020204030204" pitchFamily="34" charset="0"/>
              </a:rPr>
              <a:t>Jamnesty</a:t>
            </a: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 a live music fundraising event, has been a staple for student groups for decades. The University of Leeds amnesty group have traditionally organised regular </a:t>
            </a:r>
            <a:r>
              <a:rPr lang="en-GB" sz="1800" dirty="0" err="1">
                <a:effectLst/>
                <a:latin typeface="Amnesty Trade Gothic" panose="020B0503040303020004" pitchFamily="34" charset="0"/>
                <a:ea typeface="Calibri" panose="020F0502020204030204" pitchFamily="34" charset="0"/>
                <a:cs typeface="Calibri Light" panose="020F0302020204030204" pitchFamily="34" charset="0"/>
              </a:rPr>
              <a:t>Jamnestys</a:t>
            </a: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 working with local venues, and recruiting student and local acts. Money is raised via ticket sales and donated to Amnesty. In 2019 they raised over £1300 from two events.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Sadly their physical event earlier this year was cancelled due to COVID19, so instead they organised a virtual </a:t>
            </a:r>
            <a:r>
              <a:rPr lang="en-GB" sz="1800" dirty="0" err="1">
                <a:effectLst/>
                <a:latin typeface="Amnesty Trade Gothic" panose="020B0503040303020004" pitchFamily="34" charset="0"/>
                <a:ea typeface="Calibri" panose="020F0502020204030204" pitchFamily="34" charset="0"/>
                <a:cs typeface="Calibri Light" panose="020F0302020204030204" pitchFamily="34" charset="0"/>
              </a:rPr>
              <a:t>Jamnesty</a:t>
            </a: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 Submissions were made from acts and Amnesty groups and were pulled together into a video that was streamed. Donations came through Just Giving and were split between Amnesty UK and Refuge – in total they raised £1000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pPr>
              <a:defRPr/>
            </a:pPr>
            <a:fld id="{1CEF1274-4967-40E7-AA3C-75E1A2742064}"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997371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A more recent addition to Amnesty student groups fundraising efforts are clothes swaps, such as the ones organised by the Exeter student group. They’re cheap to organise and environmentally friendly. People swap clothes for tokens when they arrive and pay a fee. All you need is a large open spaces and some clothes rails.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pPr>
              <a:defRPr/>
            </a:pPr>
            <a:fld id="{1CEF1274-4967-40E7-AA3C-75E1A2742064}"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4183166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0463"/>
          </a:xfrm>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Finally, I just wanted to cover how Amnesty supports student groups like ours. They offer training through the year including an annual training day, Action for Change, although most training is currently being delivered online.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They also provide Freshers Pack at the start of the year, which is full of materials on the student networks priority campaigns as well as general information on Amnesty.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Amnesty Trade Gothic" panose="020B0503040303020004" pitchFamily="34" charset="0"/>
                <a:ea typeface="Calibri" panose="020F0502020204030204" pitchFamily="34" charset="0"/>
                <a:cs typeface="Calibri Light" panose="020F0302020204030204" pitchFamily="34" charset="0"/>
              </a:rPr>
              <a:t>Note: After this presentation would be a good time to share resources if you haven’t already with your group.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Amnesty Trade Gothic" panose="020B0503040303020004" pitchFamily="34" charset="0"/>
              <a:ea typeface="Calibri" panose="020F0502020204030204" pitchFamily="34" charset="0"/>
              <a:cs typeface="Calibri Light" panose="020F0302020204030204" pitchFamily="34"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Amnesty organises multiple conferences and events.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The National Conference and AGM usually takes place in Spring, and as discussed earlier is where student groups and individual members can have their say in the organisation. Due to Coronavirus restrictions 2020 the AGM takes place in October as a closed meeting (members are not able to attend), and voting takes place in advance.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The Student Conference is the highlight of the student calendar bringing 200 students together for a weekend of workshops and talks. In 2020 this will take place online in </a:t>
            </a:r>
            <a:r>
              <a:rPr lang="en-GB" sz="1800">
                <a:effectLst/>
                <a:latin typeface="Amnesty Trade Gothic" panose="020B0503040303020004" pitchFamily="34" charset="0"/>
                <a:ea typeface="Calibri" panose="020F0502020204030204" pitchFamily="34" charset="0"/>
                <a:cs typeface="Calibri Light" panose="020F0302020204030204" pitchFamily="34" charset="0"/>
              </a:rPr>
              <a:t>November.</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The Student Action Network Committee also organise regular calls for student groups on their priority campaigns.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kern="1200" dirty="0">
              <a:solidFill>
                <a:schemeClr val="tx1"/>
              </a:solidFill>
              <a:effectLst/>
              <a:latin typeface="Times New Roman" charset="0"/>
              <a:ea typeface="+mn-ea"/>
              <a:cs typeface="Times New Roman" charset="0"/>
            </a:endParaRPr>
          </a:p>
        </p:txBody>
      </p:sp>
      <p:sp>
        <p:nvSpPr>
          <p:cNvPr id="4" name="Slide Number Placeholder 3"/>
          <p:cNvSpPr>
            <a:spLocks noGrp="1"/>
          </p:cNvSpPr>
          <p:nvPr>
            <p:ph type="sldNum" sz="quarter" idx="10"/>
          </p:nvPr>
        </p:nvSpPr>
        <p:spPr/>
        <p:txBody>
          <a:bodyPr/>
          <a:lstStyle/>
          <a:p>
            <a:pPr>
              <a:defRPr/>
            </a:pPr>
            <a:fld id="{1CEF1274-4967-40E7-AA3C-75E1A2742064}" type="slidenum">
              <a:rPr lang="en-US" smtClean="0"/>
              <a:pPr>
                <a:defRPr/>
              </a:pPr>
              <a:t>23</a:t>
            </a:fld>
            <a:endParaRPr lang="en-US" dirty="0"/>
          </a:p>
        </p:txBody>
      </p:sp>
    </p:spTree>
    <p:extLst>
      <p:ext uri="{BB962C8B-B14F-4D97-AF65-F5344CB8AC3E}">
        <p14:creationId xmlns:p14="http://schemas.microsoft.com/office/powerpoint/2010/main" val="782975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0463"/>
          </a:xfrm>
        </p:spPr>
      </p:sp>
      <p:sp>
        <p:nvSpPr>
          <p:cNvPr id="3" name="Notes Placeholder 2"/>
          <p:cNvSpPr>
            <a:spLocks noGrp="1"/>
          </p:cNvSpPr>
          <p:nvPr>
            <p:ph type="body" idx="1"/>
          </p:nvPr>
        </p:nvSpPr>
        <p:spPr/>
        <p:txBody>
          <a:bodyPr/>
          <a:lstStyle/>
          <a:p>
            <a:r>
              <a:rPr lang="en-GB" sz="1200" kern="1200" dirty="0">
                <a:solidFill>
                  <a:schemeClr val="tx1"/>
                </a:solidFill>
                <a:effectLst/>
                <a:latin typeface="Times New Roman" charset="0"/>
                <a:ea typeface="+mn-ea"/>
                <a:cs typeface="Times New Roman" charset="0"/>
              </a:rPr>
              <a:t> </a:t>
            </a:r>
          </a:p>
        </p:txBody>
      </p:sp>
      <p:sp>
        <p:nvSpPr>
          <p:cNvPr id="4" name="Slide Number Placeholder 3"/>
          <p:cNvSpPr>
            <a:spLocks noGrp="1"/>
          </p:cNvSpPr>
          <p:nvPr>
            <p:ph type="sldNum" sz="quarter" idx="10"/>
          </p:nvPr>
        </p:nvSpPr>
        <p:spPr/>
        <p:txBody>
          <a:bodyPr/>
          <a:lstStyle/>
          <a:p>
            <a:pPr>
              <a:defRPr/>
            </a:pPr>
            <a:fld id="{1CEF1274-4967-40E7-AA3C-75E1A2742064}" type="slidenum">
              <a:rPr lang="en-US" smtClean="0"/>
              <a:pPr>
                <a:defRPr/>
              </a:pPr>
              <a:t>24</a:t>
            </a:fld>
            <a:endParaRPr lang="en-US" dirty="0"/>
          </a:p>
        </p:txBody>
      </p:sp>
    </p:spTree>
    <p:extLst>
      <p:ext uri="{BB962C8B-B14F-4D97-AF65-F5344CB8AC3E}">
        <p14:creationId xmlns:p14="http://schemas.microsoft.com/office/powerpoint/2010/main" val="1955753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quiz as an icebreaker for the group</a:t>
            </a:r>
          </a:p>
          <a:p>
            <a:endParaRPr lang="en-GB" dirty="0"/>
          </a:p>
          <a:p>
            <a:r>
              <a:rPr lang="en-GB" dirty="0"/>
              <a:t>Quick Quiz Answers: </a:t>
            </a:r>
          </a:p>
          <a:p>
            <a:r>
              <a:rPr lang="en-GB" dirty="0"/>
              <a:t>Q) What Year was Amnesty International form? </a:t>
            </a:r>
          </a:p>
          <a:p>
            <a:r>
              <a:rPr lang="en-GB" dirty="0"/>
              <a:t>A) B- 1961, in London, UK </a:t>
            </a:r>
          </a:p>
          <a:p>
            <a:r>
              <a:rPr lang="en-GB" dirty="0"/>
              <a:t>Q) How many times has Amnesty won the Nobel Peace Prise? </a:t>
            </a:r>
          </a:p>
          <a:p>
            <a:pPr marL="228600" indent="-228600">
              <a:buAutoNum type="alphaUcParenR"/>
            </a:pPr>
            <a:r>
              <a:rPr lang="en-GB" dirty="0"/>
              <a:t>A- Once in 1977 for its work on the protection of the rights of prisoners of conscience  </a:t>
            </a:r>
          </a:p>
          <a:p>
            <a:pPr marL="0" indent="0">
              <a:buNone/>
            </a:pPr>
            <a:r>
              <a:rPr lang="en-GB" dirty="0"/>
              <a:t>Q) How many supporters does Amnesty have Globally? </a:t>
            </a:r>
          </a:p>
          <a:p>
            <a:pPr marL="228600" indent="-228600">
              <a:buAutoNum type="alphaUcParenR"/>
            </a:pPr>
            <a:r>
              <a:rPr lang="en-GB" dirty="0"/>
              <a:t>C- Amnesty is a global movement of more than 7 million people </a:t>
            </a:r>
          </a:p>
          <a:p>
            <a:pPr marL="0" indent="0">
              <a:buNone/>
            </a:pPr>
            <a:r>
              <a:rPr lang="en-GB" dirty="0"/>
              <a:t>Q) How many research reports has Amnesty written since 1961?  </a:t>
            </a:r>
          </a:p>
          <a:p>
            <a:pPr marL="228600" indent="-228600">
              <a:buAutoNum type="alphaUcParenR"/>
            </a:pPr>
            <a:r>
              <a:rPr lang="en-GB" dirty="0"/>
              <a:t>C- 17 093 to be exact. This does not include press releases or urgent action calls </a:t>
            </a:r>
          </a:p>
          <a:p>
            <a:pPr marL="0" indent="0">
              <a:buNone/>
            </a:pPr>
            <a:r>
              <a:rPr lang="en-GB" dirty="0"/>
              <a:t>Q) How many countries does Amnesty International have an office in? </a:t>
            </a:r>
          </a:p>
          <a:p>
            <a:pPr marL="0" indent="0">
              <a:buNone/>
            </a:pPr>
            <a:r>
              <a:rPr lang="en-GB" dirty="0"/>
              <a:t>A) B- 80 countries but we have members and activists from over 150 countries and territories </a:t>
            </a:r>
          </a:p>
          <a:p>
            <a:pPr marL="0" indent="0">
              <a:buNone/>
            </a:pPr>
            <a:endParaRPr lang="en-GB" dirty="0"/>
          </a:p>
        </p:txBody>
      </p:sp>
      <p:sp>
        <p:nvSpPr>
          <p:cNvPr id="4" name="Slide Number Placeholder 3"/>
          <p:cNvSpPr>
            <a:spLocks noGrp="1"/>
          </p:cNvSpPr>
          <p:nvPr>
            <p:ph type="sldNum" sz="quarter" idx="5"/>
          </p:nvPr>
        </p:nvSpPr>
        <p:spPr/>
        <p:txBody>
          <a:bodyPr/>
          <a:lstStyle/>
          <a:p>
            <a:fld id="{DCD833C6-EA84-46F3-B764-A392FBD8D11C}" type="slidenum">
              <a:rPr lang="en-US" altLang="en-US" smtClean="0"/>
              <a:pPr/>
              <a:t>3</a:t>
            </a:fld>
            <a:endParaRPr lang="en-US" altLang="en-US"/>
          </a:p>
        </p:txBody>
      </p:sp>
    </p:spTree>
    <p:extLst>
      <p:ext uri="{BB962C8B-B14F-4D97-AF65-F5344CB8AC3E}">
        <p14:creationId xmlns:p14="http://schemas.microsoft.com/office/powerpoint/2010/main" val="330766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mnesty Trade Gothic" panose="020B0503040303020004" pitchFamily="34" charset="0"/>
                <a:ea typeface="Times New Roman" panose="02020603050405020304" pitchFamily="18" charset="0"/>
                <a:cs typeface="Calibri Light" panose="020F0302020204030204" pitchFamily="34" charset="0"/>
              </a:rPr>
              <a:t>Amnesty began i</a:t>
            </a:r>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n 1961 when British lawyer Peter </a:t>
            </a:r>
            <a:r>
              <a:rPr lang="en-GB" sz="1800" dirty="0" err="1">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Benenson</a:t>
            </a:r>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 was outraged by the imprisonment of two Portuguese students raising a toast to freedom. He wrote an article called </a:t>
            </a:r>
            <a:r>
              <a:rPr lang="en-GB" sz="1800" i="1"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the forgotten prisoner</a:t>
            </a:r>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 in The Observer newspaper and launched a campaign that provoked an incredible response. Reprinted in newspapers across the world, his call to action sparked the idea that people everywhere can unite in solidarity for justice and freedom. Amnesty International was born.</a:t>
            </a:r>
          </a:p>
          <a:p>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Amnesty Trade Gothic" panose="020B0503040303020004" pitchFamily="34" charset="0"/>
                <a:ea typeface="Times New Roman" panose="02020603050405020304" pitchFamily="18" charset="0"/>
                <a:cs typeface="Calibri Light" panose="020F0302020204030204" pitchFamily="34" charset="0"/>
              </a:rPr>
              <a:t>This inspiring moment didn’t just give birth to an extraordinary movement, it was the start of an extraordinary social change. Amnesty grew from a collection of western countries focused on the release of prisoners of conscience to a truly international organisation that focused and campaigned on a range of human rights abuses such as torture, the death penalty and the trade of arms, some of which are highlighted on the timeline. Since 1961, Amnesty International has grown to become the world’s largest human rights organisation which in 2020 has 8 million supports worldwide in more than 150 counties. </a:t>
            </a:r>
            <a:endParaRPr lang="en-GB" sz="1800" dirty="0">
              <a:effectLst/>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CD833C6-EA84-46F3-B764-A392FBD8D11C}" type="slidenum">
              <a:rPr lang="en-US" altLang="en-US" smtClean="0"/>
              <a:pPr/>
              <a:t>4</a:t>
            </a:fld>
            <a:endParaRPr lang="en-US" altLang="en-US"/>
          </a:p>
        </p:txBody>
      </p:sp>
    </p:spTree>
    <p:extLst>
      <p:ext uri="{BB962C8B-B14F-4D97-AF65-F5344CB8AC3E}">
        <p14:creationId xmlns:p14="http://schemas.microsoft.com/office/powerpoint/2010/main" val="153570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Amnesty International is unique in that we conduct research, lobby governments and businesses, and build campaigning power through our movement of activists. Many organisations do only one or two of these things.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Amnesty will only work on an issue that we have a global policy position on, and that we have researched or independently verified. Policy is approved at a global level through our democratic structures, something we’ll cover later in this presentation.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800" i="1" dirty="0">
                <a:effectLst/>
                <a:latin typeface="Amnesty Trade Gothic" panose="020B0503040303020004" pitchFamily="34" charset="0"/>
                <a:ea typeface="Calibri" panose="020F0502020204030204" pitchFamily="34" charset="0"/>
                <a:cs typeface="Calibri Light" panose="020F03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Since its founding, Amnesty has written and published 17,000 reports and carried out 3,300 research missions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Of the back of this research, Amnesty develops global campaigns. All Amnesty entities take part in at least one global campaign, but they also run their own regional or country specific campaigns. For example in the UK, Amnesty has campaigned to save the Human Rights Act, and this year the Student Action Network are taking part in Let’s Talk About Yes – a Europe wide campaign on sexual consent. Amnesty’s student groups are free to campaign on any human rights issue that Amnesty works 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CD833C6-EA84-46F3-B764-A392FBD8D11C}" type="slidenum">
              <a:rPr lang="en-US" altLang="en-US" smtClean="0"/>
              <a:pPr/>
              <a:t>5</a:t>
            </a:fld>
            <a:endParaRPr lang="en-US" altLang="en-US"/>
          </a:p>
        </p:txBody>
      </p:sp>
    </p:spTree>
    <p:extLst>
      <p:ext uri="{BB962C8B-B14F-4D97-AF65-F5344CB8AC3E}">
        <p14:creationId xmlns:p14="http://schemas.microsoft.com/office/powerpoint/2010/main" val="3700006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0463"/>
          </a:xfrm>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Amnesty’s Toxic Twitter campaign is a good example of how they combined research, campaigning and political lobbying.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In 2018 Amnesty launched their Toxic Twitter report which interview over 80 women in the UK and US, as well as using online data analysis. </a:t>
            </a:r>
          </a:p>
          <a:p>
            <a:pPr>
              <a:lnSpc>
                <a:spcPct val="107000"/>
              </a:lnSpc>
              <a:spcAft>
                <a:spcPts val="800"/>
              </a:spcAft>
            </a:pPr>
            <a:endParaRPr lang="en-GB" sz="1800" dirty="0">
              <a:effectLst/>
              <a:latin typeface="Amnesty Trade Gothic" panose="020B0503040303020004" pitchFamily="34" charset="0"/>
              <a:ea typeface="Calibri" panose="020F0502020204030204" pitchFamily="34" charset="0"/>
              <a:cs typeface="Calibri Light" panose="020F0302020204030204" pitchFamily="34"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They found that every 30 seconds a woman on Twitter receives an abusive tweet, and women of colour are up to 84% more likely to receive abuse on twitter than white women. In addition to the report, Amnesty UK identified that ahead of the 2017 GE Dianne abbot received more abuse online than all other MPs combined.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CD833C6-EA84-46F3-B764-A392FBD8D11C}" type="slidenum">
              <a:rPr lang="en-US" altLang="en-US" smtClean="0"/>
              <a:pPr/>
              <a:t>6</a:t>
            </a:fld>
            <a:endParaRPr lang="en-US" altLang="en-US"/>
          </a:p>
        </p:txBody>
      </p:sp>
    </p:spTree>
    <p:extLst>
      <p:ext uri="{BB962C8B-B14F-4D97-AF65-F5344CB8AC3E}">
        <p14:creationId xmlns:p14="http://schemas.microsoft.com/office/powerpoint/2010/main" val="1682477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Off the back of their report Amnesty launched the Toxic Twitter campaign. Amnesty has a long history of writing physical letters – it’s how the organisation started in 1961. They wanted to use this to their advantage when targeting twitter. They identified that Twitter aren’t used to receiving large amounts of posts – most of their communication is online.</a:t>
            </a:r>
          </a:p>
          <a:p>
            <a:pPr>
              <a:lnSpc>
                <a:spcPct val="107000"/>
              </a:lnSpc>
              <a:spcAft>
                <a:spcPts val="800"/>
              </a:spcAft>
            </a:pPr>
            <a:endParaRPr lang="en-GB" sz="1800" dirty="0">
              <a:effectLst/>
              <a:latin typeface="Amnesty Trade Gothic" panose="020B0503040303020004" pitchFamily="34" charset="0"/>
              <a:ea typeface="Calibri" panose="020F0502020204030204" pitchFamily="34" charset="0"/>
              <a:cs typeface="Calibri Light" panose="020F0302020204030204" pitchFamily="34"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Amnesty knew that if Amnesty supporters and activists globally sent action cards to their headquarters, they would be forced to take notice. In 2018 action cards and materials were included Freshers Packs, and student groups across the country signed thousands of action cards.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The campaign was also included as a key action in Write for Rights, alongside a solidarity action with </a:t>
            </a:r>
            <a:r>
              <a:rPr lang="en-GB" sz="1800" dirty="0" err="1">
                <a:effectLst/>
                <a:latin typeface="Amnesty Trade Gothic" panose="020B0503040303020004" pitchFamily="34" charset="0"/>
                <a:ea typeface="Calibri" panose="020F0502020204030204" pitchFamily="34" charset="0"/>
                <a:cs typeface="Calibri Light" panose="020F0302020204030204" pitchFamily="34" charset="0"/>
              </a:rPr>
              <a:t>Seyi</a:t>
            </a: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 </a:t>
            </a:r>
            <a:r>
              <a:rPr lang="en-GB" sz="1800" dirty="0" err="1">
                <a:effectLst/>
                <a:latin typeface="Amnesty Trade Gothic" panose="020B0503040303020004" pitchFamily="34" charset="0"/>
                <a:ea typeface="Calibri" panose="020F0502020204030204" pitchFamily="34" charset="0"/>
                <a:cs typeface="Calibri Light" panose="020F0302020204030204" pitchFamily="34" charset="0"/>
              </a:rPr>
              <a:t>Akiwowo</a:t>
            </a: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 who founded Glitch 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CD833C6-EA84-46F3-B764-A392FBD8D11C}" type="slidenum">
              <a:rPr lang="en-US" altLang="en-US" smtClean="0"/>
              <a:pPr/>
              <a:t>7</a:t>
            </a:fld>
            <a:endParaRPr lang="en-US" altLang="en-US"/>
          </a:p>
        </p:txBody>
      </p:sp>
    </p:spTree>
    <p:extLst>
      <p:ext uri="{BB962C8B-B14F-4D97-AF65-F5344CB8AC3E}">
        <p14:creationId xmlns:p14="http://schemas.microsoft.com/office/powerpoint/2010/main" val="1571251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In September, during Jack Dorsey’s Congressional Hearing in the US about Transparency and Accountability on Twitter, Congresswoman Diana DeGette used her time to raise the Toxic Twitter report, get it on record that Jack Dorsey is aware of the report, questioned Jack about whether he has met with Amnesty personally to discuss their concerns and also highlighted Amnesty’s key recommendations.</a:t>
            </a:r>
          </a:p>
          <a:p>
            <a:pPr>
              <a:lnSpc>
                <a:spcPct val="107000"/>
              </a:lnSpc>
              <a:spcAft>
                <a:spcPts val="800"/>
              </a:spcAft>
            </a:pPr>
            <a:endParaRPr lang="en-GB" sz="1800" dirty="0">
              <a:effectLst/>
              <a:latin typeface="Amnesty Trade Gothic" panose="020B0503040303020004" pitchFamily="34" charset="0"/>
              <a:ea typeface="Calibri" panose="020F0502020204030204" pitchFamily="34" charset="0"/>
              <a:cs typeface="Calibri Light" panose="020F0302020204030204" pitchFamily="34"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In his response to the Congresswoman, Jack Dorsey publicly committed to publishing the Content Moderation Transparency Report which had previously only been disused privately with Amnesty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As a result of this pressure, Jack Dorsey CEO agreed to meet Amnesty’s then Secretary General </a:t>
            </a:r>
            <a:r>
              <a:rPr lang="en-GB" sz="1800" dirty="0" err="1">
                <a:effectLst/>
                <a:latin typeface="Amnesty Trade Gothic" panose="020B0503040303020004" pitchFamily="34" charset="0"/>
                <a:ea typeface="Calibri" panose="020F0502020204030204" pitchFamily="34" charset="0"/>
                <a:cs typeface="Calibri Light" panose="020F0302020204030204" pitchFamily="34" charset="0"/>
              </a:rPr>
              <a:t>Kumi</a:t>
            </a: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 Naidoo.  As a result of this meeting Twitter agreed to;</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	Introducing a dashboard (as per Amnesty’s recommendation) where people could track and appeal reports of abuse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	Consider providing more context for decisions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	Increase transparency;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	Invest in public awareness re: how users can protect themselves on Twitter, report abuse, etc.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	Take steps to remove the burden of reporting from victims.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Just prior to the meeting Twitter had already created a Director of Human Rights role and released an updated Transparency Report in which it included for the first time a section on 'Twitter Rules Enforcement'.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This is a really good example of how Amnesty were able to carry out a piece of independent research, use this to mobilise thousands of activists and supporters globally, which built pressure on a global organisation to change their practices.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CD833C6-EA84-46F3-B764-A392FBD8D11C}" type="slidenum">
              <a:rPr lang="en-US" altLang="en-US" smtClean="0"/>
              <a:pPr/>
              <a:t>8</a:t>
            </a:fld>
            <a:endParaRPr lang="en-US" altLang="en-US"/>
          </a:p>
        </p:txBody>
      </p:sp>
    </p:spTree>
    <p:extLst>
      <p:ext uri="{BB962C8B-B14F-4D97-AF65-F5344CB8AC3E}">
        <p14:creationId xmlns:p14="http://schemas.microsoft.com/office/powerpoint/2010/main" val="1428424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When Amnesty International began their work focused on releasing political prisoners, or prisoners of conscious. As the organisation has grown, these areas of work have expanded to include a host of personal, political, social and economic rights.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Arms Control was a huge focus for Amnesty throughout the 90s and 00s, as they campaigned for the introduction of a Global Arms Trade Treaty. 2014 saw the UN ratify a global Arms Trade Treaty which was a huge win for the campaign and followed years of student campaigning on the issue. Now the focus has shifted to the use of technology in the military, including the development of autonomous weapons as part of the Stop Killer Robots Campaign.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Amnesty has been working on the death penalty since 1982 when Amnesty released their ground-breaking research When States Kill. Amnesty activists have been campaigning on this issue ever since, and now 109 states have banned the use of the death penalty. There’s still a lot of work to be done, with over 650 people executed around the world in 2019. In the UK, the activist led Anti Death Penalty Network coordinates this work.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Amnesty Trade Gothic" panose="020B0503040303020004" pitchFamily="34" charset="0"/>
              <a:ea typeface="Calibri" panose="020F0502020204030204" pitchFamily="34" charset="0"/>
              <a:cs typeface="Calibri Light" panose="020F0302020204030204" pitchFamily="34" charset="0"/>
            </a:endParaRPr>
          </a:p>
          <a:p>
            <a:pPr>
              <a:lnSpc>
                <a:spcPct val="107000"/>
              </a:lnSpc>
              <a:spcAft>
                <a:spcPts val="800"/>
              </a:spcAft>
            </a:pPr>
            <a:r>
              <a:rPr lang="en-GB" sz="1800" dirty="0">
                <a:effectLst/>
                <a:latin typeface="Amnesty Trade Gothic" panose="020B0503040303020004" pitchFamily="34" charset="0"/>
                <a:ea typeface="Calibri" panose="020F0502020204030204" pitchFamily="34" charset="0"/>
                <a:cs typeface="Calibri Light" panose="020F0302020204030204" pitchFamily="34" charset="0"/>
              </a:rPr>
              <a:t>Sexual and reproductive rights have been an extremely popular topic with Amnesty’s student groups. In 2018 Amnesty student groups around the UK campaigned in solidarity with women and pregnant people in Northern Ireland campaigning for the right to safe and legal abortions. 2019 saw a huge win for this campaign, as abortion was decriminalised in Northern Ireland alongside the legalisation of gay marriage. The Queens Belfast Student Group played a huge role in this campaign and their campaign gained media coverage across the UK. In 2020 the Student Action Network Committee launched their Let’s Talk About Yes campaign, which aims to create a Yes Culture on campus around sexual consent.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DCD833C6-EA84-46F3-B764-A392FBD8D11C}" type="slidenum">
              <a:rPr lang="en-US" altLang="en-US" smtClean="0"/>
              <a:pPr/>
              <a:t>9</a:t>
            </a:fld>
            <a:endParaRPr lang="en-US" altLang="en-US"/>
          </a:p>
        </p:txBody>
      </p:sp>
    </p:spTree>
    <p:extLst>
      <p:ext uri="{BB962C8B-B14F-4D97-AF65-F5344CB8AC3E}">
        <p14:creationId xmlns:p14="http://schemas.microsoft.com/office/powerpoint/2010/main" val="680648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b="0"/>
          </a:p>
        </p:txBody>
      </p:sp>
      <p:sp>
        <p:nvSpPr>
          <p:cNvPr id="8195" name="Rectangle 3"/>
          <p:cNvSpPr>
            <a:spLocks noGrp="1" noChangeArrowheads="1"/>
          </p:cNvSpPr>
          <p:nvPr>
            <p:ph type="ctrTitle"/>
          </p:nvPr>
        </p:nvSpPr>
        <p:spPr>
          <a:xfrm>
            <a:off x="685800" y="2286000"/>
            <a:ext cx="7772400" cy="1143000"/>
          </a:xfrm>
        </p:spPr>
        <p:txBody>
          <a:bodyPr/>
          <a:lstStyle>
            <a:lvl1pPr>
              <a:defRPr sz="7200" b="0">
                <a:solidFill>
                  <a:srgbClr val="FFF200"/>
                </a:solidFill>
              </a:defRPr>
            </a:lvl1pPr>
          </a:lstStyle>
          <a:p>
            <a:pPr lvl="0"/>
            <a:r>
              <a:rPr lang="en-GB" altLang="en-US" noProof="0"/>
              <a:t>CLICK TO </a:t>
            </a:r>
            <a:br>
              <a:rPr lang="en-GB" altLang="en-US" noProof="0"/>
            </a:br>
            <a:r>
              <a:rPr lang="en-GB" altLang="en-US" noProof="0"/>
              <a:t>EDIT MASTER TITLE STYLE</a:t>
            </a:r>
          </a:p>
        </p:txBody>
      </p:sp>
      <p:sp>
        <p:nvSpPr>
          <p:cNvPr id="8196" name="Rectangle 4"/>
          <p:cNvSpPr>
            <a:spLocks noGrp="1" noChangeArrowheads="1"/>
          </p:cNvSpPr>
          <p:nvPr>
            <p:ph type="subTitle" idx="1"/>
          </p:nvPr>
        </p:nvSpPr>
        <p:spPr>
          <a:xfrm>
            <a:off x="685800" y="5334000"/>
            <a:ext cx="5638800" cy="762000"/>
          </a:xfrm>
        </p:spPr>
        <p:txBody>
          <a:bodyPr/>
          <a:lstStyle>
            <a:lvl1pPr marL="0" indent="0" algn="ctr">
              <a:buFontTx/>
              <a:buNone/>
              <a:defRPr>
                <a:solidFill>
                  <a:srgbClr val="FFF200"/>
                </a:solidFill>
              </a:defRPr>
            </a:lvl1pPr>
          </a:lstStyle>
          <a:p>
            <a:pPr lvl="0"/>
            <a:r>
              <a:rPr lang="en-GB" altLang="en-US" noProof="0"/>
              <a:t>Click to edit Master subtitle style</a:t>
            </a:r>
          </a:p>
        </p:txBody>
      </p:sp>
      <p:sp>
        <p:nvSpPr>
          <p:cNvPr id="8197" name="Rectangle 5"/>
          <p:cNvSpPr>
            <a:spLocks noGrp="1" noChangeArrowheads="1"/>
          </p:cNvSpPr>
          <p:nvPr>
            <p:ph type="dt" sz="half" idx="2"/>
          </p:nvPr>
        </p:nvSpPr>
        <p:spPr>
          <a:xfrm>
            <a:off x="685800" y="6248400"/>
            <a:ext cx="3733800" cy="457200"/>
          </a:xfrm>
        </p:spPr>
        <p:txBody>
          <a:bodyPr/>
          <a:lstStyle>
            <a:lvl1pPr>
              <a:defRPr sz="2000">
                <a:solidFill>
                  <a:srgbClr val="FFFF00"/>
                </a:solidFill>
                <a:latin typeface="+mn-lt"/>
              </a:defRPr>
            </a:lvl1pPr>
          </a:lstStyle>
          <a:p>
            <a:r>
              <a:rPr lang="en-GB" altLang="en-US"/>
              <a:t>Amnesty International</a:t>
            </a:r>
          </a:p>
        </p:txBody>
      </p:sp>
      <p:sp>
        <p:nvSpPr>
          <p:cNvPr id="8199" name="Rectangle 7"/>
          <p:cNvSpPr>
            <a:spLocks noGrp="1" noChangeArrowheads="1"/>
          </p:cNvSpPr>
          <p:nvPr>
            <p:ph type="sldNum" sz="quarter" idx="4"/>
          </p:nvPr>
        </p:nvSpPr>
        <p:spPr/>
        <p:txBody>
          <a:bodyPr/>
          <a:lstStyle>
            <a:lvl1pPr>
              <a:defRPr/>
            </a:lvl1pPr>
          </a:lstStyle>
          <a:p>
            <a:fld id="{0C5BC96D-12CD-4199-AE6D-FD10288AE9FB}" type="slidenum">
              <a:rPr lang="en-GB" altLang="en-US"/>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D8E4B56-64A7-4173-BE6D-61A73546391F}" type="slidenum">
              <a:rPr lang="en-GB" altLang="en-US"/>
              <a:pPr/>
              <a:t>‹#›</a:t>
            </a:fld>
            <a:endParaRPr lang="en-GB" altLang="en-US"/>
          </a:p>
        </p:txBody>
      </p:sp>
    </p:spTree>
    <p:extLst>
      <p:ext uri="{BB962C8B-B14F-4D97-AF65-F5344CB8AC3E}">
        <p14:creationId xmlns:p14="http://schemas.microsoft.com/office/powerpoint/2010/main" val="549785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85800"/>
            <a:ext cx="1943100" cy="5334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202DDFD-D3A4-4C2B-B63C-4E7B7B81C65B}" type="slidenum">
              <a:rPr lang="en-GB" altLang="en-US"/>
              <a:pPr/>
              <a:t>‹#›</a:t>
            </a:fld>
            <a:endParaRPr lang="en-GB" altLang="en-US"/>
          </a:p>
        </p:txBody>
      </p:sp>
    </p:spTree>
    <p:extLst>
      <p:ext uri="{BB962C8B-B14F-4D97-AF65-F5344CB8AC3E}">
        <p14:creationId xmlns:p14="http://schemas.microsoft.com/office/powerpoint/2010/main" val="4178607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B6EC09B-47B5-4710-BC26-F1A20172EB58}" type="datetimeFigureOut">
              <a:rPr lang="en-GB" smtClean="0">
                <a:solidFill>
                  <a:prstClr val="black">
                    <a:tint val="75000"/>
                  </a:prstClr>
                </a:solidFill>
              </a:rPr>
              <a:pPr/>
              <a:t>10/09/2020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9F0126-942A-472B-9643-D90CDF5859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3209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6EC09B-47B5-4710-BC26-F1A20172EB58}" type="datetimeFigureOut">
              <a:rPr lang="en-GB" smtClean="0">
                <a:solidFill>
                  <a:prstClr val="black">
                    <a:tint val="75000"/>
                  </a:prstClr>
                </a:solidFill>
              </a:rPr>
              <a:pPr/>
              <a:t>10/09/2020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9F0126-942A-472B-9643-D90CDF5859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6784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6EC09B-47B5-4710-BC26-F1A20172EB58}" type="datetimeFigureOut">
              <a:rPr lang="en-GB" smtClean="0">
                <a:solidFill>
                  <a:prstClr val="black">
                    <a:tint val="75000"/>
                  </a:prstClr>
                </a:solidFill>
              </a:rPr>
              <a:pPr/>
              <a:t>10/09/2020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9F0126-942A-472B-9643-D90CDF5859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4922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B6EC09B-47B5-4710-BC26-F1A20172EB58}" type="datetimeFigureOut">
              <a:rPr lang="en-GB" smtClean="0">
                <a:solidFill>
                  <a:prstClr val="black">
                    <a:tint val="75000"/>
                  </a:prstClr>
                </a:solidFill>
              </a:rPr>
              <a:pPr/>
              <a:t>10/09/2020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9F0126-942A-472B-9643-D90CDF5859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2294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B6EC09B-47B5-4710-BC26-F1A20172EB58}" type="datetimeFigureOut">
              <a:rPr lang="en-GB" smtClean="0">
                <a:solidFill>
                  <a:prstClr val="black">
                    <a:tint val="75000"/>
                  </a:prstClr>
                </a:solidFill>
              </a:rPr>
              <a:pPr/>
              <a:t>10/09/2020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59F0126-942A-472B-9643-D90CDF5859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086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6EC09B-47B5-4710-BC26-F1A20172EB58}" type="datetimeFigureOut">
              <a:rPr lang="en-GB" smtClean="0">
                <a:solidFill>
                  <a:prstClr val="black">
                    <a:tint val="75000"/>
                  </a:prstClr>
                </a:solidFill>
              </a:rPr>
              <a:pPr/>
              <a:t>10/09/2020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59F0126-942A-472B-9643-D90CDF5859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272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EC09B-47B5-4710-BC26-F1A20172EB58}" type="datetimeFigureOut">
              <a:rPr lang="en-GB" smtClean="0">
                <a:solidFill>
                  <a:prstClr val="black">
                    <a:tint val="75000"/>
                  </a:prstClr>
                </a:solidFill>
              </a:rPr>
              <a:pPr/>
              <a:t>10/09/2020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59F0126-942A-472B-9643-D90CDF5859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2940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6EC09B-47B5-4710-BC26-F1A20172EB58}" type="datetimeFigureOut">
              <a:rPr lang="en-GB" smtClean="0">
                <a:solidFill>
                  <a:prstClr val="black">
                    <a:tint val="75000"/>
                  </a:prstClr>
                </a:solidFill>
              </a:rPr>
              <a:pPr/>
              <a:t>10/09/2020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9F0126-942A-472B-9643-D90CDF5859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7311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042993F1-2BBB-49BD-AF61-F7E3989883CF}" type="slidenum">
              <a:rPr lang="en-GB" altLang="en-US"/>
              <a:pPr/>
              <a:t>‹#›</a:t>
            </a:fld>
            <a:endParaRPr lang="en-GB" altLang="en-US"/>
          </a:p>
        </p:txBody>
      </p:sp>
    </p:spTree>
    <p:extLst>
      <p:ext uri="{BB962C8B-B14F-4D97-AF65-F5344CB8AC3E}">
        <p14:creationId xmlns:p14="http://schemas.microsoft.com/office/powerpoint/2010/main" val="150250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6EC09B-47B5-4710-BC26-F1A20172EB58}" type="datetimeFigureOut">
              <a:rPr lang="en-GB" smtClean="0">
                <a:solidFill>
                  <a:prstClr val="black">
                    <a:tint val="75000"/>
                  </a:prstClr>
                </a:solidFill>
              </a:rPr>
              <a:pPr/>
              <a:t>10/09/2020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59F0126-942A-472B-9643-D90CDF5859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1190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6EC09B-47B5-4710-BC26-F1A20172EB58}" type="datetimeFigureOut">
              <a:rPr lang="en-GB" smtClean="0">
                <a:solidFill>
                  <a:prstClr val="black">
                    <a:tint val="75000"/>
                  </a:prstClr>
                </a:solidFill>
              </a:rPr>
              <a:pPr/>
              <a:t>10/09/2020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9F0126-942A-472B-9643-D90CDF5859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922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1"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6EC09B-47B5-4710-BC26-F1A20172EB58}" type="datetimeFigureOut">
              <a:rPr lang="en-GB" smtClean="0">
                <a:solidFill>
                  <a:prstClr val="black">
                    <a:tint val="75000"/>
                  </a:prstClr>
                </a:solidFill>
              </a:rPr>
              <a:pPr/>
              <a:t>10/09/2020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59F0126-942A-472B-9643-D90CDF5859F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497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7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C70FA384-D09C-4916-AAEB-2C8D0B9B4754}" type="slidenum">
              <a:rPr lang="en-GB" altLang="en-US"/>
              <a:pPr/>
              <a:t>‹#›</a:t>
            </a:fld>
            <a:endParaRPr lang="en-GB" altLang="en-US"/>
          </a:p>
        </p:txBody>
      </p:sp>
    </p:spTree>
    <p:extLst>
      <p:ext uri="{BB962C8B-B14F-4D97-AF65-F5344CB8AC3E}">
        <p14:creationId xmlns:p14="http://schemas.microsoft.com/office/powerpoint/2010/main" val="1347606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B91417D-B44E-4E46-B1E5-349715589DFA}" type="slidenum">
              <a:rPr lang="en-GB" altLang="en-US"/>
              <a:pPr/>
              <a:t>‹#›</a:t>
            </a:fld>
            <a:endParaRPr lang="en-GB" altLang="en-US"/>
          </a:p>
        </p:txBody>
      </p:sp>
    </p:spTree>
    <p:extLst>
      <p:ext uri="{BB962C8B-B14F-4D97-AF65-F5344CB8AC3E}">
        <p14:creationId xmlns:p14="http://schemas.microsoft.com/office/powerpoint/2010/main" val="2061311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1"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99A73894-0C2C-4B3B-B1B8-3A2DAB4FE250}" type="slidenum">
              <a:rPr lang="en-GB" altLang="en-US"/>
              <a:pPr/>
              <a:t>‹#›</a:t>
            </a:fld>
            <a:endParaRPr lang="en-GB" altLang="en-US"/>
          </a:p>
        </p:txBody>
      </p:sp>
    </p:spTree>
    <p:extLst>
      <p:ext uri="{BB962C8B-B14F-4D97-AF65-F5344CB8AC3E}">
        <p14:creationId xmlns:p14="http://schemas.microsoft.com/office/powerpoint/2010/main" val="402240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F7538F68-7F24-4FDC-ADB6-83CB1F325FCD}" type="slidenum">
              <a:rPr lang="en-GB" altLang="en-US"/>
              <a:pPr/>
              <a:t>‹#›</a:t>
            </a:fld>
            <a:endParaRPr lang="en-GB" altLang="en-US"/>
          </a:p>
        </p:txBody>
      </p:sp>
    </p:spTree>
    <p:extLst>
      <p:ext uri="{BB962C8B-B14F-4D97-AF65-F5344CB8AC3E}">
        <p14:creationId xmlns:p14="http://schemas.microsoft.com/office/powerpoint/2010/main" val="83133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3B12CBE9-50A1-4656-B1EA-F7AA67102732}" type="slidenum">
              <a:rPr lang="en-GB" altLang="en-US"/>
              <a:pPr/>
              <a:t>‹#›</a:t>
            </a:fld>
            <a:endParaRPr lang="en-GB" altLang="en-US"/>
          </a:p>
        </p:txBody>
      </p:sp>
    </p:spTree>
    <p:extLst>
      <p:ext uri="{BB962C8B-B14F-4D97-AF65-F5344CB8AC3E}">
        <p14:creationId xmlns:p14="http://schemas.microsoft.com/office/powerpoint/2010/main" val="328233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3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4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654C415F-E676-48A2-B913-65B57B7F230B}" type="slidenum">
              <a:rPr lang="en-GB" altLang="en-US"/>
              <a:pPr/>
              <a:t>‹#›</a:t>
            </a:fld>
            <a:endParaRPr lang="en-GB" altLang="en-US"/>
          </a:p>
        </p:txBody>
      </p:sp>
    </p:spTree>
    <p:extLst>
      <p:ext uri="{BB962C8B-B14F-4D97-AF65-F5344CB8AC3E}">
        <p14:creationId xmlns:p14="http://schemas.microsoft.com/office/powerpoint/2010/main" val="278640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3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42"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766288A-8C8E-4094-984E-855AE448C959}" type="slidenum">
              <a:rPr lang="en-GB" altLang="en-US"/>
              <a:pPr/>
              <a:t>‹#›</a:t>
            </a:fld>
            <a:endParaRPr lang="en-GB" altLang="en-US"/>
          </a:p>
        </p:txBody>
      </p:sp>
    </p:spTree>
    <p:extLst>
      <p:ext uri="{BB962C8B-B14F-4D97-AF65-F5344CB8AC3E}">
        <p14:creationId xmlns:p14="http://schemas.microsoft.com/office/powerpoint/2010/main" val="95850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1600200"/>
          </a:xfrm>
          <a:prstGeom prst="rect">
            <a:avLst/>
          </a:prstGeom>
          <a:solidFill>
            <a:srgbClr val="FFF2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b="0"/>
          </a:p>
        </p:txBody>
      </p:sp>
      <p:sp>
        <p:nvSpPr>
          <p:cNvPr id="1026" name="Rectangle 2"/>
          <p:cNvSpPr>
            <a:spLocks noGrp="1" noChangeArrowheads="1"/>
          </p:cNvSpPr>
          <p:nvPr>
            <p:ph type="title"/>
          </p:nvPr>
        </p:nvSpPr>
        <p:spPr bwMode="auto">
          <a:xfrm>
            <a:off x="685800" y="685800"/>
            <a:ext cx="7391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GB" altLang="en-US"/>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GB"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65ECD205-EF3E-4F74-A194-51FF79D74530}" type="slidenum">
              <a:rPr lang="en-GB" altLang="en-US"/>
              <a:pPr/>
              <a:t>‹#›</a:t>
            </a:fld>
            <a:endParaRPr lang="en-GB" altLang="en-US"/>
          </a:p>
        </p:txBody>
      </p:sp>
      <p:pic>
        <p:nvPicPr>
          <p:cNvPr id="1035" name="Picture 11" descr="candle blackonyellow.tif                                       00000002Macintosh HD                   BD7F5395:"/>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8148639" y="228600"/>
            <a:ext cx="766762" cy="1066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2800" b="1" kern="1200">
          <a:solidFill>
            <a:schemeClr val="tx2"/>
          </a:solidFill>
          <a:latin typeface="+mj-lt"/>
          <a:ea typeface="+mj-ea"/>
          <a:cs typeface="+mj-cs"/>
        </a:defRPr>
      </a:lvl1pPr>
      <a:lvl2pPr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2pPr>
      <a:lvl3pPr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3pPr>
      <a:lvl4pPr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4pPr>
      <a:lvl5pPr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5pPr>
      <a:lvl6pPr marL="457200"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6pPr>
      <a:lvl7pPr marL="914400"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7pPr>
      <a:lvl8pPr marL="1371600"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8pPr>
      <a:lvl9pPr marL="1828800"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9pPr>
    </p:titleStyle>
    <p:bodyStyle>
      <a:lvl1pPr marL="342900" indent="-342900" algn="l" rtl="0" fontAlgn="base">
        <a:spcBef>
          <a:spcPct val="20000"/>
        </a:spcBef>
        <a:spcAft>
          <a:spcPct val="0"/>
        </a:spcAft>
        <a:buChar char="•"/>
        <a:defRPr sz="2400" kern="1200">
          <a:solidFill>
            <a:schemeClr val="tx1"/>
          </a:solidFill>
          <a:latin typeface="+mn-lt"/>
          <a:ea typeface="+mn-ea"/>
          <a:cs typeface="+mn-cs"/>
        </a:defRPr>
      </a:lvl1pPr>
      <a:lvl2pPr marL="742950" indent="-285750" algn="l" rtl="0" fontAlgn="base">
        <a:spcBef>
          <a:spcPct val="20000"/>
        </a:spcBef>
        <a:spcAft>
          <a:spcPct val="0"/>
        </a:spcAft>
        <a:buChar char="–"/>
        <a:defRPr sz="2200" kern="1200">
          <a:solidFill>
            <a:schemeClr val="tx1"/>
          </a:solidFill>
          <a:latin typeface="+mn-lt"/>
          <a:ea typeface="+mn-ea"/>
          <a:cs typeface="+mn-cs"/>
        </a:defRPr>
      </a:lvl2pPr>
      <a:lvl3pPr marL="1143000" indent="-228600" algn="l" rtl="0" fontAlgn="base">
        <a:spcBef>
          <a:spcPct val="20000"/>
        </a:spcBef>
        <a:spcAft>
          <a:spcPct val="0"/>
        </a:spcAft>
        <a:buChar char="•"/>
        <a:defRPr sz="2200" kern="1200">
          <a:solidFill>
            <a:schemeClr val="tx1"/>
          </a:solidFill>
          <a:latin typeface="+mn-lt"/>
          <a:ea typeface="+mn-ea"/>
          <a:cs typeface="+mn-cs"/>
        </a:defRPr>
      </a:lvl3pPr>
      <a:lvl4pPr marL="1600200" indent="-228600" algn="l" rtl="0" fontAlgn="base">
        <a:spcBef>
          <a:spcPct val="20000"/>
        </a:spcBef>
        <a:spcAft>
          <a:spcPct val="0"/>
        </a:spcAft>
        <a:buChar char="–"/>
        <a:defRPr sz="2200" kern="1200">
          <a:solidFill>
            <a:schemeClr val="tx1"/>
          </a:solidFill>
          <a:latin typeface="+mn-lt"/>
          <a:ea typeface="+mn-ea"/>
          <a:cs typeface="+mn-cs"/>
        </a:defRPr>
      </a:lvl4pPr>
      <a:lvl5pPr marL="2057400" indent="-228600" algn="l" rtl="0" fontAlgn="base">
        <a:spcBef>
          <a:spcPct val="20000"/>
        </a:spcBef>
        <a:spcAft>
          <a:spcPct val="0"/>
        </a:spcAft>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1"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EC09B-47B5-4710-BC26-F1A20172EB58}" type="datetimeFigureOut">
              <a:rPr lang="en-GB" smtClean="0">
                <a:solidFill>
                  <a:prstClr val="black">
                    <a:tint val="75000"/>
                  </a:prstClr>
                </a:solidFill>
                <a:latin typeface="Times New Roman" charset="0"/>
                <a:cs typeface="Times New Roman" charset="0"/>
              </a:rPr>
              <a:pPr/>
              <a:t>10/09/2020</a:t>
            </a:fld>
            <a:endParaRPr lang="en-GB">
              <a:solidFill>
                <a:prstClr val="black">
                  <a:tint val="75000"/>
                </a:prstClr>
              </a:solidFill>
              <a:latin typeface="Times New Roman" charset="0"/>
              <a:cs typeface="Times New Roman" charset="0"/>
            </a:endParaRPr>
          </a:p>
        </p:txBody>
      </p:sp>
      <p:sp>
        <p:nvSpPr>
          <p:cNvPr id="5" name="Footer Placeholder 4"/>
          <p:cNvSpPr>
            <a:spLocks noGrp="1"/>
          </p:cNvSpPr>
          <p:nvPr>
            <p:ph type="ftr" sz="quarter" idx="3"/>
          </p:nvPr>
        </p:nvSpPr>
        <p:spPr>
          <a:xfrm>
            <a:off x="3124201"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latin typeface="Times New Roman" charset="0"/>
              <a:cs typeface="Times New Roman" charset="0"/>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F0126-942A-472B-9643-D90CDF5859F1}" type="slidenum">
              <a:rPr lang="en-GB" smtClean="0">
                <a:solidFill>
                  <a:prstClr val="black">
                    <a:tint val="75000"/>
                  </a:prstClr>
                </a:solidFill>
                <a:latin typeface="Times New Roman" charset="0"/>
                <a:cs typeface="Times New Roman" charset="0"/>
              </a:rPr>
              <a:pPr/>
              <a:t>‹#›</a:t>
            </a:fld>
            <a:endParaRPr lang="en-GB">
              <a:solidFill>
                <a:prstClr val="black">
                  <a:tint val="75000"/>
                </a:prstClr>
              </a:solidFill>
              <a:latin typeface="Times New Roman" charset="0"/>
              <a:cs typeface="Times New Roman" charset="0"/>
            </a:endParaRPr>
          </a:p>
        </p:txBody>
      </p:sp>
    </p:spTree>
    <p:extLst>
      <p:ext uri="{BB962C8B-B14F-4D97-AF65-F5344CB8AC3E}">
        <p14:creationId xmlns:p14="http://schemas.microsoft.com/office/powerpoint/2010/main" val="15607324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26" Type="http://schemas.openxmlformats.org/officeDocument/2006/relationships/diagramColors" Target="../diagrams/colors6.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5" Type="http://schemas.openxmlformats.org/officeDocument/2006/relationships/diagramQuickStyle" Target="../diagrams/quickStyle6.xml"/><Relationship Id="rId2" Type="http://schemas.openxmlformats.org/officeDocument/2006/relationships/notesSlide" Target="../notesSlides/notesSlide3.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24" Type="http://schemas.openxmlformats.org/officeDocument/2006/relationships/diagramLayout" Target="../diagrams/layout6.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diagramData" Target="../diagrams/data6.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 Id="rId27" Type="http://schemas.microsoft.com/office/2007/relationships/diagramDrawing" Target="../diagrams/drawing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9.xml"/><Relationship Id="rId16"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4644272-F11D-471C-89B0-A9AB01FE2977}"/>
              </a:ext>
            </a:extLst>
          </p:cNvPr>
          <p:cNvSpPr txBox="1">
            <a:spLocks/>
          </p:cNvSpPr>
          <p:nvPr/>
        </p:nvSpPr>
        <p:spPr>
          <a:xfrm>
            <a:off x="539552" y="692696"/>
            <a:ext cx="11130140" cy="3088365"/>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6000" cap="all" dirty="0">
                <a:solidFill>
                  <a:prstClr val="black"/>
                </a:solidFill>
                <a:highlight>
                  <a:srgbClr val="FFFF00"/>
                </a:highlight>
                <a:latin typeface="Amnesty Trade Gothic Cn" panose="020B0506040303020004" pitchFamily="34" charset="0"/>
                <a:cs typeface="Arial" panose="020B0604020202020204" pitchFamily="34" charset="0"/>
              </a:rPr>
              <a:t>Understanding the </a:t>
            </a:r>
          </a:p>
          <a:p>
            <a:pPr marL="0" marR="0" lvl="0" indent="0" algn="l" defTabSz="914400" rtl="0" eaLnBrk="1" fontAlgn="auto" latinLnBrk="0" hangingPunct="1">
              <a:lnSpc>
                <a:spcPct val="90000"/>
              </a:lnSpc>
              <a:spcBef>
                <a:spcPct val="0"/>
              </a:spcBef>
              <a:spcAft>
                <a:spcPts val="0"/>
              </a:spcAft>
              <a:buClrTx/>
              <a:buSzTx/>
              <a:buFontTx/>
              <a:buNone/>
              <a:tabLst/>
              <a:defRPr/>
            </a:pPr>
            <a:r>
              <a:rPr lang="en-GB" sz="6000" cap="all" dirty="0">
                <a:solidFill>
                  <a:prstClr val="black"/>
                </a:solidFill>
                <a:highlight>
                  <a:srgbClr val="FFFF00"/>
                </a:highlight>
                <a:latin typeface="Amnesty Trade Gothic Cn" panose="020B0506040303020004" pitchFamily="34" charset="0"/>
                <a:cs typeface="Arial" panose="020B0604020202020204" pitchFamily="34" charset="0"/>
              </a:rPr>
              <a:t>Amnesty movement</a:t>
            </a:r>
            <a:endParaRPr kumimoji="0" lang="en-GB" sz="8000" b="1" i="0" u="none" strike="noStrike" kern="1200" cap="all" spc="0" normalizeH="0" baseline="0" noProof="0" dirty="0">
              <a:ln>
                <a:noFill/>
              </a:ln>
              <a:solidFill>
                <a:prstClr val="black"/>
              </a:solidFill>
              <a:effectLst/>
              <a:highlight>
                <a:srgbClr val="FFFF00"/>
              </a:highlight>
              <a:uLnTx/>
              <a:uFillTx/>
              <a:latin typeface="Amnesty Trade Gothic Cn" panose="020B0506040303020004" pitchFamily="34" charset="0"/>
              <a:cs typeface="Arial" panose="020B0604020202020204" pitchFamily="34" charset="0"/>
            </a:endParaRPr>
          </a:p>
        </p:txBody>
      </p:sp>
    </p:spTree>
    <p:extLst>
      <p:ext uri="{BB962C8B-B14F-4D97-AF65-F5344CB8AC3E}">
        <p14:creationId xmlns:p14="http://schemas.microsoft.com/office/powerpoint/2010/main" val="2563729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26">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B53630-70DE-4959-9E3A-22B85295CD67}"/>
              </a:ext>
            </a:extLst>
          </p:cNvPr>
          <p:cNvSpPr>
            <a:spLocks noGrp="1"/>
          </p:cNvSpPr>
          <p:nvPr>
            <p:ph type="title"/>
          </p:nvPr>
        </p:nvSpPr>
        <p:spPr>
          <a:xfrm>
            <a:off x="342900" y="412454"/>
            <a:ext cx="1785938" cy="2101850"/>
          </a:xfrm>
        </p:spPr>
        <p:txBody>
          <a:bodyPr vert="horz" lIns="91440" tIns="45720" rIns="91440" bIns="45720" rtlCol="0" anchor="ctr">
            <a:normAutofit/>
          </a:bodyPr>
          <a:lstStyle/>
          <a:p>
            <a:pPr>
              <a:lnSpc>
                <a:spcPct val="90000"/>
              </a:lnSpc>
            </a:pPr>
            <a:r>
              <a:rPr lang="en-US" sz="2400" kern="1200">
                <a:solidFill>
                  <a:schemeClr val="tx1"/>
                </a:solidFill>
                <a:highlight>
                  <a:srgbClr val="FFFF00"/>
                </a:highlight>
                <a:latin typeface="+mj-lt"/>
                <a:ea typeface="+mj-ea"/>
                <a:cs typeface="+mj-cs"/>
              </a:rPr>
              <a:t>THE AMNESTY STUDENT NETWORK</a:t>
            </a:r>
          </a:p>
        </p:txBody>
      </p:sp>
      <p:sp>
        <p:nvSpPr>
          <p:cNvPr id="48" name="Rectangle 28">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9" name="Rectangle 30">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01049" y="1454932"/>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2B4CC7BC-2E4E-43BD-8646-D8A8B507F4EF}"/>
              </a:ext>
            </a:extLst>
          </p:cNvPr>
          <p:cNvSpPr>
            <a:spLocks noGrp="1"/>
          </p:cNvSpPr>
          <p:nvPr>
            <p:ph sz="half" idx="1"/>
          </p:nvPr>
        </p:nvSpPr>
        <p:spPr>
          <a:xfrm>
            <a:off x="2336300" y="412454"/>
            <a:ext cx="2432447" cy="2101850"/>
          </a:xfrm>
        </p:spPr>
        <p:txBody>
          <a:bodyPr vert="horz" lIns="91440" tIns="45720" rIns="91440" bIns="45720" rtlCol="0" anchor="ctr">
            <a:noAutofit/>
          </a:bodyPr>
          <a:lstStyle/>
          <a:p>
            <a:pPr marL="0" indent="0">
              <a:lnSpc>
                <a:spcPct val="90000"/>
              </a:lnSpc>
              <a:buNone/>
            </a:pPr>
            <a:r>
              <a:rPr lang="en-US" sz="1600" dirty="0">
                <a:latin typeface="Amnesty Trade Gothic" panose="020B0503040303020004" pitchFamily="34" charset="0"/>
              </a:rPr>
              <a:t>60 student groups across the UK – the largest student campaigning network in the UK</a:t>
            </a:r>
          </a:p>
          <a:p>
            <a:pPr marL="0" indent="-228600">
              <a:lnSpc>
                <a:spcPct val="90000"/>
              </a:lnSpc>
              <a:buFont typeface="Arial" panose="020B0604020202020204" pitchFamily="34" charset="0"/>
              <a:buChar char="•"/>
            </a:pPr>
            <a:endParaRPr lang="en-US" sz="1600" dirty="0">
              <a:latin typeface="Amnesty Trade Gothic" panose="020B0503040303020004" pitchFamily="34" charset="0"/>
            </a:endParaRPr>
          </a:p>
          <a:p>
            <a:pPr marL="0" indent="0">
              <a:lnSpc>
                <a:spcPct val="90000"/>
              </a:lnSpc>
              <a:buNone/>
            </a:pPr>
            <a:r>
              <a:rPr lang="en-US" sz="1600" dirty="0">
                <a:latin typeface="Amnesty Trade Gothic" panose="020B0503040303020004" pitchFamily="34" charset="0"/>
              </a:rPr>
              <a:t>Elect a committee of 8 students who represent and lead the network – the Student Action Network Committee</a:t>
            </a:r>
            <a:r>
              <a:rPr lang="en-US" sz="1600" dirty="0"/>
              <a:t>.</a:t>
            </a:r>
          </a:p>
        </p:txBody>
      </p:sp>
      <p:pic>
        <p:nvPicPr>
          <p:cNvPr id="5" name="Picture 4" descr="A group of people posing for a photo&#10;&#10;Description automatically generated">
            <a:extLst>
              <a:ext uri="{FF2B5EF4-FFF2-40B4-BE49-F238E27FC236}">
                <a16:creationId xmlns:a16="http://schemas.microsoft.com/office/drawing/2014/main" id="{BB83E624-37B1-4737-BC4F-EAF489FDA0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18" r="9886" b="2"/>
          <a:stretch/>
        </p:blipFill>
        <p:spPr>
          <a:xfrm>
            <a:off x="20" y="2959630"/>
            <a:ext cx="4800580" cy="3898370"/>
          </a:xfrm>
          <a:prstGeom prst="rect">
            <a:avLst/>
          </a:prstGeom>
        </p:spPr>
      </p:pic>
      <p:pic>
        <p:nvPicPr>
          <p:cNvPr id="7" name="Content Placeholder 6" descr="A group of people posing for the camera&#10;&#10;Description automatically generated">
            <a:extLst>
              <a:ext uri="{FF2B5EF4-FFF2-40B4-BE49-F238E27FC236}">
                <a16:creationId xmlns:a16="http://schemas.microsoft.com/office/drawing/2014/main" id="{024BBDB5-B31C-4B5C-A2E4-96CE627301DB}"/>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26955" r="26955"/>
          <a:stretch/>
        </p:blipFill>
        <p:spPr>
          <a:xfrm>
            <a:off x="4943474" y="1"/>
            <a:ext cx="4200526" cy="6857999"/>
          </a:xfrm>
          <a:prstGeom prst="rect">
            <a:avLst/>
          </a:prstGeom>
        </p:spPr>
      </p:pic>
    </p:spTree>
    <p:extLst>
      <p:ext uri="{BB962C8B-B14F-4D97-AF65-F5344CB8AC3E}">
        <p14:creationId xmlns:p14="http://schemas.microsoft.com/office/powerpoint/2010/main" val="117610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76">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group of people holding a sign&#10;&#10;Description automatically generated">
            <a:extLst>
              <a:ext uri="{FF2B5EF4-FFF2-40B4-BE49-F238E27FC236}">
                <a16:creationId xmlns:a16="http://schemas.microsoft.com/office/drawing/2014/main" id="{B2C2A091-3585-4516-86E6-EA762203C8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78" r="33862" b="-1"/>
          <a:stretch/>
        </p:blipFill>
        <p:spPr>
          <a:xfrm>
            <a:off x="5536267" y="3420914"/>
            <a:ext cx="3645405" cy="3437087"/>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sp useBgFill="1">
        <p:nvSpPr>
          <p:cNvPr id="1037" name="Freeform: Shape 78">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9361"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8" name="Freeform: Shape 80">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2502"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FF5780-0B94-4158-B6CF-B39EB3549F0C}"/>
              </a:ext>
            </a:extLst>
          </p:cNvPr>
          <p:cNvSpPr>
            <a:spLocks noGrp="1"/>
          </p:cNvSpPr>
          <p:nvPr>
            <p:ph type="title"/>
          </p:nvPr>
        </p:nvSpPr>
        <p:spPr>
          <a:xfrm>
            <a:off x="336042" y="685800"/>
            <a:ext cx="2105406" cy="1325563"/>
          </a:xfrm>
        </p:spPr>
        <p:txBody>
          <a:bodyPr vert="horz" lIns="91440" tIns="45720" rIns="91440" bIns="45720" rtlCol="0" anchor="ctr">
            <a:normAutofit/>
          </a:bodyPr>
          <a:lstStyle/>
          <a:p>
            <a:pPr>
              <a:lnSpc>
                <a:spcPct val="90000"/>
              </a:lnSpc>
            </a:pPr>
            <a:endParaRPr lang="en-US" sz="2400" kern="1200" dirty="0">
              <a:solidFill>
                <a:schemeClr val="tx1"/>
              </a:solidFill>
              <a:latin typeface="+mj-lt"/>
              <a:ea typeface="+mj-ea"/>
              <a:cs typeface="+mj-cs"/>
            </a:endParaRPr>
          </a:p>
        </p:txBody>
      </p:sp>
      <p:sp>
        <p:nvSpPr>
          <p:cNvPr id="1039" name="Rectangle 82">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089941"/>
            <a:ext cx="21259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group of people posing for a photo&#10;&#10;Description automatically generated">
            <a:extLst>
              <a:ext uri="{FF2B5EF4-FFF2-40B4-BE49-F238E27FC236}">
                <a16:creationId xmlns:a16="http://schemas.microsoft.com/office/drawing/2014/main" id="{835F4F36-D406-4410-B3C4-5950EB81B558}"/>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36550" y="3518694"/>
            <a:ext cx="2105025" cy="1403350"/>
          </a:xfrm>
        </p:spPr>
      </p:pic>
      <p:pic>
        <p:nvPicPr>
          <p:cNvPr id="1028" name="Picture 4" descr="No photo description available.">
            <a:extLst>
              <a:ext uri="{FF2B5EF4-FFF2-40B4-BE49-F238E27FC236}">
                <a16:creationId xmlns:a16="http://schemas.microsoft.com/office/drawing/2014/main" id="{CD272998-E3B9-40E7-A142-848DFB353D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311" r="-3" b="22454"/>
          <a:stretch/>
        </p:blipFill>
        <p:spPr bwMode="auto">
          <a:xfrm>
            <a:off x="5556708" y="9"/>
            <a:ext cx="3645405" cy="3453361"/>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Image may contain: indoor">
            <a:extLst>
              <a:ext uri="{FF2B5EF4-FFF2-40B4-BE49-F238E27FC236}">
                <a16:creationId xmlns:a16="http://schemas.microsoft.com/office/drawing/2014/main" id="{C4E25CCA-793C-4F84-8542-72471F32C45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1346"/>
          <a:stretch/>
        </p:blipFill>
        <p:spPr bwMode="auto">
          <a:xfrm>
            <a:off x="-1209436" y="-24976"/>
            <a:ext cx="416879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may contain: 43 people, people smiling, crowd">
            <a:extLst>
              <a:ext uri="{FF2B5EF4-FFF2-40B4-BE49-F238E27FC236}">
                <a16:creationId xmlns:a16="http://schemas.microsoft.com/office/drawing/2014/main" id="{B934F80D-956E-4131-B9C9-F638C435DFD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146" r="19572" b="1"/>
          <a:stretch/>
        </p:blipFill>
        <p:spPr bwMode="auto">
          <a:xfrm>
            <a:off x="2351057" y="-27433"/>
            <a:ext cx="3794060" cy="345582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Image may contain: 6 people, people smiling, people standing, sky, cloud and outdoor">
            <a:extLst>
              <a:ext uri="{FF2B5EF4-FFF2-40B4-BE49-F238E27FC236}">
                <a16:creationId xmlns:a16="http://schemas.microsoft.com/office/drawing/2014/main" id="{B4CECA46-C0F2-4C0B-B951-D60A1700AEBD}"/>
              </a:ext>
            </a:extLst>
          </p:cNvPr>
          <p:cNvPicPr>
            <a:picLocks noGrp="1" noChangeAspect="1" noChangeArrowheads="1"/>
          </p:cNvPicPr>
          <p:nvPr>
            <p:ph sz="half" idx="2"/>
          </p:nvPr>
        </p:nvPicPr>
        <p:blipFill rotWithShape="1">
          <a:blip r:embed="rId8">
            <a:extLst>
              <a:ext uri="{28A0092B-C50C-407E-A947-70E740481C1C}">
                <a14:useLocalDpi xmlns:a14="http://schemas.microsoft.com/office/drawing/2010/main" val="0"/>
              </a:ext>
            </a:extLst>
          </a:blip>
          <a:srcRect l="4547" r="18073" b="-3"/>
          <a:stretch/>
        </p:blipFill>
        <p:spPr bwMode="auto">
          <a:xfrm>
            <a:off x="2381866" y="3429000"/>
            <a:ext cx="3753692" cy="3456433"/>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69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C896-7001-40BA-905C-9804AEC4CA0D}"/>
              </a:ext>
            </a:extLst>
          </p:cNvPr>
          <p:cNvSpPr>
            <a:spLocks noGrp="1"/>
          </p:cNvSpPr>
          <p:nvPr>
            <p:ph type="title"/>
          </p:nvPr>
        </p:nvSpPr>
        <p:spPr>
          <a:xfrm>
            <a:off x="323528" y="404664"/>
            <a:ext cx="7391400" cy="838200"/>
          </a:xfrm>
        </p:spPr>
        <p:txBody>
          <a:bodyPr/>
          <a:lstStyle/>
          <a:p>
            <a:r>
              <a:rPr lang="en-GB" sz="3600" cap="all" dirty="0">
                <a:solidFill>
                  <a:srgbClr val="000000"/>
                </a:solidFill>
                <a:highlight>
                  <a:srgbClr val="FFFF00"/>
                </a:highlight>
                <a:latin typeface="Amnesty Trade Gothic Cn"/>
              </a:rPr>
              <a:t>Global Structure of Amnesty international</a:t>
            </a:r>
            <a:endParaRPr lang="en-GB" sz="3600" dirty="0">
              <a:highlight>
                <a:srgbClr val="FFFF00"/>
              </a:highlight>
            </a:endParaRPr>
          </a:p>
        </p:txBody>
      </p:sp>
      <p:sp>
        <p:nvSpPr>
          <p:cNvPr id="4" name="Rectangle 3">
            <a:extLst>
              <a:ext uri="{FF2B5EF4-FFF2-40B4-BE49-F238E27FC236}">
                <a16:creationId xmlns:a16="http://schemas.microsoft.com/office/drawing/2014/main" id="{EB7021AF-26DD-4F2A-A3D5-AC46250857F3}"/>
              </a:ext>
            </a:extLst>
          </p:cNvPr>
          <p:cNvSpPr/>
          <p:nvPr/>
        </p:nvSpPr>
        <p:spPr>
          <a:xfrm>
            <a:off x="5580112" y="1685930"/>
            <a:ext cx="3563888" cy="5053457"/>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D2F822B-3E48-4CF2-855D-6F7188A73B23}"/>
              </a:ext>
            </a:extLst>
          </p:cNvPr>
          <p:cNvSpPr txBox="1"/>
          <p:nvPr/>
        </p:nvSpPr>
        <p:spPr>
          <a:xfrm>
            <a:off x="5580112" y="5229200"/>
            <a:ext cx="1584176" cy="1384995"/>
          </a:xfrm>
          <a:prstGeom prst="rect">
            <a:avLst/>
          </a:prstGeom>
          <a:solidFill>
            <a:srgbClr val="ED7D31"/>
          </a:solidFill>
          <a:ln>
            <a:solidFill>
              <a:srgbClr val="A5A5A5">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i="0" u="none" strike="noStrike" kern="0" cap="none" spc="0" normalizeH="0" baseline="0" noProof="0" dirty="0">
                <a:ln>
                  <a:noFill/>
                </a:ln>
                <a:solidFill>
                  <a:prstClr val="black"/>
                </a:solidFill>
                <a:effectLst/>
                <a:uLnTx/>
                <a:uFillTx/>
                <a:latin typeface="Amnesty Trade Gothic Cn"/>
                <a:cs typeface="+mn-cs"/>
              </a:rPr>
              <a:t>Thematic Networks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mnesty Trade Gothic Cn"/>
                <a:cs typeface="+mn-cs"/>
              </a:rPr>
              <a:t>Children Human rights, Rainbow Feminist </a:t>
            </a:r>
          </a:p>
        </p:txBody>
      </p:sp>
      <p:sp>
        <p:nvSpPr>
          <p:cNvPr id="6" name="TextBox 5">
            <a:extLst>
              <a:ext uri="{FF2B5EF4-FFF2-40B4-BE49-F238E27FC236}">
                <a16:creationId xmlns:a16="http://schemas.microsoft.com/office/drawing/2014/main" id="{2C23B37D-6ADF-4308-B365-289BB261B1DF}"/>
              </a:ext>
            </a:extLst>
          </p:cNvPr>
          <p:cNvSpPr txBox="1"/>
          <p:nvPr/>
        </p:nvSpPr>
        <p:spPr>
          <a:xfrm>
            <a:off x="7562475" y="6035926"/>
            <a:ext cx="1183337" cy="646331"/>
          </a:xfrm>
          <a:prstGeom prst="rect">
            <a:avLst/>
          </a:prstGeom>
          <a:solidFill>
            <a:srgbClr val="ED7D31"/>
          </a:solidFill>
          <a:ln>
            <a:solidFill>
              <a:srgbClr val="4472C4">
                <a:lumMod val="60000"/>
                <a:lumOff val="40000"/>
              </a:srgbClr>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i="0" u="none" strike="noStrike" kern="0" cap="none" spc="0" normalizeH="0" baseline="0" noProof="0" dirty="0">
                <a:ln>
                  <a:noFill/>
                </a:ln>
                <a:solidFill>
                  <a:prstClr val="black"/>
                </a:solidFill>
                <a:effectLst/>
                <a:uLnTx/>
                <a:uFillTx/>
                <a:latin typeface="Amnesty Trade Gothic Cn"/>
                <a:cs typeface="+mn-cs"/>
              </a:rPr>
              <a:t>Individual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i="0" u="none" strike="noStrike" kern="0" cap="none" spc="0" normalizeH="0" baseline="0" noProof="0" dirty="0">
                <a:ln>
                  <a:noFill/>
                </a:ln>
                <a:solidFill>
                  <a:prstClr val="black"/>
                </a:solidFill>
                <a:effectLst/>
                <a:uLnTx/>
                <a:uFillTx/>
                <a:latin typeface="Amnesty Trade Gothic Cn"/>
                <a:cs typeface="+mn-cs"/>
              </a:rPr>
              <a:t>members </a:t>
            </a:r>
          </a:p>
        </p:txBody>
      </p:sp>
      <p:sp>
        <p:nvSpPr>
          <p:cNvPr id="7" name="Rectangle 6">
            <a:extLst>
              <a:ext uri="{FF2B5EF4-FFF2-40B4-BE49-F238E27FC236}">
                <a16:creationId xmlns:a16="http://schemas.microsoft.com/office/drawing/2014/main" id="{090D6352-CA9D-4F76-96D9-42BF3230EA94}"/>
              </a:ext>
            </a:extLst>
          </p:cNvPr>
          <p:cNvSpPr/>
          <p:nvPr/>
        </p:nvSpPr>
        <p:spPr>
          <a:xfrm>
            <a:off x="7362055" y="5098737"/>
            <a:ext cx="1584176" cy="822960"/>
          </a:xfrm>
          <a:prstGeom prst="rect">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i="0" u="none" strike="noStrike" kern="0" cap="none" spc="0" normalizeH="0" baseline="0" noProof="0" dirty="0">
                <a:ln>
                  <a:noFill/>
                </a:ln>
                <a:solidFill>
                  <a:prstClr val="black"/>
                </a:solidFill>
                <a:effectLst/>
                <a:uLnTx/>
                <a:uFillTx/>
                <a:latin typeface="Amnesty Trade Gothic Cn"/>
                <a:ea typeface="+mn-ea"/>
                <a:cs typeface="+mn-cs"/>
              </a:rPr>
              <a:t>Groups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mnesty Trade Gothic Cn"/>
                <a:ea typeface="+mn-ea"/>
                <a:cs typeface="+mn-cs"/>
              </a:rPr>
              <a:t>(</a:t>
            </a:r>
            <a:r>
              <a:rPr kumimoji="0" lang="en-GB" sz="1600" b="0" i="0" u="sng" strike="noStrike" kern="0" cap="none" spc="0" normalizeH="0" baseline="0" noProof="0" dirty="0">
                <a:ln>
                  <a:noFill/>
                </a:ln>
                <a:solidFill>
                  <a:prstClr val="black"/>
                </a:solidFill>
                <a:effectLst/>
                <a:uLnTx/>
                <a:uFillTx/>
                <a:latin typeface="Amnesty Trade Gothic Cn"/>
                <a:ea typeface="+mn-ea"/>
                <a:cs typeface="+mn-cs"/>
              </a:rPr>
              <a:t>Student</a:t>
            </a:r>
            <a:r>
              <a:rPr kumimoji="0" lang="en-GB" sz="1600" b="0" i="0" u="none" strike="noStrike" kern="0" cap="none" spc="0" normalizeH="0" baseline="0" noProof="0" dirty="0">
                <a:ln>
                  <a:noFill/>
                </a:ln>
                <a:solidFill>
                  <a:prstClr val="black"/>
                </a:solidFill>
                <a:effectLst/>
                <a:uLnTx/>
                <a:uFillTx/>
                <a:latin typeface="Amnesty Trade Gothic Cn"/>
                <a:ea typeface="+mn-ea"/>
                <a:cs typeface="+mn-cs"/>
              </a:rPr>
              <a:t>, Youth, local) </a:t>
            </a:r>
            <a:r>
              <a:rPr kumimoji="0" lang="en-GB" sz="1600" b="0" i="0" u="none" strike="noStrike" kern="0" cap="none" spc="0" normalizeH="0" baseline="0" noProof="0" dirty="0">
                <a:ln>
                  <a:noFill/>
                </a:ln>
                <a:solidFill>
                  <a:prstClr val="black"/>
                </a:solidFill>
                <a:effectLst/>
                <a:uLnTx/>
                <a:uFillTx/>
                <a:latin typeface="Calibri" panose="020F0502020204030204"/>
                <a:ea typeface="+mn-ea"/>
                <a:cs typeface="+mn-cs"/>
              </a:rPr>
              <a:t> </a:t>
            </a:r>
          </a:p>
        </p:txBody>
      </p:sp>
      <p:pic>
        <p:nvPicPr>
          <p:cNvPr id="8" name="Picture 7">
            <a:extLst>
              <a:ext uri="{FF2B5EF4-FFF2-40B4-BE49-F238E27FC236}">
                <a16:creationId xmlns:a16="http://schemas.microsoft.com/office/drawing/2014/main" id="{4AEB8594-CA17-4AC2-9CAC-3D0962B06C59}"/>
              </a:ext>
            </a:extLst>
          </p:cNvPr>
          <p:cNvPicPr>
            <a:picLocks noChangeAspect="1"/>
          </p:cNvPicPr>
          <p:nvPr/>
        </p:nvPicPr>
        <p:blipFill>
          <a:blip r:embed="rId3"/>
          <a:stretch>
            <a:fillRect/>
          </a:stretch>
        </p:blipFill>
        <p:spPr>
          <a:xfrm>
            <a:off x="6372200" y="3704138"/>
            <a:ext cx="1018120" cy="1268078"/>
          </a:xfrm>
          <a:prstGeom prst="rect">
            <a:avLst/>
          </a:prstGeom>
        </p:spPr>
      </p:pic>
      <p:sp>
        <p:nvSpPr>
          <p:cNvPr id="9" name="TextBox 8">
            <a:extLst>
              <a:ext uri="{FF2B5EF4-FFF2-40B4-BE49-F238E27FC236}">
                <a16:creationId xmlns:a16="http://schemas.microsoft.com/office/drawing/2014/main" id="{435ABA1C-F220-46CD-83FA-D55AC5043796}"/>
              </a:ext>
            </a:extLst>
          </p:cNvPr>
          <p:cNvSpPr txBox="1"/>
          <p:nvPr/>
        </p:nvSpPr>
        <p:spPr>
          <a:xfrm>
            <a:off x="5580112" y="3256132"/>
            <a:ext cx="2557671" cy="369332"/>
          </a:xfrm>
          <a:prstGeom prst="rect">
            <a:avLst/>
          </a:prstGeom>
          <a:solidFill>
            <a:srgbClr val="FFC000">
              <a:lumMod val="75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i="0" u="none" strike="noStrike" kern="0" cap="none" spc="0" normalizeH="0" baseline="0" noProof="0" dirty="0">
                <a:ln>
                  <a:noFill/>
                </a:ln>
                <a:solidFill>
                  <a:prstClr val="black"/>
                </a:solidFill>
                <a:effectLst/>
                <a:uLnTx/>
                <a:uFillTx/>
                <a:latin typeface="Amnesty Trade Gothic Cn" panose="020B0506040303020004"/>
                <a:cs typeface="+mn-cs"/>
              </a:rPr>
              <a:t>Annual General Meeting </a:t>
            </a:r>
          </a:p>
        </p:txBody>
      </p:sp>
      <p:sp>
        <p:nvSpPr>
          <p:cNvPr id="10" name="Arrow: Right 9">
            <a:extLst>
              <a:ext uri="{FF2B5EF4-FFF2-40B4-BE49-F238E27FC236}">
                <a16:creationId xmlns:a16="http://schemas.microsoft.com/office/drawing/2014/main" id="{D36B48E1-C55F-4A69-855C-0BD049C96B11}"/>
              </a:ext>
            </a:extLst>
          </p:cNvPr>
          <p:cNvSpPr/>
          <p:nvPr/>
        </p:nvSpPr>
        <p:spPr>
          <a:xfrm rot="16200000">
            <a:off x="6557222" y="2662235"/>
            <a:ext cx="603450" cy="3273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919AD5C-8A23-4586-BC24-1768834DECA8}"/>
              </a:ext>
            </a:extLst>
          </p:cNvPr>
          <p:cNvSpPr txBox="1"/>
          <p:nvPr/>
        </p:nvSpPr>
        <p:spPr>
          <a:xfrm>
            <a:off x="6515015" y="2040628"/>
            <a:ext cx="2094920" cy="369332"/>
          </a:xfrm>
          <a:prstGeom prst="rect">
            <a:avLst/>
          </a:prstGeom>
          <a:solidFill>
            <a:srgbClr val="FFC000">
              <a:lumMod val="5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i="0" u="none" strike="noStrike" kern="0" cap="none" spc="0" normalizeH="0" baseline="0" noProof="0" dirty="0">
                <a:ln>
                  <a:noFill/>
                </a:ln>
                <a:solidFill>
                  <a:prstClr val="black"/>
                </a:solidFill>
                <a:effectLst/>
                <a:uLnTx/>
                <a:uFillTx/>
                <a:latin typeface="Amnesty Trade Gothic Cn" panose="020B0506040303020004"/>
                <a:cs typeface="+mn-cs"/>
              </a:rPr>
              <a:t>Amnesty UK board </a:t>
            </a:r>
          </a:p>
        </p:txBody>
      </p:sp>
      <p:sp>
        <p:nvSpPr>
          <p:cNvPr id="12" name="Arrow: Right 11">
            <a:extLst>
              <a:ext uri="{FF2B5EF4-FFF2-40B4-BE49-F238E27FC236}">
                <a16:creationId xmlns:a16="http://schemas.microsoft.com/office/drawing/2014/main" id="{962A3650-1CD8-4E01-8742-EBA6ED35CDB0}"/>
              </a:ext>
            </a:extLst>
          </p:cNvPr>
          <p:cNvSpPr/>
          <p:nvPr/>
        </p:nvSpPr>
        <p:spPr>
          <a:xfrm rot="5400000">
            <a:off x="7209259" y="3352283"/>
            <a:ext cx="2592432" cy="771104"/>
          </a:xfrm>
          <a:prstGeom prst="rightArrow">
            <a:avLst>
              <a:gd name="adj1" fmla="val 44071"/>
              <a:gd name="adj2" fmla="val 50000"/>
            </a:avLst>
          </a:prstGeom>
          <a:solidFill>
            <a:srgbClr val="FFF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F1FE591-5A10-469C-A412-63A75B94590A}"/>
              </a:ext>
            </a:extLst>
          </p:cNvPr>
          <p:cNvSpPr txBox="1"/>
          <p:nvPr/>
        </p:nvSpPr>
        <p:spPr>
          <a:xfrm>
            <a:off x="6296236" y="1586717"/>
            <a:ext cx="2345810" cy="369332"/>
          </a:xfrm>
          <a:prstGeom prst="rect">
            <a:avLst/>
          </a:prstGeom>
          <a:solidFill>
            <a:srgbClr val="FFC000">
              <a:lumMod val="75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i="0" u="none" strike="noStrike" kern="0" cap="none" spc="0" normalizeH="0" baseline="0" noProof="0" dirty="0">
                <a:ln>
                  <a:noFill/>
                </a:ln>
                <a:solidFill>
                  <a:prstClr val="black"/>
                </a:solidFill>
                <a:effectLst/>
                <a:uLnTx/>
                <a:uFillTx/>
                <a:latin typeface="Amnesty Trade Gothic Cn" panose="020B0506040303020004"/>
                <a:cs typeface="+mn-cs"/>
              </a:rPr>
              <a:t>Amnesty UK Section </a:t>
            </a:r>
          </a:p>
        </p:txBody>
      </p:sp>
      <p:sp>
        <p:nvSpPr>
          <p:cNvPr id="14" name="Arrow: Right 13">
            <a:extLst>
              <a:ext uri="{FF2B5EF4-FFF2-40B4-BE49-F238E27FC236}">
                <a16:creationId xmlns:a16="http://schemas.microsoft.com/office/drawing/2014/main" id="{03BEF8EF-0B5C-4FAD-90E5-3B4F81ED430C}"/>
              </a:ext>
            </a:extLst>
          </p:cNvPr>
          <p:cNvSpPr/>
          <p:nvPr/>
        </p:nvSpPr>
        <p:spPr>
          <a:xfrm rot="10800000">
            <a:off x="4869503" y="2037821"/>
            <a:ext cx="1502697" cy="423351"/>
          </a:xfrm>
          <a:prstGeom prst="rightArrow">
            <a:avLst/>
          </a:prstGeom>
          <a:solidFill>
            <a:srgbClr val="FFF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973D138C-394D-4CE4-85B4-1BC41B9D6220}"/>
              </a:ext>
            </a:extLst>
          </p:cNvPr>
          <p:cNvSpPr txBox="1"/>
          <p:nvPr/>
        </p:nvSpPr>
        <p:spPr>
          <a:xfrm>
            <a:off x="3217342" y="1956049"/>
            <a:ext cx="1550504" cy="646331"/>
          </a:xfrm>
          <a:prstGeom prst="rect">
            <a:avLst/>
          </a:prstGeom>
          <a:solidFill>
            <a:srgbClr val="FFC000">
              <a:lumMod val="40000"/>
              <a:lumOff val="6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i="0" u="none" strike="noStrike" kern="0" cap="none" spc="0" normalizeH="0" baseline="0" noProof="0" dirty="0">
                <a:ln>
                  <a:noFill/>
                </a:ln>
                <a:solidFill>
                  <a:prstClr val="black"/>
                </a:solidFill>
                <a:effectLst/>
                <a:uLnTx/>
                <a:uFillTx/>
                <a:latin typeface="Amnesty Trade Gothic Cn" panose="020B0506040303020004"/>
                <a:cs typeface="+mn-cs"/>
              </a:rPr>
              <a:t>Global Assembly </a:t>
            </a:r>
          </a:p>
        </p:txBody>
      </p:sp>
      <p:sp>
        <p:nvSpPr>
          <p:cNvPr id="16" name="Arrow: Right 15">
            <a:extLst>
              <a:ext uri="{FF2B5EF4-FFF2-40B4-BE49-F238E27FC236}">
                <a16:creationId xmlns:a16="http://schemas.microsoft.com/office/drawing/2014/main" id="{ADC375CA-7620-4444-9ABA-5248D81C8989}"/>
              </a:ext>
            </a:extLst>
          </p:cNvPr>
          <p:cNvSpPr/>
          <p:nvPr/>
        </p:nvSpPr>
        <p:spPr>
          <a:xfrm rot="10800000">
            <a:off x="1675228" y="2094548"/>
            <a:ext cx="1399299" cy="369332"/>
          </a:xfrm>
          <a:prstGeom prst="rightArrow">
            <a:avLst/>
          </a:prstGeom>
          <a:solidFill>
            <a:srgbClr val="FFF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71D951CB-1F82-418C-A3FF-C355D3470BBE}"/>
              </a:ext>
            </a:extLst>
          </p:cNvPr>
          <p:cNvSpPr txBox="1"/>
          <p:nvPr/>
        </p:nvSpPr>
        <p:spPr>
          <a:xfrm>
            <a:off x="88300" y="1956049"/>
            <a:ext cx="1515520" cy="646331"/>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i="0" u="none" strike="noStrike" kern="0" cap="none" spc="0" normalizeH="0" baseline="0" noProof="0" dirty="0">
                <a:ln>
                  <a:noFill/>
                </a:ln>
                <a:solidFill>
                  <a:prstClr val="black"/>
                </a:solidFill>
                <a:effectLst/>
                <a:uLnTx/>
                <a:uFillTx/>
                <a:latin typeface="Amnesty Trade Gothic Cn" panose="020B0506040303020004"/>
                <a:cs typeface="+mn-cs"/>
              </a:rPr>
              <a:t>International Board </a:t>
            </a:r>
          </a:p>
        </p:txBody>
      </p:sp>
      <p:sp>
        <p:nvSpPr>
          <p:cNvPr id="18" name="Arrow: Right 17">
            <a:extLst>
              <a:ext uri="{FF2B5EF4-FFF2-40B4-BE49-F238E27FC236}">
                <a16:creationId xmlns:a16="http://schemas.microsoft.com/office/drawing/2014/main" id="{92DE6D42-6022-4DE6-87BE-B4F3680C8C88}"/>
              </a:ext>
            </a:extLst>
          </p:cNvPr>
          <p:cNvSpPr/>
          <p:nvPr/>
        </p:nvSpPr>
        <p:spPr>
          <a:xfrm rot="5400000">
            <a:off x="412808" y="2942974"/>
            <a:ext cx="792826" cy="369333"/>
          </a:xfrm>
          <a:prstGeom prst="rightArrow">
            <a:avLst/>
          </a:prstGeom>
          <a:solidFill>
            <a:srgbClr val="FFF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0114BF42-629F-4006-A9B2-A8E2169DCD47}"/>
              </a:ext>
            </a:extLst>
          </p:cNvPr>
          <p:cNvSpPr txBox="1"/>
          <p:nvPr/>
        </p:nvSpPr>
        <p:spPr>
          <a:xfrm>
            <a:off x="26966" y="3682996"/>
            <a:ext cx="1726714" cy="646331"/>
          </a:xfrm>
          <a:prstGeom prst="rect">
            <a:avLst/>
          </a:prstGeom>
          <a:solidFill>
            <a:srgbClr val="FFC000">
              <a:lumMod val="75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i="0" u="none" strike="noStrike" kern="0" cap="none" spc="0" normalizeH="0" baseline="0" noProof="0" dirty="0">
                <a:ln>
                  <a:noFill/>
                </a:ln>
                <a:solidFill>
                  <a:prstClr val="black"/>
                </a:solidFill>
                <a:effectLst/>
                <a:uLnTx/>
                <a:uFillTx/>
                <a:latin typeface="Amnesty Trade Gothic Cn" panose="020B0506040303020004"/>
                <a:cs typeface="+mn-cs"/>
              </a:rPr>
              <a:t>International Secretariat </a:t>
            </a:r>
          </a:p>
        </p:txBody>
      </p:sp>
      <p:sp>
        <p:nvSpPr>
          <p:cNvPr id="20" name="Arrow: Right 19">
            <a:extLst>
              <a:ext uri="{FF2B5EF4-FFF2-40B4-BE49-F238E27FC236}">
                <a16:creationId xmlns:a16="http://schemas.microsoft.com/office/drawing/2014/main" id="{0820FC93-8C4E-422F-8B62-DD2D37F7FE0A}"/>
              </a:ext>
            </a:extLst>
          </p:cNvPr>
          <p:cNvSpPr/>
          <p:nvPr/>
        </p:nvSpPr>
        <p:spPr>
          <a:xfrm rot="5400000">
            <a:off x="412807" y="4691787"/>
            <a:ext cx="792826" cy="369333"/>
          </a:xfrm>
          <a:prstGeom prst="rightArrow">
            <a:avLst/>
          </a:prstGeom>
          <a:solidFill>
            <a:srgbClr val="FFF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BC115E5-9971-40D8-87F5-F9EC6EA00563}"/>
              </a:ext>
            </a:extLst>
          </p:cNvPr>
          <p:cNvSpPr txBox="1"/>
          <p:nvPr/>
        </p:nvSpPr>
        <p:spPr>
          <a:xfrm>
            <a:off x="88300" y="5548442"/>
            <a:ext cx="1337226" cy="369332"/>
          </a:xfrm>
          <a:prstGeom prst="rect">
            <a:avLst/>
          </a:prstGeom>
          <a:solidFill>
            <a:srgbClr val="FFC000">
              <a:lumMod val="60000"/>
              <a:lumOff val="40000"/>
            </a:srgbClr>
          </a:solid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i="0" u="none" strike="noStrike" kern="0" cap="none" spc="0" normalizeH="0" baseline="0" noProof="0" dirty="0">
                <a:ln>
                  <a:noFill/>
                </a:ln>
                <a:solidFill>
                  <a:prstClr val="black"/>
                </a:solidFill>
                <a:effectLst/>
                <a:uLnTx/>
                <a:uFillTx/>
                <a:latin typeface="Amnesty Trade Gothic Cn" panose="020B0506040303020004"/>
                <a:cs typeface="+mn-cs"/>
              </a:rPr>
              <a:t>All Sections </a:t>
            </a:r>
          </a:p>
        </p:txBody>
      </p:sp>
      <p:sp>
        <p:nvSpPr>
          <p:cNvPr id="22" name="Arrow: Right 21">
            <a:extLst>
              <a:ext uri="{FF2B5EF4-FFF2-40B4-BE49-F238E27FC236}">
                <a16:creationId xmlns:a16="http://schemas.microsoft.com/office/drawing/2014/main" id="{55C7A436-4CD8-417C-94F3-ADFF3DA32205}"/>
              </a:ext>
            </a:extLst>
          </p:cNvPr>
          <p:cNvSpPr/>
          <p:nvPr/>
        </p:nvSpPr>
        <p:spPr>
          <a:xfrm>
            <a:off x="1527998" y="5409943"/>
            <a:ext cx="3949642" cy="571941"/>
          </a:xfrm>
          <a:prstGeom prst="rightArrow">
            <a:avLst/>
          </a:prstGeom>
          <a:solidFill>
            <a:srgbClr val="FFF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8D9BFFA5-7414-4BA7-B109-100D40DA4236}"/>
              </a:ext>
            </a:extLst>
          </p:cNvPr>
          <p:cNvSpPr txBox="1"/>
          <p:nvPr/>
        </p:nvSpPr>
        <p:spPr>
          <a:xfrm>
            <a:off x="2591788" y="5510217"/>
            <a:ext cx="2017224" cy="369332"/>
          </a:xfrm>
          <a:prstGeom prst="rect">
            <a:avLst/>
          </a:prstGeom>
          <a:noFill/>
        </p:spPr>
        <p:txBody>
          <a:bodyPr wrap="square" rtlCol="0">
            <a:spAutoFit/>
          </a:bodyPr>
          <a:lstStyle/>
          <a:p>
            <a:pPr fontAlgn="auto">
              <a:spcBef>
                <a:spcPts val="0"/>
              </a:spcBef>
              <a:spcAft>
                <a:spcPts val="0"/>
              </a:spcAft>
            </a:pPr>
            <a:r>
              <a:rPr lang="en-GB" sz="1800" dirty="0">
                <a:solidFill>
                  <a:prstClr val="black"/>
                </a:solidFill>
                <a:latin typeface="Amnesty Trade Gothic Cn" panose="020B0506040303020004"/>
                <a:cs typeface="+mn-cs"/>
              </a:rPr>
              <a:t>Amnesty UK </a:t>
            </a:r>
          </a:p>
        </p:txBody>
      </p:sp>
    </p:spTree>
    <p:extLst>
      <p:ext uri="{BB962C8B-B14F-4D97-AF65-F5344CB8AC3E}">
        <p14:creationId xmlns:p14="http://schemas.microsoft.com/office/powerpoint/2010/main" val="204399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AAD3-0FB9-4538-96CC-7DE8DAA2D4DC}"/>
              </a:ext>
            </a:extLst>
          </p:cNvPr>
          <p:cNvSpPr>
            <a:spLocks noGrp="1"/>
          </p:cNvSpPr>
          <p:nvPr>
            <p:ph type="title"/>
          </p:nvPr>
        </p:nvSpPr>
        <p:spPr>
          <a:xfrm>
            <a:off x="273852" y="688972"/>
            <a:ext cx="7391400" cy="838200"/>
          </a:xfrm>
        </p:spPr>
        <p:txBody>
          <a:bodyPr/>
          <a:lstStyle/>
          <a:p>
            <a:r>
              <a:rPr lang="en-GB" sz="3600" cap="all" dirty="0">
                <a:solidFill>
                  <a:srgbClr val="000000"/>
                </a:solidFill>
                <a:highlight>
                  <a:srgbClr val="FFFF00"/>
                </a:highlight>
                <a:latin typeface="Amnesty Trade Gothic Cn"/>
              </a:rPr>
              <a:t>How do UK Student groups make decisions at amnesty UK?</a:t>
            </a:r>
            <a:br>
              <a:rPr lang="en-GB" dirty="0">
                <a:highlight>
                  <a:srgbClr val="FFFF00"/>
                </a:highlight>
              </a:rPr>
            </a:br>
            <a:endParaRPr lang="en-GB" dirty="0">
              <a:highlight>
                <a:srgbClr val="FFFF00"/>
              </a:highlight>
            </a:endParaRPr>
          </a:p>
        </p:txBody>
      </p:sp>
      <p:sp>
        <p:nvSpPr>
          <p:cNvPr id="4" name="TextBox 3">
            <a:extLst>
              <a:ext uri="{FF2B5EF4-FFF2-40B4-BE49-F238E27FC236}">
                <a16:creationId xmlns:a16="http://schemas.microsoft.com/office/drawing/2014/main" id="{D1C6308F-A919-4EF8-96DF-CFE7D0691BEE}"/>
              </a:ext>
            </a:extLst>
          </p:cNvPr>
          <p:cNvSpPr txBox="1"/>
          <p:nvPr/>
        </p:nvSpPr>
        <p:spPr>
          <a:xfrm>
            <a:off x="783649" y="2694261"/>
            <a:ext cx="2199513" cy="461665"/>
          </a:xfrm>
          <a:prstGeom prst="rect">
            <a:avLst/>
          </a:prstGeom>
          <a:solidFill>
            <a:srgbClr val="FFFF00"/>
          </a:solidFill>
        </p:spPr>
        <p:txBody>
          <a:bodyPr wrap="square" rtlCol="0">
            <a:spAutoFit/>
          </a:bodyPr>
          <a:lstStyle/>
          <a:p>
            <a:pPr fontAlgn="auto">
              <a:spcBef>
                <a:spcPts val="0"/>
              </a:spcBef>
              <a:spcAft>
                <a:spcPts val="0"/>
              </a:spcAft>
            </a:pPr>
            <a:r>
              <a:rPr lang="en-GB" dirty="0">
                <a:solidFill>
                  <a:prstClr val="black"/>
                </a:solidFill>
                <a:latin typeface="Amnesty Trade Gothic Cn" panose="020B0506040303020004"/>
                <a:cs typeface="+mn-cs"/>
              </a:rPr>
              <a:t>Student groups </a:t>
            </a:r>
          </a:p>
        </p:txBody>
      </p:sp>
      <p:sp>
        <p:nvSpPr>
          <p:cNvPr id="5" name="Arrow: Right 4">
            <a:extLst>
              <a:ext uri="{FF2B5EF4-FFF2-40B4-BE49-F238E27FC236}">
                <a16:creationId xmlns:a16="http://schemas.microsoft.com/office/drawing/2014/main" id="{E74B61B3-9CC0-4EAD-898B-FD79FD2A6723}"/>
              </a:ext>
            </a:extLst>
          </p:cNvPr>
          <p:cNvSpPr/>
          <p:nvPr/>
        </p:nvSpPr>
        <p:spPr>
          <a:xfrm>
            <a:off x="3444074" y="2826273"/>
            <a:ext cx="1824781" cy="461665"/>
          </a:xfrm>
          <a:prstGeom prst="rightArrow">
            <a:avLst/>
          </a:prstGeom>
          <a:solidFill>
            <a:sysClr val="windowText" lastClr="00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38D1163-F67F-4A77-8922-998E3F164467}"/>
              </a:ext>
            </a:extLst>
          </p:cNvPr>
          <p:cNvSpPr txBox="1"/>
          <p:nvPr/>
        </p:nvSpPr>
        <p:spPr>
          <a:xfrm>
            <a:off x="5542311" y="2657674"/>
            <a:ext cx="3304879" cy="461665"/>
          </a:xfrm>
          <a:prstGeom prst="rect">
            <a:avLst/>
          </a:prstGeom>
          <a:solidFill>
            <a:srgbClr val="FFFF00"/>
          </a:solidFill>
        </p:spPr>
        <p:txBody>
          <a:bodyPr wrap="none" rtlCol="0">
            <a:spAutoFit/>
          </a:bodyPr>
          <a:lstStyle/>
          <a:p>
            <a:pPr fontAlgn="auto">
              <a:spcBef>
                <a:spcPts val="0"/>
              </a:spcBef>
              <a:spcAft>
                <a:spcPts val="0"/>
              </a:spcAft>
            </a:pPr>
            <a:r>
              <a:rPr lang="en-GB" dirty="0">
                <a:solidFill>
                  <a:prstClr val="black"/>
                </a:solidFill>
                <a:latin typeface="Amnesty Trade Gothic Cn" panose="020B0506040303020004"/>
                <a:cs typeface="+mn-cs"/>
              </a:rPr>
              <a:t>Annual General Meeting</a:t>
            </a:r>
          </a:p>
        </p:txBody>
      </p:sp>
      <p:sp>
        <p:nvSpPr>
          <p:cNvPr id="7" name="TextBox 6">
            <a:extLst>
              <a:ext uri="{FF2B5EF4-FFF2-40B4-BE49-F238E27FC236}">
                <a16:creationId xmlns:a16="http://schemas.microsoft.com/office/drawing/2014/main" id="{554FCE7B-BB9E-43F5-96E6-19271D083A5D}"/>
              </a:ext>
            </a:extLst>
          </p:cNvPr>
          <p:cNvSpPr txBox="1"/>
          <p:nvPr/>
        </p:nvSpPr>
        <p:spPr>
          <a:xfrm>
            <a:off x="3344930" y="2294151"/>
            <a:ext cx="1923925" cy="400110"/>
          </a:xfrm>
          <a:prstGeom prst="rect">
            <a:avLst/>
          </a:prstGeom>
          <a:noFill/>
        </p:spPr>
        <p:txBody>
          <a:bodyPr wrap="none" rtlCol="0">
            <a:spAutoFit/>
          </a:bodyPr>
          <a:lstStyle/>
          <a:p>
            <a:pPr fontAlgn="auto">
              <a:spcBef>
                <a:spcPts val="0"/>
              </a:spcBef>
              <a:spcAft>
                <a:spcPts val="0"/>
              </a:spcAft>
            </a:pPr>
            <a:r>
              <a:rPr lang="en-GB" sz="2000" dirty="0">
                <a:solidFill>
                  <a:prstClr val="black"/>
                </a:solidFill>
                <a:latin typeface="Amnesty Trade Gothic Cn" panose="020B0506040303020004"/>
                <a:cs typeface="+mn-cs"/>
              </a:rPr>
              <a:t>Submit motions to </a:t>
            </a:r>
          </a:p>
        </p:txBody>
      </p:sp>
      <p:sp>
        <p:nvSpPr>
          <p:cNvPr id="8" name="Arrow: Right 7">
            <a:extLst>
              <a:ext uri="{FF2B5EF4-FFF2-40B4-BE49-F238E27FC236}">
                <a16:creationId xmlns:a16="http://schemas.microsoft.com/office/drawing/2014/main" id="{1881FED0-B908-48E5-AADC-106EB9A32F8A}"/>
              </a:ext>
            </a:extLst>
          </p:cNvPr>
          <p:cNvSpPr/>
          <p:nvPr/>
        </p:nvSpPr>
        <p:spPr>
          <a:xfrm rot="5400000">
            <a:off x="5917134" y="3887577"/>
            <a:ext cx="1824781" cy="442852"/>
          </a:xfrm>
          <a:prstGeom prst="rightArrow">
            <a:avLst/>
          </a:prstGeom>
          <a:solidFill>
            <a:sysClr val="windowText" lastClr="00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05B374A-71C5-4D75-BCE6-2E3AADB3F77A}"/>
              </a:ext>
            </a:extLst>
          </p:cNvPr>
          <p:cNvSpPr txBox="1"/>
          <p:nvPr/>
        </p:nvSpPr>
        <p:spPr>
          <a:xfrm>
            <a:off x="7101199" y="3924337"/>
            <a:ext cx="1721946" cy="400110"/>
          </a:xfrm>
          <a:prstGeom prst="rect">
            <a:avLst/>
          </a:prstGeom>
          <a:noFill/>
        </p:spPr>
        <p:txBody>
          <a:bodyPr wrap="none" rtlCol="0">
            <a:spAutoFit/>
          </a:bodyPr>
          <a:lstStyle/>
          <a:p>
            <a:pPr fontAlgn="auto">
              <a:spcBef>
                <a:spcPts val="0"/>
              </a:spcBef>
              <a:spcAft>
                <a:spcPts val="0"/>
              </a:spcAft>
            </a:pPr>
            <a:r>
              <a:rPr lang="en-GB" sz="2000" dirty="0">
                <a:solidFill>
                  <a:prstClr val="black"/>
                </a:solidFill>
                <a:latin typeface="Amnesty Trade Gothic Cn" panose="020B0506040303020004"/>
                <a:cs typeface="+mn-cs"/>
              </a:rPr>
              <a:t>If motion passes</a:t>
            </a:r>
          </a:p>
        </p:txBody>
      </p:sp>
      <p:sp>
        <p:nvSpPr>
          <p:cNvPr id="10" name="TextBox 9">
            <a:extLst>
              <a:ext uri="{FF2B5EF4-FFF2-40B4-BE49-F238E27FC236}">
                <a16:creationId xmlns:a16="http://schemas.microsoft.com/office/drawing/2014/main" id="{631A93E2-DDC2-4EE0-8192-5497F111DBD3}"/>
              </a:ext>
            </a:extLst>
          </p:cNvPr>
          <p:cNvSpPr txBox="1"/>
          <p:nvPr/>
        </p:nvSpPr>
        <p:spPr>
          <a:xfrm>
            <a:off x="5729531" y="5098667"/>
            <a:ext cx="2642839" cy="461665"/>
          </a:xfrm>
          <a:prstGeom prst="rect">
            <a:avLst/>
          </a:prstGeom>
          <a:solidFill>
            <a:srgbClr val="FFFF00"/>
          </a:solidFill>
        </p:spPr>
        <p:txBody>
          <a:bodyPr wrap="none" rtlCol="0">
            <a:spAutoFit/>
          </a:bodyPr>
          <a:lstStyle/>
          <a:p>
            <a:pPr fontAlgn="auto">
              <a:spcBef>
                <a:spcPts val="0"/>
              </a:spcBef>
              <a:spcAft>
                <a:spcPts val="0"/>
              </a:spcAft>
            </a:pPr>
            <a:r>
              <a:rPr lang="en-GB" dirty="0">
                <a:solidFill>
                  <a:prstClr val="black"/>
                </a:solidFill>
                <a:latin typeface="Amnesty Trade Gothic Cn" panose="020B0506040303020004"/>
                <a:cs typeface="+mn-cs"/>
              </a:rPr>
              <a:t>Amnesty UK board </a:t>
            </a:r>
          </a:p>
        </p:txBody>
      </p:sp>
      <p:sp>
        <p:nvSpPr>
          <p:cNvPr id="11" name="Arrow: Right 10">
            <a:extLst>
              <a:ext uri="{FF2B5EF4-FFF2-40B4-BE49-F238E27FC236}">
                <a16:creationId xmlns:a16="http://schemas.microsoft.com/office/drawing/2014/main" id="{DE93361E-9EEA-4805-A46C-D0CA72A97205}"/>
              </a:ext>
            </a:extLst>
          </p:cNvPr>
          <p:cNvSpPr/>
          <p:nvPr/>
        </p:nvSpPr>
        <p:spPr>
          <a:xfrm rot="16200000">
            <a:off x="971015" y="3899128"/>
            <a:ext cx="1824781" cy="442852"/>
          </a:xfrm>
          <a:prstGeom prst="rightArrow">
            <a:avLst/>
          </a:prstGeom>
          <a:solidFill>
            <a:sysClr val="windowText" lastClr="00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60A2348-69E0-46E8-8DAD-C115DD8C1AB3}"/>
              </a:ext>
            </a:extLst>
          </p:cNvPr>
          <p:cNvSpPr txBox="1"/>
          <p:nvPr/>
        </p:nvSpPr>
        <p:spPr>
          <a:xfrm>
            <a:off x="360501" y="3702075"/>
            <a:ext cx="1354722" cy="1015663"/>
          </a:xfrm>
          <a:prstGeom prst="rect">
            <a:avLst/>
          </a:prstGeom>
          <a:noFill/>
        </p:spPr>
        <p:txBody>
          <a:bodyPr wrap="square" rtlCol="0">
            <a:spAutoFit/>
          </a:bodyPr>
          <a:lstStyle/>
          <a:p>
            <a:pPr algn="ctr" fontAlgn="auto">
              <a:spcBef>
                <a:spcPts val="0"/>
              </a:spcBef>
              <a:spcAft>
                <a:spcPts val="0"/>
              </a:spcAft>
            </a:pPr>
            <a:r>
              <a:rPr lang="en-GB" sz="2000" dirty="0">
                <a:solidFill>
                  <a:prstClr val="black"/>
                </a:solidFill>
                <a:latin typeface="Amnesty Trade Gothic Cn" panose="020B0506040303020004"/>
                <a:cs typeface="+mn-cs"/>
              </a:rPr>
              <a:t>Support student</a:t>
            </a:r>
          </a:p>
          <a:p>
            <a:pPr algn="ctr" fontAlgn="auto">
              <a:spcBef>
                <a:spcPts val="0"/>
              </a:spcBef>
              <a:spcAft>
                <a:spcPts val="0"/>
              </a:spcAft>
            </a:pPr>
            <a:r>
              <a:rPr lang="en-GB" sz="2000" dirty="0">
                <a:solidFill>
                  <a:prstClr val="black"/>
                </a:solidFill>
                <a:latin typeface="Amnesty Trade Gothic Cn" panose="020B0506040303020004"/>
                <a:cs typeface="+mn-cs"/>
              </a:rPr>
              <a:t> groups </a:t>
            </a:r>
          </a:p>
        </p:txBody>
      </p:sp>
      <p:sp>
        <p:nvSpPr>
          <p:cNvPr id="13" name="Arrow: Right 12">
            <a:extLst>
              <a:ext uri="{FF2B5EF4-FFF2-40B4-BE49-F238E27FC236}">
                <a16:creationId xmlns:a16="http://schemas.microsoft.com/office/drawing/2014/main" id="{B5902E40-F411-46B5-B1C9-DED750832622}"/>
              </a:ext>
            </a:extLst>
          </p:cNvPr>
          <p:cNvSpPr/>
          <p:nvPr/>
        </p:nvSpPr>
        <p:spPr>
          <a:xfrm rot="10800000">
            <a:off x="3141397" y="5075106"/>
            <a:ext cx="2256126" cy="508786"/>
          </a:xfrm>
          <a:prstGeom prst="rightArrow">
            <a:avLst/>
          </a:prstGeom>
          <a:solidFill>
            <a:sysClr val="windowText" lastClr="0000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1B32F5D-D940-4DC7-A2A6-2AF163F9B4AB}"/>
              </a:ext>
            </a:extLst>
          </p:cNvPr>
          <p:cNvSpPr txBox="1"/>
          <p:nvPr/>
        </p:nvSpPr>
        <p:spPr>
          <a:xfrm>
            <a:off x="538252" y="5098667"/>
            <a:ext cx="2486450" cy="461665"/>
          </a:xfrm>
          <a:prstGeom prst="rect">
            <a:avLst/>
          </a:prstGeom>
          <a:solidFill>
            <a:srgbClr val="FFFF00"/>
          </a:solidFill>
        </p:spPr>
        <p:txBody>
          <a:bodyPr wrap="none" rtlCol="0">
            <a:spAutoFit/>
          </a:bodyPr>
          <a:lstStyle/>
          <a:p>
            <a:pPr fontAlgn="auto">
              <a:spcBef>
                <a:spcPts val="0"/>
              </a:spcBef>
              <a:spcAft>
                <a:spcPts val="0"/>
              </a:spcAft>
            </a:pPr>
            <a:r>
              <a:rPr lang="en-GB" dirty="0">
                <a:solidFill>
                  <a:prstClr val="black"/>
                </a:solidFill>
                <a:latin typeface="Amnesty Trade Gothic Cn" panose="020B0506040303020004"/>
                <a:cs typeface="+mn-cs"/>
              </a:rPr>
              <a:t>Amnesty UK Staff </a:t>
            </a:r>
          </a:p>
        </p:txBody>
      </p:sp>
    </p:spTree>
    <p:extLst>
      <p:ext uri="{BB962C8B-B14F-4D97-AF65-F5344CB8AC3E}">
        <p14:creationId xmlns:p14="http://schemas.microsoft.com/office/powerpoint/2010/main" val="3620276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8E246-F2B4-4C9D-AE03-3D0D1B84C14E}"/>
              </a:ext>
            </a:extLst>
          </p:cNvPr>
          <p:cNvSpPr>
            <a:spLocks noGrp="1"/>
          </p:cNvSpPr>
          <p:nvPr>
            <p:ph type="title"/>
          </p:nvPr>
        </p:nvSpPr>
        <p:spPr>
          <a:xfrm>
            <a:off x="295310" y="610189"/>
            <a:ext cx="7391400" cy="838200"/>
          </a:xfrm>
        </p:spPr>
        <p:txBody>
          <a:bodyPr/>
          <a:lstStyle/>
          <a:p>
            <a:pPr lvl="0" fontAlgn="auto">
              <a:spcBef>
                <a:spcPts val="0"/>
              </a:spcBef>
              <a:spcAft>
                <a:spcPts val="0"/>
              </a:spcAft>
            </a:pPr>
            <a:r>
              <a:rPr lang="en-GB" sz="3600" cap="all" dirty="0">
                <a:solidFill>
                  <a:srgbClr val="000000"/>
                </a:solidFill>
                <a:highlight>
                  <a:srgbClr val="FFFF00"/>
                </a:highlight>
                <a:latin typeface="Amnesty Trade Gothic Cn"/>
                <a:ea typeface="+mn-ea"/>
                <a:cs typeface="+mn-cs"/>
              </a:rPr>
              <a:t>How does this work in practice?</a:t>
            </a:r>
            <a:br>
              <a:rPr lang="en-GB" sz="4800" b="0" dirty="0">
                <a:solidFill>
                  <a:prstClr val="black"/>
                </a:solidFill>
                <a:latin typeface="Calibri" panose="020F0502020204030204"/>
                <a:ea typeface="+mn-ea"/>
                <a:cs typeface="+mn-cs"/>
              </a:rPr>
            </a:br>
            <a:endParaRPr lang="en-GB" dirty="0"/>
          </a:p>
        </p:txBody>
      </p:sp>
      <p:sp>
        <p:nvSpPr>
          <p:cNvPr id="4" name="TextBox 3">
            <a:extLst>
              <a:ext uri="{FF2B5EF4-FFF2-40B4-BE49-F238E27FC236}">
                <a16:creationId xmlns:a16="http://schemas.microsoft.com/office/drawing/2014/main" id="{C4B0FE35-F330-4E20-999A-1D407E553D91}"/>
              </a:ext>
            </a:extLst>
          </p:cNvPr>
          <p:cNvSpPr txBox="1"/>
          <p:nvPr/>
        </p:nvSpPr>
        <p:spPr>
          <a:xfrm>
            <a:off x="-149846" y="1743122"/>
            <a:ext cx="3209678" cy="1200329"/>
          </a:xfrm>
          <a:prstGeom prst="rect">
            <a:avLst/>
          </a:prstGeom>
          <a:noFill/>
        </p:spPr>
        <p:txBody>
          <a:bodyPr wrap="square" rtlCol="0">
            <a:spAutoFit/>
          </a:bodyPr>
          <a:lstStyle/>
          <a:p>
            <a:pPr algn="ctr" fontAlgn="auto">
              <a:spcBef>
                <a:spcPts val="0"/>
              </a:spcBef>
              <a:spcAft>
                <a:spcPts val="0"/>
              </a:spcAft>
            </a:pPr>
            <a:r>
              <a:rPr lang="en-GB" dirty="0">
                <a:solidFill>
                  <a:prstClr val="black"/>
                </a:solidFill>
                <a:latin typeface="Amnesty Trade Gothic Cn" panose="020B0506040303020004"/>
                <a:cs typeface="+mn-cs"/>
              </a:rPr>
              <a:t>Edinburgh University Amnesty International Society</a:t>
            </a:r>
          </a:p>
        </p:txBody>
      </p:sp>
      <p:sp>
        <p:nvSpPr>
          <p:cNvPr id="5" name="Arrow: Right 4">
            <a:extLst>
              <a:ext uri="{FF2B5EF4-FFF2-40B4-BE49-F238E27FC236}">
                <a16:creationId xmlns:a16="http://schemas.microsoft.com/office/drawing/2014/main" id="{0CB598F4-02DF-417B-8A87-5D26234F797D}"/>
              </a:ext>
            </a:extLst>
          </p:cNvPr>
          <p:cNvSpPr/>
          <p:nvPr/>
        </p:nvSpPr>
        <p:spPr>
          <a:xfrm rot="5400000">
            <a:off x="615128" y="3794387"/>
            <a:ext cx="1679727" cy="708168"/>
          </a:xfrm>
          <a:prstGeom prst="rightArrow">
            <a:avLst/>
          </a:prstGeom>
          <a:solidFill>
            <a:srgbClr val="FFF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76C5D0E-DB61-4CED-BE17-6883D8700681}"/>
              </a:ext>
            </a:extLst>
          </p:cNvPr>
          <p:cNvSpPr txBox="1"/>
          <p:nvPr/>
        </p:nvSpPr>
        <p:spPr>
          <a:xfrm>
            <a:off x="32325" y="5389883"/>
            <a:ext cx="2319365" cy="1200329"/>
          </a:xfrm>
          <a:prstGeom prst="rect">
            <a:avLst/>
          </a:prstGeom>
          <a:noFill/>
        </p:spPr>
        <p:txBody>
          <a:bodyPr wrap="square" rtlCol="0">
            <a:spAutoFit/>
          </a:bodyPr>
          <a:lstStyle/>
          <a:p>
            <a:pPr algn="ctr" fontAlgn="auto">
              <a:spcBef>
                <a:spcPts val="0"/>
              </a:spcBef>
              <a:spcAft>
                <a:spcPts val="0"/>
              </a:spcAft>
            </a:pPr>
            <a:r>
              <a:rPr lang="en-GB" dirty="0">
                <a:solidFill>
                  <a:prstClr val="black"/>
                </a:solidFill>
                <a:latin typeface="Amnesty Trade Gothic Cn" panose="020B0506040303020004"/>
                <a:cs typeface="+mn-cs"/>
              </a:rPr>
              <a:t>2016 Annual General </a:t>
            </a:r>
          </a:p>
          <a:p>
            <a:pPr algn="ctr" fontAlgn="auto">
              <a:spcBef>
                <a:spcPts val="0"/>
              </a:spcBef>
              <a:spcAft>
                <a:spcPts val="0"/>
              </a:spcAft>
            </a:pPr>
            <a:r>
              <a:rPr lang="en-GB" dirty="0">
                <a:solidFill>
                  <a:prstClr val="black"/>
                </a:solidFill>
                <a:latin typeface="Amnesty Trade Gothic Cn" panose="020B0506040303020004"/>
                <a:cs typeface="+mn-cs"/>
              </a:rPr>
              <a:t>Meeting </a:t>
            </a:r>
          </a:p>
        </p:txBody>
      </p:sp>
      <p:sp>
        <p:nvSpPr>
          <p:cNvPr id="7" name="Arrow: Right 6">
            <a:extLst>
              <a:ext uri="{FF2B5EF4-FFF2-40B4-BE49-F238E27FC236}">
                <a16:creationId xmlns:a16="http://schemas.microsoft.com/office/drawing/2014/main" id="{238E8BC4-64F9-405F-B9A3-F0DD6917E8DE}"/>
              </a:ext>
            </a:extLst>
          </p:cNvPr>
          <p:cNvSpPr/>
          <p:nvPr/>
        </p:nvSpPr>
        <p:spPr>
          <a:xfrm>
            <a:off x="2417729" y="5823510"/>
            <a:ext cx="4045559" cy="523220"/>
          </a:xfrm>
          <a:prstGeom prst="rightArrow">
            <a:avLst/>
          </a:prstGeom>
          <a:solidFill>
            <a:srgbClr val="FFF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F9B68F8-EDFF-4100-8554-5FADEEBCF9A9}"/>
              </a:ext>
            </a:extLst>
          </p:cNvPr>
          <p:cNvSpPr txBox="1"/>
          <p:nvPr/>
        </p:nvSpPr>
        <p:spPr>
          <a:xfrm>
            <a:off x="2548636" y="5392622"/>
            <a:ext cx="3782574" cy="523220"/>
          </a:xfrm>
          <a:prstGeom prst="rect">
            <a:avLst/>
          </a:prstGeom>
          <a:noFill/>
        </p:spPr>
        <p:txBody>
          <a:bodyPr wrap="none" rtlCol="0">
            <a:spAutoFit/>
          </a:bodyPr>
          <a:lstStyle/>
          <a:p>
            <a:pPr fontAlgn="auto">
              <a:spcBef>
                <a:spcPts val="0"/>
              </a:spcBef>
              <a:spcAft>
                <a:spcPts val="0"/>
              </a:spcAft>
            </a:pPr>
            <a:r>
              <a:rPr lang="en-GB" sz="2800" b="0" dirty="0">
                <a:solidFill>
                  <a:prstClr val="black"/>
                </a:solidFill>
                <a:latin typeface="Amnesty Trade Gothic Cn" panose="020B0506040303020004"/>
                <a:cs typeface="+mn-cs"/>
              </a:rPr>
              <a:t>Votes for: 1851 (74.01%)</a:t>
            </a:r>
          </a:p>
        </p:txBody>
      </p:sp>
      <p:sp>
        <p:nvSpPr>
          <p:cNvPr id="9" name="TextBox 8">
            <a:extLst>
              <a:ext uri="{FF2B5EF4-FFF2-40B4-BE49-F238E27FC236}">
                <a16:creationId xmlns:a16="http://schemas.microsoft.com/office/drawing/2014/main" id="{E4E27211-7073-461E-80DC-12E35108F8AB}"/>
              </a:ext>
            </a:extLst>
          </p:cNvPr>
          <p:cNvSpPr txBox="1"/>
          <p:nvPr/>
        </p:nvSpPr>
        <p:spPr>
          <a:xfrm>
            <a:off x="2417729" y="6319993"/>
            <a:ext cx="4120872" cy="523220"/>
          </a:xfrm>
          <a:prstGeom prst="rect">
            <a:avLst/>
          </a:prstGeom>
          <a:noFill/>
        </p:spPr>
        <p:txBody>
          <a:bodyPr wrap="none" rtlCol="0">
            <a:spAutoFit/>
          </a:bodyPr>
          <a:lstStyle/>
          <a:p>
            <a:pPr fontAlgn="auto">
              <a:spcBef>
                <a:spcPts val="0"/>
              </a:spcBef>
              <a:spcAft>
                <a:spcPts val="0"/>
              </a:spcAft>
            </a:pPr>
            <a:r>
              <a:rPr lang="en-GB" sz="2800" b="0" dirty="0">
                <a:solidFill>
                  <a:prstClr val="black"/>
                </a:solidFill>
                <a:latin typeface="Amnesty Trade Gothic Cn" panose="020B0506040303020004"/>
                <a:cs typeface="+mn-cs"/>
              </a:rPr>
              <a:t>Votes against 650 (25.99%)</a:t>
            </a:r>
          </a:p>
        </p:txBody>
      </p:sp>
      <p:sp>
        <p:nvSpPr>
          <p:cNvPr id="10" name="TextBox 9">
            <a:extLst>
              <a:ext uri="{FF2B5EF4-FFF2-40B4-BE49-F238E27FC236}">
                <a16:creationId xmlns:a16="http://schemas.microsoft.com/office/drawing/2014/main" id="{94197158-E924-4DE3-8F6A-82C2B6345E3A}"/>
              </a:ext>
            </a:extLst>
          </p:cNvPr>
          <p:cNvSpPr txBox="1"/>
          <p:nvPr/>
        </p:nvSpPr>
        <p:spPr>
          <a:xfrm>
            <a:off x="6545907" y="5389883"/>
            <a:ext cx="2615844" cy="1200329"/>
          </a:xfrm>
          <a:prstGeom prst="rect">
            <a:avLst/>
          </a:prstGeom>
          <a:noFill/>
        </p:spPr>
        <p:txBody>
          <a:bodyPr wrap="square" rtlCol="0">
            <a:spAutoFit/>
          </a:bodyPr>
          <a:lstStyle/>
          <a:p>
            <a:pPr algn="ctr" fontAlgn="auto">
              <a:spcBef>
                <a:spcPts val="0"/>
              </a:spcBef>
              <a:spcAft>
                <a:spcPts val="0"/>
              </a:spcAft>
            </a:pPr>
            <a:r>
              <a:rPr lang="en-GB" dirty="0">
                <a:solidFill>
                  <a:prstClr val="black"/>
                </a:solidFill>
                <a:latin typeface="Amnesty Trade Gothic Cn" panose="020B0506040303020004"/>
                <a:cs typeface="+mn-cs"/>
              </a:rPr>
              <a:t>Amnesty UK board propose motion at</a:t>
            </a:r>
          </a:p>
          <a:p>
            <a:pPr algn="ctr" fontAlgn="auto">
              <a:spcBef>
                <a:spcPts val="0"/>
              </a:spcBef>
              <a:spcAft>
                <a:spcPts val="0"/>
              </a:spcAft>
            </a:pPr>
            <a:r>
              <a:rPr lang="en-GB" dirty="0">
                <a:solidFill>
                  <a:prstClr val="black"/>
                </a:solidFill>
                <a:latin typeface="Amnesty Trade Gothic Cn" panose="020B0506040303020004"/>
                <a:cs typeface="+mn-cs"/>
              </a:rPr>
              <a:t>2017 Global Assembly </a:t>
            </a:r>
          </a:p>
        </p:txBody>
      </p:sp>
      <p:sp>
        <p:nvSpPr>
          <p:cNvPr id="11" name="Arrow: Right 10">
            <a:extLst>
              <a:ext uri="{FF2B5EF4-FFF2-40B4-BE49-F238E27FC236}">
                <a16:creationId xmlns:a16="http://schemas.microsoft.com/office/drawing/2014/main" id="{0FDB362D-A33C-4D7E-9357-9E77C0130BEB}"/>
              </a:ext>
            </a:extLst>
          </p:cNvPr>
          <p:cNvSpPr/>
          <p:nvPr/>
        </p:nvSpPr>
        <p:spPr>
          <a:xfrm rot="16200000">
            <a:off x="7358829" y="4148494"/>
            <a:ext cx="1308050" cy="652288"/>
          </a:xfrm>
          <a:prstGeom prst="rightArrow">
            <a:avLst/>
          </a:prstGeom>
          <a:solidFill>
            <a:srgbClr val="FFF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EF2D593-0AC7-47F9-9605-E79CBB58FC3D}"/>
              </a:ext>
            </a:extLst>
          </p:cNvPr>
          <p:cNvSpPr txBox="1"/>
          <p:nvPr/>
        </p:nvSpPr>
        <p:spPr>
          <a:xfrm>
            <a:off x="6760382" y="1741292"/>
            <a:ext cx="2401369" cy="1938992"/>
          </a:xfrm>
          <a:prstGeom prst="rect">
            <a:avLst/>
          </a:prstGeom>
          <a:noFill/>
        </p:spPr>
        <p:txBody>
          <a:bodyPr wrap="square" rtlCol="0">
            <a:spAutoFit/>
          </a:bodyPr>
          <a:lstStyle/>
          <a:p>
            <a:pPr algn="ctr" fontAlgn="auto">
              <a:spcBef>
                <a:spcPts val="0"/>
              </a:spcBef>
              <a:spcAft>
                <a:spcPts val="0"/>
              </a:spcAft>
            </a:pPr>
            <a:r>
              <a:rPr lang="en-GB" dirty="0">
                <a:solidFill>
                  <a:prstClr val="black"/>
                </a:solidFill>
                <a:latin typeface="Amnesty Trade Gothic Cn" panose="020B0506040303020004"/>
                <a:cs typeface="+mn-cs"/>
              </a:rPr>
              <a:t>International Secretariat creates policy on Climate Change and Human Rights</a:t>
            </a:r>
          </a:p>
        </p:txBody>
      </p:sp>
      <p:sp>
        <p:nvSpPr>
          <p:cNvPr id="13" name="Arrow: Right 12">
            <a:extLst>
              <a:ext uri="{FF2B5EF4-FFF2-40B4-BE49-F238E27FC236}">
                <a16:creationId xmlns:a16="http://schemas.microsoft.com/office/drawing/2014/main" id="{29247A79-55C7-48ED-A8B6-B8BD1AF2F85F}"/>
              </a:ext>
            </a:extLst>
          </p:cNvPr>
          <p:cNvSpPr/>
          <p:nvPr/>
        </p:nvSpPr>
        <p:spPr>
          <a:xfrm rot="10800000">
            <a:off x="5885586" y="2449178"/>
            <a:ext cx="874796" cy="523220"/>
          </a:xfrm>
          <a:prstGeom prst="rightArrow">
            <a:avLst/>
          </a:prstGeom>
          <a:solidFill>
            <a:srgbClr val="FFF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BE2ECE5-57B4-46B3-AB43-CF1A268B9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060" y="1811084"/>
            <a:ext cx="2790393" cy="1839634"/>
          </a:xfrm>
          <a:prstGeom prst="rect">
            <a:avLst/>
          </a:prstGeom>
        </p:spPr>
      </p:pic>
      <p:sp>
        <p:nvSpPr>
          <p:cNvPr id="15" name="TextBox 14">
            <a:extLst>
              <a:ext uri="{FF2B5EF4-FFF2-40B4-BE49-F238E27FC236}">
                <a16:creationId xmlns:a16="http://schemas.microsoft.com/office/drawing/2014/main" id="{F07456D2-FFDE-43B2-A25A-044FF8D8110D}"/>
              </a:ext>
            </a:extLst>
          </p:cNvPr>
          <p:cNvSpPr txBox="1"/>
          <p:nvPr/>
        </p:nvSpPr>
        <p:spPr>
          <a:xfrm>
            <a:off x="2829562" y="3820613"/>
            <a:ext cx="3352800" cy="1384995"/>
          </a:xfrm>
          <a:prstGeom prst="rect">
            <a:avLst/>
          </a:prstGeom>
          <a:solidFill>
            <a:sysClr val="windowText" lastClr="000000"/>
          </a:solidFill>
          <a:ln>
            <a:solidFill>
              <a:srgbClr val="FFFF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i="0" u="none" strike="noStrike" kern="0" cap="none" spc="0" normalizeH="0" baseline="0" noProof="0" dirty="0">
                <a:ln>
                  <a:noFill/>
                </a:ln>
                <a:solidFill>
                  <a:srgbClr val="FFFF00"/>
                </a:solidFill>
                <a:effectLst/>
                <a:uLnTx/>
                <a:uFillTx/>
                <a:latin typeface="Amnesty Trade Gothic Cn" panose="020B0506040303020004"/>
                <a:cs typeface="+mn-cs"/>
              </a:rPr>
              <a:t>Edinburgh University Group and Climate Action</a:t>
            </a:r>
          </a:p>
        </p:txBody>
      </p:sp>
    </p:spTree>
    <p:extLst>
      <p:ext uri="{BB962C8B-B14F-4D97-AF65-F5344CB8AC3E}">
        <p14:creationId xmlns:p14="http://schemas.microsoft.com/office/powerpoint/2010/main" val="1547727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579688" y="5920700"/>
            <a:ext cx="1324819" cy="7841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Student Group</a:t>
            </a:r>
          </a:p>
        </p:txBody>
      </p:sp>
      <p:sp>
        <p:nvSpPr>
          <p:cNvPr id="18" name="Rounded Rectangle 17"/>
          <p:cNvSpPr/>
          <p:nvPr/>
        </p:nvSpPr>
        <p:spPr>
          <a:xfrm>
            <a:off x="91418" y="5218862"/>
            <a:ext cx="1417228" cy="488894"/>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Local Group</a:t>
            </a:r>
          </a:p>
        </p:txBody>
      </p:sp>
      <p:sp>
        <p:nvSpPr>
          <p:cNvPr id="15" name="Rounded Rectangle 16"/>
          <p:cNvSpPr/>
          <p:nvPr/>
        </p:nvSpPr>
        <p:spPr>
          <a:xfrm>
            <a:off x="4108275" y="1780769"/>
            <a:ext cx="1638012" cy="11327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Student Action Network Committee</a:t>
            </a:r>
          </a:p>
        </p:txBody>
      </p:sp>
      <p:sp>
        <p:nvSpPr>
          <p:cNvPr id="16" name="Rounded Rectangle 17"/>
          <p:cNvSpPr/>
          <p:nvPr/>
        </p:nvSpPr>
        <p:spPr>
          <a:xfrm>
            <a:off x="539553" y="1746528"/>
            <a:ext cx="2023660" cy="1117546"/>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Regional Reps</a:t>
            </a:r>
          </a:p>
        </p:txBody>
      </p:sp>
      <p:sp>
        <p:nvSpPr>
          <p:cNvPr id="26" name="Rounded Rectangle 18"/>
          <p:cNvSpPr/>
          <p:nvPr/>
        </p:nvSpPr>
        <p:spPr>
          <a:xfrm>
            <a:off x="7179163" y="1900761"/>
            <a:ext cx="1332089" cy="89280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Youth Advisory Group</a:t>
            </a:r>
          </a:p>
        </p:txBody>
      </p:sp>
      <p:sp>
        <p:nvSpPr>
          <p:cNvPr id="27" name="Rounded Rectangle 17"/>
          <p:cNvSpPr/>
          <p:nvPr/>
        </p:nvSpPr>
        <p:spPr>
          <a:xfrm>
            <a:off x="70200" y="4574607"/>
            <a:ext cx="1417228" cy="488894"/>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Local Group</a:t>
            </a:r>
          </a:p>
        </p:txBody>
      </p:sp>
      <p:sp>
        <p:nvSpPr>
          <p:cNvPr id="28" name="Rounded Rectangle 17"/>
          <p:cNvSpPr/>
          <p:nvPr/>
        </p:nvSpPr>
        <p:spPr>
          <a:xfrm>
            <a:off x="940239" y="3898902"/>
            <a:ext cx="1417228" cy="488894"/>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Local Group</a:t>
            </a:r>
          </a:p>
        </p:txBody>
      </p:sp>
      <p:sp>
        <p:nvSpPr>
          <p:cNvPr id="29" name="Rounded Rectangle 17"/>
          <p:cNvSpPr/>
          <p:nvPr/>
        </p:nvSpPr>
        <p:spPr>
          <a:xfrm>
            <a:off x="1685821" y="5229301"/>
            <a:ext cx="1417228" cy="488894"/>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Local Group</a:t>
            </a:r>
          </a:p>
        </p:txBody>
      </p:sp>
      <p:sp>
        <p:nvSpPr>
          <p:cNvPr id="30" name="Rounded Rectangle 17"/>
          <p:cNvSpPr/>
          <p:nvPr/>
        </p:nvSpPr>
        <p:spPr>
          <a:xfrm>
            <a:off x="1685821" y="5977165"/>
            <a:ext cx="1417228" cy="488894"/>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Local Group</a:t>
            </a:r>
          </a:p>
        </p:txBody>
      </p:sp>
      <p:sp>
        <p:nvSpPr>
          <p:cNvPr id="31" name="Rounded Rectangle 17"/>
          <p:cNvSpPr/>
          <p:nvPr/>
        </p:nvSpPr>
        <p:spPr>
          <a:xfrm>
            <a:off x="69525" y="5959047"/>
            <a:ext cx="1417228" cy="488894"/>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Local Group</a:t>
            </a:r>
          </a:p>
        </p:txBody>
      </p:sp>
      <p:sp>
        <p:nvSpPr>
          <p:cNvPr id="32" name="Rounded Rectangle 17"/>
          <p:cNvSpPr/>
          <p:nvPr/>
        </p:nvSpPr>
        <p:spPr>
          <a:xfrm>
            <a:off x="1685821" y="4574607"/>
            <a:ext cx="1417228" cy="488894"/>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Local Group</a:t>
            </a:r>
          </a:p>
        </p:txBody>
      </p:sp>
      <p:sp>
        <p:nvSpPr>
          <p:cNvPr id="34" name="Rounded Rectangle 16"/>
          <p:cNvSpPr/>
          <p:nvPr/>
        </p:nvSpPr>
        <p:spPr>
          <a:xfrm>
            <a:off x="4948049" y="5920701"/>
            <a:ext cx="1145023" cy="78414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Student Group</a:t>
            </a:r>
          </a:p>
        </p:txBody>
      </p:sp>
      <p:sp>
        <p:nvSpPr>
          <p:cNvPr id="36" name="Rounded Rectangle 16"/>
          <p:cNvSpPr/>
          <p:nvPr/>
        </p:nvSpPr>
        <p:spPr>
          <a:xfrm>
            <a:off x="4895052" y="5098679"/>
            <a:ext cx="1107068" cy="7433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Student Group</a:t>
            </a:r>
          </a:p>
        </p:txBody>
      </p:sp>
      <p:sp>
        <p:nvSpPr>
          <p:cNvPr id="37" name="Rounded Rectangle 16"/>
          <p:cNvSpPr/>
          <p:nvPr/>
        </p:nvSpPr>
        <p:spPr>
          <a:xfrm>
            <a:off x="3646599" y="5088692"/>
            <a:ext cx="1168388" cy="74923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Student Group</a:t>
            </a:r>
          </a:p>
        </p:txBody>
      </p:sp>
      <p:sp>
        <p:nvSpPr>
          <p:cNvPr id="38" name="Rounded Rectangle 16"/>
          <p:cNvSpPr/>
          <p:nvPr/>
        </p:nvSpPr>
        <p:spPr>
          <a:xfrm>
            <a:off x="3761489" y="3701968"/>
            <a:ext cx="2331583" cy="5379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Student Conference</a:t>
            </a:r>
          </a:p>
        </p:txBody>
      </p:sp>
      <p:sp>
        <p:nvSpPr>
          <p:cNvPr id="43" name="Rounded Rectangle 18"/>
          <p:cNvSpPr/>
          <p:nvPr/>
        </p:nvSpPr>
        <p:spPr>
          <a:xfrm>
            <a:off x="7853622" y="5978175"/>
            <a:ext cx="1169957" cy="52775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Youth Group</a:t>
            </a:r>
          </a:p>
        </p:txBody>
      </p:sp>
      <p:sp>
        <p:nvSpPr>
          <p:cNvPr id="45" name="Rounded Rectangle 18"/>
          <p:cNvSpPr/>
          <p:nvPr/>
        </p:nvSpPr>
        <p:spPr>
          <a:xfrm>
            <a:off x="6596210" y="4283472"/>
            <a:ext cx="1261288" cy="7325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Youth Group</a:t>
            </a:r>
          </a:p>
        </p:txBody>
      </p:sp>
      <p:sp>
        <p:nvSpPr>
          <p:cNvPr id="46" name="Rounded Rectangle 18"/>
          <p:cNvSpPr/>
          <p:nvPr/>
        </p:nvSpPr>
        <p:spPr>
          <a:xfrm>
            <a:off x="6701572" y="5932391"/>
            <a:ext cx="1050563" cy="69347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Youth Group</a:t>
            </a:r>
          </a:p>
        </p:txBody>
      </p:sp>
      <p:sp>
        <p:nvSpPr>
          <p:cNvPr id="48" name="Rounded Rectangle 18"/>
          <p:cNvSpPr/>
          <p:nvPr/>
        </p:nvSpPr>
        <p:spPr>
          <a:xfrm>
            <a:off x="7845207" y="5159357"/>
            <a:ext cx="1096273" cy="57033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Youth Group</a:t>
            </a:r>
          </a:p>
        </p:txBody>
      </p:sp>
      <p:sp>
        <p:nvSpPr>
          <p:cNvPr id="49" name="Rounded Rectangle 18"/>
          <p:cNvSpPr/>
          <p:nvPr/>
        </p:nvSpPr>
        <p:spPr>
          <a:xfrm>
            <a:off x="7986631" y="4390044"/>
            <a:ext cx="1047550" cy="6986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Youth Group</a:t>
            </a:r>
          </a:p>
        </p:txBody>
      </p:sp>
      <p:sp>
        <p:nvSpPr>
          <p:cNvPr id="50" name="Rounded Rectangle 18"/>
          <p:cNvSpPr/>
          <p:nvPr/>
        </p:nvSpPr>
        <p:spPr>
          <a:xfrm>
            <a:off x="6743224" y="5137184"/>
            <a:ext cx="967260" cy="66628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Youth Group</a:t>
            </a:r>
          </a:p>
        </p:txBody>
      </p:sp>
      <p:sp>
        <p:nvSpPr>
          <p:cNvPr id="66" name="Arrow: Down 65"/>
          <p:cNvSpPr/>
          <p:nvPr/>
        </p:nvSpPr>
        <p:spPr>
          <a:xfrm rot="10800000">
            <a:off x="5628273" y="4472649"/>
            <a:ext cx="287005" cy="5326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67" name="Arrow: Down 66"/>
          <p:cNvSpPr/>
          <p:nvPr/>
        </p:nvSpPr>
        <p:spPr>
          <a:xfrm rot="10800000">
            <a:off x="4557914" y="4455687"/>
            <a:ext cx="287005" cy="5326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68" name="Arrow: Down 67"/>
          <p:cNvSpPr/>
          <p:nvPr/>
        </p:nvSpPr>
        <p:spPr>
          <a:xfrm rot="10800000">
            <a:off x="5132244" y="4449930"/>
            <a:ext cx="287005" cy="5326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69" name="Arrow: Down 68"/>
          <p:cNvSpPr/>
          <p:nvPr/>
        </p:nvSpPr>
        <p:spPr>
          <a:xfrm rot="10800000">
            <a:off x="4029691" y="4451111"/>
            <a:ext cx="287005" cy="5326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70" name="Arrow: Down 69"/>
          <p:cNvSpPr/>
          <p:nvPr/>
        </p:nvSpPr>
        <p:spPr>
          <a:xfrm rot="10800000">
            <a:off x="4732467" y="2959098"/>
            <a:ext cx="287006" cy="63272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71" name="Arrow: Down 70"/>
          <p:cNvSpPr/>
          <p:nvPr/>
        </p:nvSpPr>
        <p:spPr>
          <a:xfrm rot="10800000">
            <a:off x="1368869" y="2959098"/>
            <a:ext cx="303256" cy="6621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52" name="TextBox 51">
            <a:extLst>
              <a:ext uri="{FF2B5EF4-FFF2-40B4-BE49-F238E27FC236}">
                <a16:creationId xmlns:a16="http://schemas.microsoft.com/office/drawing/2014/main" id="{A8F92773-1CD2-4582-825E-D3E35A856009}"/>
              </a:ext>
            </a:extLst>
          </p:cNvPr>
          <p:cNvSpPr txBox="1"/>
          <p:nvPr/>
        </p:nvSpPr>
        <p:spPr>
          <a:xfrm>
            <a:off x="315003" y="563142"/>
            <a:ext cx="6663191" cy="844676"/>
          </a:xfrm>
          <a:prstGeom prst="rect">
            <a:avLst/>
          </a:prstGeom>
          <a:noFill/>
        </p:spPr>
        <p:txBody>
          <a:bodyPr wrap="square" lIns="0" tIns="0" rIns="0" bIns="0" rtlCol="0">
            <a:noAutofit/>
          </a:bodyPr>
          <a:lstStyle/>
          <a:p>
            <a:pPr>
              <a:lnSpc>
                <a:spcPts val="3200"/>
              </a:lnSpc>
            </a:pPr>
            <a:r>
              <a:rPr lang="en-US" sz="3600" cap="all" spc="-150" dirty="0">
                <a:highlight>
                  <a:srgbClr val="FFFF00"/>
                </a:highlight>
                <a:latin typeface="Amnesty Trade Gothic Cn" panose="020B0506040303020004" pitchFamily="34" charset="0"/>
                <a:cs typeface="Arial Black"/>
              </a:rPr>
              <a:t>Amnesty UK groups</a:t>
            </a:r>
          </a:p>
        </p:txBody>
      </p:sp>
      <p:sp>
        <p:nvSpPr>
          <p:cNvPr id="53" name="Arrow: Down 52">
            <a:extLst>
              <a:ext uri="{FF2B5EF4-FFF2-40B4-BE49-F238E27FC236}">
                <a16:creationId xmlns:a16="http://schemas.microsoft.com/office/drawing/2014/main" id="{85AF1072-4C8A-4806-BB15-B5FB1FD144B8}"/>
              </a:ext>
            </a:extLst>
          </p:cNvPr>
          <p:cNvSpPr/>
          <p:nvPr/>
        </p:nvSpPr>
        <p:spPr>
          <a:xfrm rot="10800000">
            <a:off x="7758880" y="3168658"/>
            <a:ext cx="287004" cy="73024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93363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5" grpId="0" animBg="1"/>
      <p:bldP spid="16" grpId="0" animBg="1"/>
      <p:bldP spid="26" grpId="0" animBg="1"/>
      <p:bldP spid="27" grpId="0" animBg="1"/>
      <p:bldP spid="28" grpId="0" animBg="1"/>
      <p:bldP spid="29" grpId="0" animBg="1"/>
      <p:bldP spid="30" grpId="0" animBg="1"/>
      <p:bldP spid="31" grpId="0" animBg="1"/>
      <p:bldP spid="32" grpId="0" animBg="1"/>
      <p:bldP spid="34" grpId="0" animBg="1"/>
      <p:bldP spid="36" grpId="0" animBg="1"/>
      <p:bldP spid="37" grpId="0" animBg="1"/>
      <p:bldP spid="38" grpId="0" animBg="1"/>
      <p:bldP spid="43" grpId="0" animBg="1"/>
      <p:bldP spid="45" grpId="0" animBg="1"/>
      <p:bldP spid="46" grpId="0" animBg="1"/>
      <p:bldP spid="48" grpId="0" animBg="1"/>
      <p:bldP spid="49" grpId="0" animBg="1"/>
      <p:bldP spid="50" grpId="0" animBg="1"/>
      <p:bldP spid="66" grpId="0" animBg="1"/>
      <p:bldP spid="67" grpId="0" animBg="1"/>
      <p:bldP spid="68" grpId="0" animBg="1"/>
      <p:bldP spid="69" grpId="0" animBg="1"/>
      <p:bldP spid="70" grpId="0" animBg="1"/>
      <p:bldP spid="71" grpId="0" animBg="1"/>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B48E691-B56D-42D6-8FFC-EC540E3CE08C}"/>
              </a:ext>
            </a:extLst>
          </p:cNvPr>
          <p:cNvGrpSpPr/>
          <p:nvPr/>
        </p:nvGrpSpPr>
        <p:grpSpPr>
          <a:xfrm>
            <a:off x="5758789" y="1617738"/>
            <a:ext cx="2867050" cy="2906976"/>
            <a:chOff x="-356115" y="3224272"/>
            <a:chExt cx="3078030" cy="2234583"/>
          </a:xfrm>
        </p:grpSpPr>
        <p:sp>
          <p:nvSpPr>
            <p:cNvPr id="6" name="Rounded Rectangle 17">
              <a:extLst>
                <a:ext uri="{FF2B5EF4-FFF2-40B4-BE49-F238E27FC236}">
                  <a16:creationId xmlns:a16="http://schemas.microsoft.com/office/drawing/2014/main" id="{06856364-366C-4A09-AB64-C87CE7C5B2DC}"/>
                </a:ext>
              </a:extLst>
            </p:cNvPr>
            <p:cNvSpPr/>
            <p:nvPr/>
          </p:nvSpPr>
          <p:spPr>
            <a:xfrm>
              <a:off x="156154" y="3757981"/>
              <a:ext cx="2246960" cy="1167164"/>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Country Coordinator Forum</a:t>
              </a:r>
            </a:p>
          </p:txBody>
        </p:sp>
        <p:sp>
          <p:nvSpPr>
            <p:cNvPr id="7" name="Rounded Rectangle 17">
              <a:extLst>
                <a:ext uri="{FF2B5EF4-FFF2-40B4-BE49-F238E27FC236}">
                  <a16:creationId xmlns:a16="http://schemas.microsoft.com/office/drawing/2014/main" id="{DD6E2079-9C8B-4EAA-8CE0-FD59C474F8F5}"/>
                </a:ext>
              </a:extLst>
            </p:cNvPr>
            <p:cNvSpPr/>
            <p:nvPr/>
          </p:nvSpPr>
          <p:spPr>
            <a:xfrm>
              <a:off x="1977444" y="3296497"/>
              <a:ext cx="744471" cy="694917"/>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CC</a:t>
              </a:r>
            </a:p>
          </p:txBody>
        </p:sp>
        <p:sp>
          <p:nvSpPr>
            <p:cNvPr id="9" name="Rounded Rectangle 17">
              <a:extLst>
                <a:ext uri="{FF2B5EF4-FFF2-40B4-BE49-F238E27FC236}">
                  <a16:creationId xmlns:a16="http://schemas.microsoft.com/office/drawing/2014/main" id="{E94D3ED6-223B-41B8-910D-1FD8D70A18E4}"/>
                </a:ext>
              </a:extLst>
            </p:cNvPr>
            <p:cNvSpPr/>
            <p:nvPr/>
          </p:nvSpPr>
          <p:spPr>
            <a:xfrm>
              <a:off x="-356115" y="4650501"/>
              <a:ext cx="782244" cy="694917"/>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CC</a:t>
              </a:r>
            </a:p>
          </p:txBody>
        </p:sp>
        <p:sp>
          <p:nvSpPr>
            <p:cNvPr id="10" name="Rounded Rectangle 17">
              <a:extLst>
                <a:ext uri="{FF2B5EF4-FFF2-40B4-BE49-F238E27FC236}">
                  <a16:creationId xmlns:a16="http://schemas.microsoft.com/office/drawing/2014/main" id="{77DC58DE-7043-41DE-B4D1-27191C5F1A98}"/>
                </a:ext>
              </a:extLst>
            </p:cNvPr>
            <p:cNvSpPr/>
            <p:nvPr/>
          </p:nvSpPr>
          <p:spPr>
            <a:xfrm>
              <a:off x="1862258" y="4796092"/>
              <a:ext cx="716173" cy="662763"/>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CC</a:t>
              </a:r>
            </a:p>
          </p:txBody>
        </p:sp>
        <p:sp>
          <p:nvSpPr>
            <p:cNvPr id="11" name="Rounded Rectangle 17">
              <a:extLst>
                <a:ext uri="{FF2B5EF4-FFF2-40B4-BE49-F238E27FC236}">
                  <a16:creationId xmlns:a16="http://schemas.microsoft.com/office/drawing/2014/main" id="{85D95570-54FE-4229-9C71-B40CCEEF6ED5}"/>
                </a:ext>
              </a:extLst>
            </p:cNvPr>
            <p:cNvSpPr/>
            <p:nvPr/>
          </p:nvSpPr>
          <p:spPr>
            <a:xfrm>
              <a:off x="-356115" y="3224272"/>
              <a:ext cx="741424" cy="711336"/>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CC</a:t>
              </a:r>
            </a:p>
          </p:txBody>
        </p:sp>
      </p:grpSp>
      <p:grpSp>
        <p:nvGrpSpPr>
          <p:cNvPr id="13" name="Group 12">
            <a:extLst>
              <a:ext uri="{FF2B5EF4-FFF2-40B4-BE49-F238E27FC236}">
                <a16:creationId xmlns:a16="http://schemas.microsoft.com/office/drawing/2014/main" id="{17C44344-E80D-42E4-9EC1-7D700B52BCEE}"/>
              </a:ext>
            </a:extLst>
          </p:cNvPr>
          <p:cNvGrpSpPr/>
          <p:nvPr/>
        </p:nvGrpSpPr>
        <p:grpSpPr>
          <a:xfrm>
            <a:off x="1181699" y="4421851"/>
            <a:ext cx="6967435" cy="2254858"/>
            <a:chOff x="1336522" y="3518946"/>
            <a:chExt cx="7480153" cy="2230880"/>
          </a:xfrm>
        </p:grpSpPr>
        <p:cxnSp>
          <p:nvCxnSpPr>
            <p:cNvPr id="14" name="Connector: Elbow 13">
              <a:extLst>
                <a:ext uri="{FF2B5EF4-FFF2-40B4-BE49-F238E27FC236}">
                  <a16:creationId xmlns:a16="http://schemas.microsoft.com/office/drawing/2014/main" id="{45AD87E5-B056-4562-903F-ECF3B0C864D5}"/>
                </a:ext>
              </a:extLst>
            </p:cNvPr>
            <p:cNvCxnSpPr>
              <a:cxnSpLocks/>
              <a:stCxn id="28" idx="0"/>
              <a:endCxn id="20" idx="2"/>
            </p:cNvCxnSpPr>
            <p:nvPr/>
          </p:nvCxnSpPr>
          <p:spPr>
            <a:xfrm rot="5400000" flipH="1" flipV="1">
              <a:off x="3357502" y="4100183"/>
              <a:ext cx="632980" cy="1496633"/>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5" name="Connector: Elbow 14">
              <a:extLst>
                <a:ext uri="{FF2B5EF4-FFF2-40B4-BE49-F238E27FC236}">
                  <a16:creationId xmlns:a16="http://schemas.microsoft.com/office/drawing/2014/main" id="{8A6B9003-0D04-4F5E-847C-D656D37B1A1E}"/>
                </a:ext>
              </a:extLst>
            </p:cNvPr>
            <p:cNvCxnSpPr>
              <a:cxnSpLocks/>
              <a:stCxn id="30" idx="0"/>
              <a:endCxn id="20" idx="2"/>
            </p:cNvCxnSpPr>
            <p:nvPr/>
          </p:nvCxnSpPr>
          <p:spPr>
            <a:xfrm rot="16200000" flipV="1">
              <a:off x="4578488" y="4375829"/>
              <a:ext cx="632980" cy="945339"/>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Connector: Elbow 15">
              <a:extLst>
                <a:ext uri="{FF2B5EF4-FFF2-40B4-BE49-F238E27FC236}">
                  <a16:creationId xmlns:a16="http://schemas.microsoft.com/office/drawing/2014/main" id="{04FB8064-1256-45F3-BC35-40FBF471F09D}"/>
                </a:ext>
              </a:extLst>
            </p:cNvPr>
            <p:cNvCxnSpPr>
              <a:cxnSpLocks/>
              <a:stCxn id="29" idx="0"/>
              <a:endCxn id="20" idx="2"/>
            </p:cNvCxnSpPr>
            <p:nvPr/>
          </p:nvCxnSpPr>
          <p:spPr>
            <a:xfrm rot="16200000" flipV="1">
              <a:off x="5674455" y="3279863"/>
              <a:ext cx="606951" cy="3111244"/>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C3A73F9F-AD61-4CA0-BD53-8C6DB89485DB}"/>
                </a:ext>
              </a:extLst>
            </p:cNvPr>
            <p:cNvGrpSpPr/>
            <p:nvPr/>
          </p:nvGrpSpPr>
          <p:grpSpPr>
            <a:xfrm>
              <a:off x="1336522" y="3518946"/>
              <a:ext cx="7480153" cy="2230880"/>
              <a:chOff x="1439038" y="3496910"/>
              <a:chExt cx="7480153" cy="2230880"/>
            </a:xfrm>
          </p:grpSpPr>
          <p:grpSp>
            <p:nvGrpSpPr>
              <p:cNvPr id="18" name="Group 17">
                <a:extLst>
                  <a:ext uri="{FF2B5EF4-FFF2-40B4-BE49-F238E27FC236}">
                    <a16:creationId xmlns:a16="http://schemas.microsoft.com/office/drawing/2014/main" id="{20582AC0-6828-42A3-AE83-7F929B80F272}"/>
                  </a:ext>
                </a:extLst>
              </p:cNvPr>
              <p:cNvGrpSpPr/>
              <p:nvPr/>
            </p:nvGrpSpPr>
            <p:grpSpPr>
              <a:xfrm>
                <a:off x="1439038" y="5116924"/>
                <a:ext cx="7480153" cy="610866"/>
                <a:chOff x="1439038" y="5116924"/>
                <a:chExt cx="7480153" cy="610866"/>
              </a:xfrm>
            </p:grpSpPr>
            <p:sp>
              <p:nvSpPr>
                <p:cNvPr id="28" name="Rounded Rectangle 18">
                  <a:extLst>
                    <a:ext uri="{FF2B5EF4-FFF2-40B4-BE49-F238E27FC236}">
                      <a16:creationId xmlns:a16="http://schemas.microsoft.com/office/drawing/2014/main" id="{A5CF0B1B-E68D-437C-BE57-A5085F1996C0}"/>
                    </a:ext>
                  </a:extLst>
                </p:cNvPr>
                <p:cNvSpPr/>
                <p:nvPr/>
              </p:nvSpPr>
              <p:spPr>
                <a:xfrm>
                  <a:off x="1439038" y="5142953"/>
                  <a:ext cx="3178305" cy="5848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Children’s Human Rights Network</a:t>
                  </a:r>
                </a:p>
              </p:txBody>
            </p:sp>
            <p:sp>
              <p:nvSpPr>
                <p:cNvPr id="29" name="Rounded Rectangle 17">
                  <a:extLst>
                    <a:ext uri="{FF2B5EF4-FFF2-40B4-BE49-F238E27FC236}">
                      <a16:creationId xmlns:a16="http://schemas.microsoft.com/office/drawing/2014/main" id="{98AB3439-4DAC-4719-A243-3095E8B63E32}"/>
                    </a:ext>
                  </a:extLst>
                </p:cNvPr>
                <p:cNvSpPr/>
                <p:nvPr/>
              </p:nvSpPr>
              <p:spPr>
                <a:xfrm>
                  <a:off x="6352945" y="5116924"/>
                  <a:ext cx="2566246" cy="594620"/>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Amnesty Feminists</a:t>
                  </a:r>
                </a:p>
              </p:txBody>
            </p:sp>
            <p:sp>
              <p:nvSpPr>
                <p:cNvPr id="30" name="Rounded Rectangle 16">
                  <a:extLst>
                    <a:ext uri="{FF2B5EF4-FFF2-40B4-BE49-F238E27FC236}">
                      <a16:creationId xmlns:a16="http://schemas.microsoft.com/office/drawing/2014/main" id="{93F64C23-CDC8-485A-AE77-DAD91EC28EAC}"/>
                    </a:ext>
                  </a:extLst>
                </p:cNvPr>
                <p:cNvSpPr/>
                <p:nvPr/>
              </p:nvSpPr>
              <p:spPr>
                <a:xfrm>
                  <a:off x="4724419" y="5142953"/>
                  <a:ext cx="1491488" cy="58343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Rainbow Network</a:t>
                  </a:r>
                </a:p>
              </p:txBody>
            </p:sp>
          </p:grpSp>
          <p:sp>
            <p:nvSpPr>
              <p:cNvPr id="20" name="Rounded Rectangle 18">
                <a:extLst>
                  <a:ext uri="{FF2B5EF4-FFF2-40B4-BE49-F238E27FC236}">
                    <a16:creationId xmlns:a16="http://schemas.microsoft.com/office/drawing/2014/main" id="{EE005FE1-981D-4479-8D2B-7274FF90AD65}"/>
                  </a:ext>
                </a:extLst>
              </p:cNvPr>
              <p:cNvSpPr/>
              <p:nvPr/>
            </p:nvSpPr>
            <p:spPr>
              <a:xfrm>
                <a:off x="3558866" y="3496910"/>
                <a:ext cx="1931915" cy="1013063"/>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Thematic Network’s</a:t>
                </a:r>
              </a:p>
            </p:txBody>
          </p:sp>
        </p:grpSp>
      </p:grpSp>
      <p:grpSp>
        <p:nvGrpSpPr>
          <p:cNvPr id="31" name="Group 30">
            <a:extLst>
              <a:ext uri="{FF2B5EF4-FFF2-40B4-BE49-F238E27FC236}">
                <a16:creationId xmlns:a16="http://schemas.microsoft.com/office/drawing/2014/main" id="{12450BCC-80E1-45F8-9BBE-2D29623C5CEF}"/>
              </a:ext>
            </a:extLst>
          </p:cNvPr>
          <p:cNvGrpSpPr/>
          <p:nvPr/>
        </p:nvGrpSpPr>
        <p:grpSpPr>
          <a:xfrm>
            <a:off x="80003" y="344184"/>
            <a:ext cx="4818252" cy="3549779"/>
            <a:chOff x="5423978" y="1177753"/>
            <a:chExt cx="4292044" cy="3116264"/>
          </a:xfrm>
        </p:grpSpPr>
        <p:sp>
          <p:nvSpPr>
            <p:cNvPr id="32" name="Rounded Rectangle 16">
              <a:extLst>
                <a:ext uri="{FF2B5EF4-FFF2-40B4-BE49-F238E27FC236}">
                  <a16:creationId xmlns:a16="http://schemas.microsoft.com/office/drawing/2014/main" id="{543C07F7-651F-4C1C-B907-DC837F10BEDF}"/>
                </a:ext>
              </a:extLst>
            </p:cNvPr>
            <p:cNvSpPr/>
            <p:nvPr/>
          </p:nvSpPr>
          <p:spPr>
            <a:xfrm>
              <a:off x="8329722" y="1177753"/>
              <a:ext cx="981378" cy="5379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Trade Union</a:t>
              </a:r>
            </a:p>
          </p:txBody>
        </p:sp>
        <p:sp>
          <p:nvSpPr>
            <p:cNvPr id="33" name="Rounded Rectangle 16">
              <a:extLst>
                <a:ext uri="{FF2B5EF4-FFF2-40B4-BE49-F238E27FC236}">
                  <a16:creationId xmlns:a16="http://schemas.microsoft.com/office/drawing/2014/main" id="{9F5B16B5-1B88-4A87-AAEF-1D1286B396D2}"/>
                </a:ext>
              </a:extLst>
            </p:cNvPr>
            <p:cNvSpPr/>
            <p:nvPr/>
          </p:nvSpPr>
          <p:spPr>
            <a:xfrm>
              <a:off x="6592387" y="2196999"/>
              <a:ext cx="2331583" cy="93639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Trade Union Network (TUNC)</a:t>
              </a:r>
            </a:p>
          </p:txBody>
        </p:sp>
        <p:sp>
          <p:nvSpPr>
            <p:cNvPr id="34" name="Rounded Rectangle 16">
              <a:extLst>
                <a:ext uri="{FF2B5EF4-FFF2-40B4-BE49-F238E27FC236}">
                  <a16:creationId xmlns:a16="http://schemas.microsoft.com/office/drawing/2014/main" id="{355BF69D-9505-4225-8C4F-8C8D301AC7A7}"/>
                </a:ext>
              </a:extLst>
            </p:cNvPr>
            <p:cNvSpPr/>
            <p:nvPr/>
          </p:nvSpPr>
          <p:spPr>
            <a:xfrm>
              <a:off x="7004020" y="3756069"/>
              <a:ext cx="981378" cy="5379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Trade Union</a:t>
              </a:r>
            </a:p>
          </p:txBody>
        </p:sp>
        <p:sp>
          <p:nvSpPr>
            <p:cNvPr id="35" name="Rounded Rectangle 16">
              <a:extLst>
                <a:ext uri="{FF2B5EF4-FFF2-40B4-BE49-F238E27FC236}">
                  <a16:creationId xmlns:a16="http://schemas.microsoft.com/office/drawing/2014/main" id="{528F2AE5-ECCC-41A6-9920-FDF43F429767}"/>
                </a:ext>
              </a:extLst>
            </p:cNvPr>
            <p:cNvSpPr/>
            <p:nvPr/>
          </p:nvSpPr>
          <p:spPr>
            <a:xfrm>
              <a:off x="5423978" y="3250248"/>
              <a:ext cx="981378" cy="5379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Trade Union</a:t>
              </a:r>
            </a:p>
          </p:txBody>
        </p:sp>
        <p:sp>
          <p:nvSpPr>
            <p:cNvPr id="36" name="Rounded Rectangle 16">
              <a:extLst>
                <a:ext uri="{FF2B5EF4-FFF2-40B4-BE49-F238E27FC236}">
                  <a16:creationId xmlns:a16="http://schemas.microsoft.com/office/drawing/2014/main" id="{E92D92C1-DC0D-47DB-B8DF-785EE35FB2C6}"/>
                </a:ext>
              </a:extLst>
            </p:cNvPr>
            <p:cNvSpPr/>
            <p:nvPr/>
          </p:nvSpPr>
          <p:spPr>
            <a:xfrm>
              <a:off x="5738467" y="1198029"/>
              <a:ext cx="981378" cy="5379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Trade Union</a:t>
              </a:r>
            </a:p>
          </p:txBody>
        </p:sp>
        <p:sp>
          <p:nvSpPr>
            <p:cNvPr id="37" name="Rounded Rectangle 16">
              <a:extLst>
                <a:ext uri="{FF2B5EF4-FFF2-40B4-BE49-F238E27FC236}">
                  <a16:creationId xmlns:a16="http://schemas.microsoft.com/office/drawing/2014/main" id="{77DED24B-4289-4888-AF8A-47BF00BC1B02}"/>
                </a:ext>
              </a:extLst>
            </p:cNvPr>
            <p:cNvSpPr/>
            <p:nvPr/>
          </p:nvSpPr>
          <p:spPr>
            <a:xfrm>
              <a:off x="8734644" y="3590117"/>
              <a:ext cx="981378" cy="5379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Trade Union</a:t>
              </a:r>
            </a:p>
          </p:txBody>
        </p:sp>
        <p:sp>
          <p:nvSpPr>
            <p:cNvPr id="38" name="Arrow: Down 37">
              <a:extLst>
                <a:ext uri="{FF2B5EF4-FFF2-40B4-BE49-F238E27FC236}">
                  <a16:creationId xmlns:a16="http://schemas.microsoft.com/office/drawing/2014/main" id="{DD97753C-ED01-458F-B6DB-926D1B49CCF4}"/>
                </a:ext>
              </a:extLst>
            </p:cNvPr>
            <p:cNvSpPr/>
            <p:nvPr/>
          </p:nvSpPr>
          <p:spPr>
            <a:xfrm rot="10800000">
              <a:off x="7363498" y="3286020"/>
              <a:ext cx="287005" cy="39929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p>
          </p:txBody>
        </p:sp>
        <p:sp>
          <p:nvSpPr>
            <p:cNvPr id="39" name="Arrow: Down 38">
              <a:extLst>
                <a:ext uri="{FF2B5EF4-FFF2-40B4-BE49-F238E27FC236}">
                  <a16:creationId xmlns:a16="http://schemas.microsoft.com/office/drawing/2014/main" id="{F7064AB5-F344-4551-88A8-BDFE018ABD7E}"/>
                </a:ext>
              </a:extLst>
            </p:cNvPr>
            <p:cNvSpPr/>
            <p:nvPr/>
          </p:nvSpPr>
          <p:spPr>
            <a:xfrm rot="1857314">
              <a:off x="8249993" y="1753401"/>
              <a:ext cx="287005" cy="39929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p>
          </p:txBody>
        </p:sp>
        <p:sp>
          <p:nvSpPr>
            <p:cNvPr id="40" name="Arrow: Down 39">
              <a:extLst>
                <a:ext uri="{FF2B5EF4-FFF2-40B4-BE49-F238E27FC236}">
                  <a16:creationId xmlns:a16="http://schemas.microsoft.com/office/drawing/2014/main" id="{9C25CDC4-1A68-4CA5-B153-3A4E402A4C5A}"/>
                </a:ext>
              </a:extLst>
            </p:cNvPr>
            <p:cNvSpPr/>
            <p:nvPr/>
          </p:nvSpPr>
          <p:spPr>
            <a:xfrm rot="19653399">
              <a:off x="6708252" y="1717621"/>
              <a:ext cx="287005" cy="39929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p>
          </p:txBody>
        </p:sp>
        <p:sp>
          <p:nvSpPr>
            <p:cNvPr id="41" name="Arrow: Down 40">
              <a:extLst>
                <a:ext uri="{FF2B5EF4-FFF2-40B4-BE49-F238E27FC236}">
                  <a16:creationId xmlns:a16="http://schemas.microsoft.com/office/drawing/2014/main" id="{AF3E0A65-F31E-4677-AC7B-AD3170EB3C26}"/>
                </a:ext>
              </a:extLst>
            </p:cNvPr>
            <p:cNvSpPr/>
            <p:nvPr/>
          </p:nvSpPr>
          <p:spPr>
            <a:xfrm rot="14142190">
              <a:off x="6155541" y="2835920"/>
              <a:ext cx="287005" cy="39929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a:p>
          </p:txBody>
        </p:sp>
        <p:sp>
          <p:nvSpPr>
            <p:cNvPr id="42" name="Arrow: Down 41">
              <a:extLst>
                <a:ext uri="{FF2B5EF4-FFF2-40B4-BE49-F238E27FC236}">
                  <a16:creationId xmlns:a16="http://schemas.microsoft.com/office/drawing/2014/main" id="{4C60842F-81D3-4D62-B0E3-2368C08D0D8D}"/>
                </a:ext>
              </a:extLst>
            </p:cNvPr>
            <p:cNvSpPr/>
            <p:nvPr/>
          </p:nvSpPr>
          <p:spPr>
            <a:xfrm rot="8309091">
              <a:off x="8694846" y="3151727"/>
              <a:ext cx="287005" cy="39929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p>
          </p:txBody>
        </p:sp>
      </p:grpSp>
      <p:sp>
        <p:nvSpPr>
          <p:cNvPr id="44" name="TextBox 43">
            <a:extLst>
              <a:ext uri="{FF2B5EF4-FFF2-40B4-BE49-F238E27FC236}">
                <a16:creationId xmlns:a16="http://schemas.microsoft.com/office/drawing/2014/main" id="{8DCE19E5-6E26-404E-BEEB-720E4323ABB1}"/>
              </a:ext>
            </a:extLst>
          </p:cNvPr>
          <p:cNvSpPr txBox="1"/>
          <p:nvPr/>
        </p:nvSpPr>
        <p:spPr>
          <a:xfrm>
            <a:off x="5435512" y="485890"/>
            <a:ext cx="6663191" cy="844676"/>
          </a:xfrm>
          <a:prstGeom prst="rect">
            <a:avLst/>
          </a:prstGeom>
          <a:noFill/>
        </p:spPr>
        <p:txBody>
          <a:bodyPr wrap="square" lIns="0" tIns="0" rIns="0" bIns="0" rtlCol="0">
            <a:noAutofit/>
          </a:bodyPr>
          <a:lstStyle/>
          <a:p>
            <a:pPr>
              <a:lnSpc>
                <a:spcPts val="3200"/>
              </a:lnSpc>
            </a:pPr>
            <a:r>
              <a:rPr lang="en-US" sz="3600" cap="all" spc="-150" dirty="0">
                <a:highlight>
                  <a:srgbClr val="FFFF00"/>
                </a:highlight>
                <a:latin typeface="Amnesty Trade Gothic Cn" panose="020B0506040303020004" pitchFamily="34" charset="0"/>
                <a:cs typeface="Arial Black"/>
              </a:rPr>
              <a:t>Amnesty UK Networks</a:t>
            </a:r>
          </a:p>
        </p:txBody>
      </p:sp>
      <p:sp>
        <p:nvSpPr>
          <p:cNvPr id="43" name="Rounded Rectangle 16">
            <a:extLst>
              <a:ext uri="{FF2B5EF4-FFF2-40B4-BE49-F238E27FC236}">
                <a16:creationId xmlns:a16="http://schemas.microsoft.com/office/drawing/2014/main" id="{22262EC6-FCBA-43C1-BECD-254BEEA1128F}"/>
              </a:ext>
            </a:extLst>
          </p:cNvPr>
          <p:cNvSpPr/>
          <p:nvPr/>
        </p:nvSpPr>
        <p:spPr>
          <a:xfrm>
            <a:off x="455899" y="4585115"/>
            <a:ext cx="2396198" cy="93758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Anti Death Penalty Project</a:t>
            </a:r>
          </a:p>
        </p:txBody>
      </p:sp>
      <p:sp>
        <p:nvSpPr>
          <p:cNvPr id="45" name="Rounded Rectangle 18">
            <a:extLst>
              <a:ext uri="{FF2B5EF4-FFF2-40B4-BE49-F238E27FC236}">
                <a16:creationId xmlns:a16="http://schemas.microsoft.com/office/drawing/2014/main" id="{6BAE2C12-5F74-4AF4-B1D3-DE589BC70475}"/>
              </a:ext>
            </a:extLst>
          </p:cNvPr>
          <p:cNvSpPr/>
          <p:nvPr/>
        </p:nvSpPr>
        <p:spPr>
          <a:xfrm>
            <a:off x="5136103" y="4844584"/>
            <a:ext cx="2929942" cy="65502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Asylum Justice Project</a:t>
            </a:r>
          </a:p>
        </p:txBody>
      </p:sp>
    </p:spTree>
    <p:extLst>
      <p:ext uri="{BB962C8B-B14F-4D97-AF65-F5344CB8AC3E}">
        <p14:creationId xmlns:p14="http://schemas.microsoft.com/office/powerpoint/2010/main" val="239904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7391400" cy="838200"/>
          </a:xfrm>
        </p:spPr>
        <p:txBody>
          <a:bodyPr/>
          <a:lstStyle/>
          <a:p>
            <a:r>
              <a:rPr lang="en-GB" sz="3600" kern="1200" cap="all" spc="-150" dirty="0">
                <a:solidFill>
                  <a:schemeClr val="tx1"/>
                </a:solidFill>
                <a:highlight>
                  <a:srgbClr val="FFFF00"/>
                </a:highlight>
                <a:latin typeface="Amnesty Trade Gothic Cn" panose="020B0506040303020004" pitchFamily="34" charset="0"/>
                <a:ea typeface="+mn-ea"/>
              </a:rPr>
              <a:t>Where does Amnesty UK’s money come from – the CHARITABLE </a:t>
            </a:r>
            <a:r>
              <a:rPr lang="en-GB" sz="3600" kern="1200" cap="all" spc="-150" dirty="0" err="1">
                <a:solidFill>
                  <a:schemeClr val="tx1"/>
                </a:solidFill>
                <a:highlight>
                  <a:srgbClr val="FFFF00"/>
                </a:highlight>
                <a:latin typeface="Amnesty Trade Gothic Cn" panose="020B0506040303020004" pitchFamily="34" charset="0"/>
                <a:ea typeface="+mn-ea"/>
              </a:rPr>
              <a:t>TrUST</a:t>
            </a:r>
            <a:r>
              <a:rPr lang="en-GB" sz="3600" kern="1200" cap="all" spc="-150" dirty="0">
                <a:solidFill>
                  <a:schemeClr val="tx1"/>
                </a:solidFill>
                <a:highlight>
                  <a:srgbClr val="FFFF00"/>
                </a:highlight>
                <a:latin typeface="Amnesty Trade Gothic Cn" panose="020B0506040303020004" pitchFamily="34" charset="0"/>
                <a:ea typeface="+mn-ea"/>
              </a:rPr>
              <a:t>?</a:t>
            </a:r>
            <a:r>
              <a:rPr lang="en-GB" dirty="0">
                <a:latin typeface="Amnesty Trade Gothic Cn" panose="020B0506040303020004" pitchFamily="34" charset="0"/>
              </a:rPr>
              <a:t>	</a:t>
            </a:r>
          </a:p>
        </p:txBody>
      </p:sp>
      <p:graphicFrame>
        <p:nvGraphicFramePr>
          <p:cNvPr id="5" name="Content Placeholder 4"/>
          <p:cNvGraphicFramePr>
            <a:graphicFrameLocks noGrp="1"/>
          </p:cNvGraphicFramePr>
          <p:nvPr>
            <p:ph idx="1"/>
          </p:nvPr>
        </p:nvGraphicFramePr>
        <p:xfrm>
          <a:off x="251520" y="1772816"/>
          <a:ext cx="8568952"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9444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003" y="476672"/>
            <a:ext cx="7391400" cy="838200"/>
          </a:xfrm>
        </p:spPr>
        <p:txBody>
          <a:bodyPr/>
          <a:lstStyle/>
          <a:p>
            <a:r>
              <a:rPr lang="en-GB" sz="3600" kern="1200" cap="all" spc="-150" dirty="0">
                <a:solidFill>
                  <a:schemeClr val="tx1"/>
                </a:solidFill>
                <a:highlight>
                  <a:srgbClr val="FFFF00"/>
                </a:highlight>
                <a:latin typeface="Amnesty Trade Gothic Cn" panose="020B0506040303020004" pitchFamily="34" charset="0"/>
                <a:ea typeface="+mn-ea"/>
              </a:rPr>
              <a:t>How is it spent – the charitable Trust?</a:t>
            </a:r>
          </a:p>
        </p:txBody>
      </p:sp>
      <p:sp>
        <p:nvSpPr>
          <p:cNvPr id="3" name="Rectangle 2">
            <a:extLst>
              <a:ext uri="{FF2B5EF4-FFF2-40B4-BE49-F238E27FC236}">
                <a16:creationId xmlns:a16="http://schemas.microsoft.com/office/drawing/2014/main" id="{0FDDB106-365C-4C00-991A-6DDC401B0EC7}"/>
              </a:ext>
            </a:extLst>
          </p:cNvPr>
          <p:cNvSpPr/>
          <p:nvPr/>
        </p:nvSpPr>
        <p:spPr>
          <a:xfrm>
            <a:off x="4441195" y="3198168"/>
            <a:ext cx="261610" cy="461665"/>
          </a:xfrm>
          <a:prstGeom prst="rect">
            <a:avLst/>
          </a:prstGeom>
        </p:spPr>
        <p:txBody>
          <a:bodyPr wrap="none">
            <a:spAutoFit/>
          </a:bodyPr>
          <a:lstStyle/>
          <a:p>
            <a:r>
              <a:rPr lang="en-GB" b="0" dirty="0">
                <a:solidFill>
                  <a:srgbClr val="000000"/>
                </a:solidFill>
                <a:latin typeface="Times New Roman" panose="02020603050405020304" pitchFamily="18" charset="0"/>
              </a:rPr>
              <a:t> </a:t>
            </a:r>
            <a:endParaRPr lang="en-GB" dirty="0"/>
          </a:p>
        </p:txBody>
      </p:sp>
      <p:graphicFrame>
        <p:nvGraphicFramePr>
          <p:cNvPr id="7" name="Chart 6"/>
          <p:cNvGraphicFramePr/>
          <p:nvPr/>
        </p:nvGraphicFramePr>
        <p:xfrm>
          <a:off x="683568" y="1700808"/>
          <a:ext cx="7704856" cy="4968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9204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7391400" cy="838200"/>
          </a:xfrm>
        </p:spPr>
        <p:txBody>
          <a:bodyPr/>
          <a:lstStyle/>
          <a:p>
            <a:r>
              <a:rPr lang="en-GB" sz="3600" kern="1200" cap="all" spc="-150" dirty="0">
                <a:solidFill>
                  <a:schemeClr val="tx1"/>
                </a:solidFill>
                <a:highlight>
                  <a:srgbClr val="FFFF00"/>
                </a:highlight>
                <a:latin typeface="Amnesty Trade Gothic Cn" panose="020B0506040303020004" pitchFamily="34" charset="0"/>
                <a:ea typeface="+mn-ea"/>
              </a:rPr>
              <a:t>Where does Amnesty UK’s money come from – the section?</a:t>
            </a:r>
            <a:r>
              <a:rPr lang="en-GB" dirty="0">
                <a:highlight>
                  <a:srgbClr val="FFFF00"/>
                </a:highlight>
                <a:latin typeface="Amnesty Trade Gothic Cn" panose="020B0506040303020004" pitchFamily="34" charset="0"/>
              </a:rPr>
              <a:t>	</a:t>
            </a:r>
          </a:p>
        </p:txBody>
      </p:sp>
      <p:graphicFrame>
        <p:nvGraphicFramePr>
          <p:cNvPr id="6" name="Chart 5"/>
          <p:cNvGraphicFramePr/>
          <p:nvPr/>
        </p:nvGraphicFramePr>
        <p:xfrm>
          <a:off x="683568" y="1844824"/>
          <a:ext cx="7630269"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7387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EFF05D-54FA-4DA3-A1C3-265BD10AF0D4}"/>
              </a:ext>
            </a:extLst>
          </p:cNvPr>
          <p:cNvSpPr>
            <a:spLocks noGrp="1"/>
          </p:cNvSpPr>
          <p:nvPr>
            <p:ph type="title"/>
          </p:nvPr>
        </p:nvSpPr>
        <p:spPr>
          <a:xfrm>
            <a:off x="628650" y="365125"/>
            <a:ext cx="7886700" cy="1325563"/>
          </a:xfrm>
        </p:spPr>
        <p:txBody>
          <a:bodyPr>
            <a:normAutofit/>
          </a:bodyPr>
          <a:lstStyle/>
          <a:p>
            <a:r>
              <a:rPr lang="en-GB" sz="3600" dirty="0">
                <a:highlight>
                  <a:srgbClr val="FFFF00"/>
                </a:highlight>
                <a:latin typeface="Amnesty Trade Gothic Cn" panose="020B0506040303020004" pitchFamily="34" charset="0"/>
              </a:rPr>
              <a:t>WHAT WE’LL COVER</a:t>
            </a:r>
          </a:p>
        </p:txBody>
      </p:sp>
      <p:graphicFrame>
        <p:nvGraphicFramePr>
          <p:cNvPr id="6" name="Content Placeholder 2">
            <a:extLst>
              <a:ext uri="{FF2B5EF4-FFF2-40B4-BE49-F238E27FC236}">
                <a16:creationId xmlns:a16="http://schemas.microsoft.com/office/drawing/2014/main" id="{2554A969-DCE5-4977-AF4D-33D475ADEB7A}"/>
              </a:ext>
            </a:extLst>
          </p:cNvPr>
          <p:cNvGraphicFramePr>
            <a:graphicFrameLocks noGrp="1"/>
          </p:cNvGraphicFramePr>
          <p:nvPr>
            <p:ph idx="1"/>
            <p:extLst>
              <p:ext uri="{D42A27DB-BD31-4B8C-83A1-F6EECF244321}">
                <p14:modId xmlns:p14="http://schemas.microsoft.com/office/powerpoint/2010/main" val="324214095"/>
              </p:ext>
            </p:extLst>
          </p:nvPr>
        </p:nvGraphicFramePr>
        <p:xfrm>
          <a:off x="628650" y="1690688"/>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7463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003" y="476672"/>
            <a:ext cx="7391400" cy="838200"/>
          </a:xfrm>
        </p:spPr>
        <p:txBody>
          <a:bodyPr/>
          <a:lstStyle/>
          <a:p>
            <a:r>
              <a:rPr lang="en-GB" sz="3600" kern="1200" cap="all" spc="-150" dirty="0">
                <a:solidFill>
                  <a:schemeClr val="tx1"/>
                </a:solidFill>
                <a:highlight>
                  <a:srgbClr val="FFFF00"/>
                </a:highlight>
                <a:latin typeface="Amnesty Trade Gothic Cn" panose="020B0506040303020004" pitchFamily="34" charset="0"/>
                <a:ea typeface="+mn-ea"/>
              </a:rPr>
              <a:t>How is it spent – the Section?</a:t>
            </a:r>
          </a:p>
        </p:txBody>
      </p:sp>
      <p:sp>
        <p:nvSpPr>
          <p:cNvPr id="3" name="Rectangle 2">
            <a:extLst>
              <a:ext uri="{FF2B5EF4-FFF2-40B4-BE49-F238E27FC236}">
                <a16:creationId xmlns:a16="http://schemas.microsoft.com/office/drawing/2014/main" id="{0FDDB106-365C-4C00-991A-6DDC401B0EC7}"/>
              </a:ext>
            </a:extLst>
          </p:cNvPr>
          <p:cNvSpPr/>
          <p:nvPr/>
        </p:nvSpPr>
        <p:spPr>
          <a:xfrm>
            <a:off x="4441195" y="3198168"/>
            <a:ext cx="261610" cy="461665"/>
          </a:xfrm>
          <a:prstGeom prst="rect">
            <a:avLst/>
          </a:prstGeom>
        </p:spPr>
        <p:txBody>
          <a:bodyPr wrap="none">
            <a:spAutoFit/>
          </a:bodyPr>
          <a:lstStyle/>
          <a:p>
            <a:r>
              <a:rPr lang="en-GB" b="0" dirty="0">
                <a:solidFill>
                  <a:srgbClr val="000000"/>
                </a:solidFill>
                <a:latin typeface="Times New Roman" panose="02020603050405020304" pitchFamily="18" charset="0"/>
              </a:rPr>
              <a:t> </a:t>
            </a:r>
            <a:endParaRPr lang="en-GB" dirty="0"/>
          </a:p>
        </p:txBody>
      </p:sp>
      <p:graphicFrame>
        <p:nvGraphicFramePr>
          <p:cNvPr id="5" name="Chart 4"/>
          <p:cNvGraphicFramePr/>
          <p:nvPr/>
        </p:nvGraphicFramePr>
        <p:xfrm>
          <a:off x="611560" y="1844824"/>
          <a:ext cx="7802860"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2579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7961"/>
            <a:ext cx="7391400" cy="838200"/>
          </a:xfrm>
        </p:spPr>
        <p:txBody>
          <a:bodyPr/>
          <a:lstStyle/>
          <a:p>
            <a:r>
              <a:rPr lang="en-GB" sz="3600" kern="1200" cap="all" spc="-150" dirty="0">
                <a:solidFill>
                  <a:schemeClr val="tx1"/>
                </a:solidFill>
                <a:highlight>
                  <a:srgbClr val="FFFF00"/>
                </a:highlight>
                <a:latin typeface="Amnesty Trade Gothic Cn" panose="020B0506040303020004" pitchFamily="34" charset="0"/>
                <a:ea typeface="+mn-ea"/>
              </a:rPr>
              <a:t>University of </a:t>
            </a:r>
            <a:r>
              <a:rPr lang="en-GB" sz="3600" kern="1200" cap="all" spc="-150" dirty="0" err="1">
                <a:solidFill>
                  <a:schemeClr val="tx1"/>
                </a:solidFill>
                <a:highlight>
                  <a:srgbClr val="FFFF00"/>
                </a:highlight>
                <a:latin typeface="Amnesty Trade Gothic Cn" panose="020B0506040303020004" pitchFamily="34" charset="0"/>
                <a:ea typeface="+mn-ea"/>
              </a:rPr>
              <a:t>leeds</a:t>
            </a:r>
            <a:r>
              <a:rPr lang="en-GB" sz="3600" kern="1200" cap="all" spc="-150" dirty="0">
                <a:solidFill>
                  <a:schemeClr val="tx1"/>
                </a:solidFill>
                <a:highlight>
                  <a:srgbClr val="FFFF00"/>
                </a:highlight>
                <a:latin typeface="Amnesty Trade Gothic Cn" panose="020B0506040303020004" pitchFamily="34" charset="0"/>
                <a:ea typeface="+mn-ea"/>
              </a:rPr>
              <a:t> – </a:t>
            </a:r>
            <a:r>
              <a:rPr lang="en-GB" sz="3600" kern="1200" cap="all" spc="-150" dirty="0" err="1">
                <a:solidFill>
                  <a:schemeClr val="tx1"/>
                </a:solidFill>
                <a:highlight>
                  <a:srgbClr val="FFFF00"/>
                </a:highlight>
                <a:latin typeface="Amnesty Trade Gothic Cn" panose="020B0506040303020004" pitchFamily="34" charset="0"/>
                <a:ea typeface="+mn-ea"/>
              </a:rPr>
              <a:t>jamnesty</a:t>
            </a:r>
            <a:endParaRPr lang="en-GB" dirty="0">
              <a:highlight>
                <a:srgbClr val="FFFF00"/>
              </a:highlight>
              <a:latin typeface="Amnesty Trade Gothic Cn" panose="020B05060403030200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36096" y="1916832"/>
            <a:ext cx="3374132" cy="2249421"/>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4509120"/>
            <a:ext cx="3374132" cy="1900919"/>
          </a:xfrm>
          <a:prstGeom prst="rect">
            <a:avLst/>
          </a:prstGeom>
        </p:spPr>
      </p:pic>
      <p:sp>
        <p:nvSpPr>
          <p:cNvPr id="6" name="TextBox 5"/>
          <p:cNvSpPr txBox="1"/>
          <p:nvPr/>
        </p:nvSpPr>
        <p:spPr>
          <a:xfrm>
            <a:off x="251520" y="1628800"/>
            <a:ext cx="4896544" cy="5078313"/>
          </a:xfrm>
          <a:prstGeom prst="rect">
            <a:avLst/>
          </a:prstGeom>
          <a:noFill/>
        </p:spPr>
        <p:txBody>
          <a:bodyPr wrap="square" rtlCol="0">
            <a:spAutoFit/>
          </a:bodyPr>
          <a:lstStyle/>
          <a:p>
            <a:pPr marL="342900" indent="-342900">
              <a:buFont typeface="Arial" panose="020B0604020202020204" pitchFamily="34" charset="0"/>
              <a:buChar char="•"/>
            </a:pPr>
            <a:r>
              <a:rPr lang="en-GB" sz="1800" b="0" dirty="0">
                <a:latin typeface="Amnesty Trade Gothic" panose="020B0503040303020004" pitchFamily="34" charset="0"/>
              </a:rPr>
              <a:t>The University of Leeds group puts on regular live music events – ‘</a:t>
            </a:r>
            <a:r>
              <a:rPr lang="en-GB" sz="1800" b="0" dirty="0" err="1">
                <a:latin typeface="Amnesty Trade Gothic" panose="020B0503040303020004" pitchFamily="34" charset="0"/>
              </a:rPr>
              <a:t>Jamnesty</a:t>
            </a:r>
            <a:r>
              <a:rPr lang="en-GB" sz="1800" b="0" dirty="0">
                <a:latin typeface="Amnesty Trade Gothic" panose="020B0503040303020004" pitchFamily="34" charset="0"/>
              </a:rPr>
              <a:t>’</a:t>
            </a:r>
          </a:p>
          <a:p>
            <a:pPr marL="342900" indent="-342900">
              <a:buFont typeface="Arial" panose="020B0604020202020204" pitchFamily="34" charset="0"/>
              <a:buChar char="•"/>
            </a:pPr>
            <a:endParaRPr lang="en-GB" sz="1800" b="0" dirty="0">
              <a:latin typeface="Amnesty Trade Gothic" panose="020B0503040303020004" pitchFamily="34" charset="0"/>
            </a:endParaRPr>
          </a:p>
          <a:p>
            <a:pPr marL="342900" indent="-342900">
              <a:buFont typeface="Arial" panose="020B0604020202020204" pitchFamily="34" charset="0"/>
              <a:buChar char="•"/>
            </a:pPr>
            <a:r>
              <a:rPr lang="en-GB" sz="1800" b="0" dirty="0">
                <a:latin typeface="Amnesty Trade Gothic" panose="020B0503040303020004" pitchFamily="34" charset="0"/>
              </a:rPr>
              <a:t>They work with a local venue and recruit student and local acts</a:t>
            </a:r>
          </a:p>
          <a:p>
            <a:pPr marL="342900" indent="-342900">
              <a:buFont typeface="Arial" panose="020B0604020202020204" pitchFamily="34" charset="0"/>
              <a:buChar char="•"/>
            </a:pPr>
            <a:endParaRPr lang="en-GB" sz="1800" b="0" dirty="0">
              <a:latin typeface="Amnesty Trade Gothic" panose="020B0503040303020004" pitchFamily="34" charset="0"/>
            </a:endParaRPr>
          </a:p>
          <a:p>
            <a:pPr marL="342900" indent="-342900">
              <a:buFont typeface="Arial" panose="020B0604020202020204" pitchFamily="34" charset="0"/>
              <a:buChar char="•"/>
            </a:pPr>
            <a:r>
              <a:rPr lang="en-GB" sz="1800" b="0" dirty="0">
                <a:latin typeface="Amnesty Trade Gothic" panose="020B0503040303020004" pitchFamily="34" charset="0"/>
              </a:rPr>
              <a:t>Nearly £1300 from two events!</a:t>
            </a:r>
          </a:p>
          <a:p>
            <a:pPr marL="342900" indent="-342900">
              <a:buFont typeface="Arial" panose="020B0604020202020204" pitchFamily="34" charset="0"/>
              <a:buChar char="•"/>
            </a:pPr>
            <a:endParaRPr lang="en-GB" sz="1800" b="0" dirty="0">
              <a:latin typeface="Amnesty Trade Gothic" panose="020B0503040303020004" pitchFamily="34" charset="0"/>
            </a:endParaRPr>
          </a:p>
          <a:p>
            <a:pPr marL="342900" indent="-342900">
              <a:buFont typeface="Arial" panose="020B0604020202020204" pitchFamily="34" charset="0"/>
              <a:buChar char="•"/>
            </a:pPr>
            <a:r>
              <a:rPr lang="en-GB" sz="1800" b="0" dirty="0">
                <a:latin typeface="Amnesty Trade Gothic" panose="020B0503040303020004" pitchFamily="34" charset="0"/>
              </a:rPr>
              <a:t>They organised a virtual event during lockdown.</a:t>
            </a:r>
          </a:p>
          <a:p>
            <a:pPr marL="342900" indent="-342900">
              <a:buFont typeface="Arial" panose="020B0604020202020204" pitchFamily="34" charset="0"/>
              <a:buChar char="•"/>
            </a:pPr>
            <a:endParaRPr lang="en-GB" sz="1800" b="0" dirty="0">
              <a:latin typeface="Amnesty Trade Gothic" panose="020B0503040303020004" pitchFamily="34" charset="0"/>
            </a:endParaRPr>
          </a:p>
          <a:p>
            <a:pPr marL="342900" indent="-342900">
              <a:buFont typeface="Arial" panose="020B0604020202020204" pitchFamily="34" charset="0"/>
              <a:buChar char="•"/>
            </a:pPr>
            <a:r>
              <a:rPr lang="en-GB" sz="1800" b="0" dirty="0">
                <a:latin typeface="Amnesty Trade Gothic" panose="020B0503040303020004" pitchFamily="34" charset="0"/>
              </a:rPr>
              <a:t>Submissions were made from acts and Amnesty groups and were pulled together into a video that was streamed.</a:t>
            </a:r>
          </a:p>
          <a:p>
            <a:pPr marL="342900" indent="-342900">
              <a:buFont typeface="Arial" panose="020B0604020202020204" pitchFamily="34" charset="0"/>
              <a:buChar char="•"/>
            </a:pPr>
            <a:endParaRPr lang="en-GB" sz="1800" b="0" dirty="0">
              <a:latin typeface="Amnesty Trade Gothic" panose="020B0503040303020004" pitchFamily="34" charset="0"/>
            </a:endParaRPr>
          </a:p>
          <a:p>
            <a:pPr marL="342900" indent="-342900">
              <a:buFont typeface="Arial" panose="020B0604020202020204" pitchFamily="34" charset="0"/>
              <a:buChar char="•"/>
            </a:pPr>
            <a:r>
              <a:rPr lang="en-GB" sz="1800" b="0" dirty="0">
                <a:latin typeface="Amnesty Trade Gothic" panose="020B0503040303020004" pitchFamily="34" charset="0"/>
              </a:rPr>
              <a:t>Donations came through Just Giving and were split between Amnesty UK and Refuge. Raised over £1000!</a:t>
            </a:r>
          </a:p>
        </p:txBody>
      </p:sp>
    </p:spTree>
    <p:extLst>
      <p:ext uri="{BB962C8B-B14F-4D97-AF65-F5344CB8AC3E}">
        <p14:creationId xmlns:p14="http://schemas.microsoft.com/office/powerpoint/2010/main" val="360179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08" y="471356"/>
            <a:ext cx="7391400" cy="838200"/>
          </a:xfrm>
        </p:spPr>
        <p:txBody>
          <a:bodyPr/>
          <a:lstStyle/>
          <a:p>
            <a:r>
              <a:rPr lang="en-GB" sz="3600" kern="1200" cap="all" spc="-150" dirty="0">
                <a:solidFill>
                  <a:schemeClr val="tx1"/>
                </a:solidFill>
                <a:highlight>
                  <a:srgbClr val="FFFF00"/>
                </a:highlight>
                <a:latin typeface="Amnesty Trade Gothic Cn" panose="020B0506040303020004" pitchFamily="34" charset="0"/>
                <a:ea typeface="+mn-ea"/>
              </a:rPr>
              <a:t>University of Exeter – clothes swap</a:t>
            </a:r>
            <a:endParaRPr lang="en-GB" dirty="0">
              <a:highlight>
                <a:srgbClr val="FFFF00"/>
              </a:highlight>
              <a:latin typeface="Amnesty Trade Gothic Cn" panose="020B05060403030200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76056" y="1715120"/>
            <a:ext cx="3581890" cy="23943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4293095"/>
            <a:ext cx="3581890" cy="2387927"/>
          </a:xfrm>
          <a:prstGeom prst="rect">
            <a:avLst/>
          </a:prstGeom>
        </p:spPr>
      </p:pic>
      <p:sp>
        <p:nvSpPr>
          <p:cNvPr id="8" name="TextBox 7"/>
          <p:cNvSpPr txBox="1"/>
          <p:nvPr/>
        </p:nvSpPr>
        <p:spPr>
          <a:xfrm>
            <a:off x="179512" y="1742192"/>
            <a:ext cx="4896544" cy="4247317"/>
          </a:xfrm>
          <a:prstGeom prst="rect">
            <a:avLst/>
          </a:prstGeom>
          <a:noFill/>
        </p:spPr>
        <p:txBody>
          <a:bodyPr wrap="square" rtlCol="0">
            <a:spAutoFit/>
          </a:bodyPr>
          <a:lstStyle/>
          <a:p>
            <a:pPr marL="342900" indent="-342900">
              <a:buFont typeface="Arial" panose="020B0604020202020204" pitchFamily="34" charset="0"/>
              <a:buChar char="•"/>
            </a:pPr>
            <a:r>
              <a:rPr lang="en-GB" sz="1800" b="0" dirty="0">
                <a:latin typeface="Amnesty Trade Gothic" panose="020B0503040303020004" pitchFamily="34" charset="0"/>
              </a:rPr>
              <a:t>The University of Exeter Group organise a regular clothes swap</a:t>
            </a:r>
          </a:p>
          <a:p>
            <a:pPr marL="342900" indent="-342900">
              <a:buFont typeface="Arial" panose="020B0604020202020204" pitchFamily="34" charset="0"/>
              <a:buChar char="•"/>
            </a:pPr>
            <a:endParaRPr lang="en-GB" sz="1800" b="0" dirty="0">
              <a:latin typeface="Amnesty Trade Gothic" panose="020B0503040303020004" pitchFamily="34" charset="0"/>
            </a:endParaRPr>
          </a:p>
          <a:p>
            <a:pPr marL="342900" indent="-342900">
              <a:buFont typeface="Arial" panose="020B0604020202020204" pitchFamily="34" charset="0"/>
              <a:buChar char="•"/>
            </a:pPr>
            <a:r>
              <a:rPr lang="en-GB" sz="1800" b="0" dirty="0">
                <a:latin typeface="Amnesty Trade Gothic" panose="020B0503040303020004" pitchFamily="34" charset="0"/>
              </a:rPr>
              <a:t>You’ll need: a large open space, clothes rails and people to bring clothes</a:t>
            </a:r>
          </a:p>
          <a:p>
            <a:pPr marL="342900" indent="-342900">
              <a:buFont typeface="Arial" panose="020B0604020202020204" pitchFamily="34" charset="0"/>
              <a:buChar char="•"/>
            </a:pPr>
            <a:endParaRPr lang="en-GB" sz="1800" b="0" dirty="0">
              <a:latin typeface="Amnesty Trade Gothic" panose="020B0503040303020004" pitchFamily="34" charset="0"/>
            </a:endParaRPr>
          </a:p>
          <a:p>
            <a:pPr marL="342900" indent="-342900">
              <a:buFont typeface="Arial" panose="020B0604020202020204" pitchFamily="34" charset="0"/>
              <a:buChar char="•"/>
            </a:pPr>
            <a:r>
              <a:rPr lang="en-GB" sz="1800" b="0" dirty="0">
                <a:latin typeface="Amnesty Trade Gothic" panose="020B0503040303020004" pitchFamily="34" charset="0"/>
              </a:rPr>
              <a:t>Advertise well in advance and play music, serve refreshments etc…</a:t>
            </a:r>
          </a:p>
          <a:p>
            <a:pPr marL="342900" indent="-342900">
              <a:buFont typeface="Arial" panose="020B0604020202020204" pitchFamily="34" charset="0"/>
              <a:buChar char="•"/>
            </a:pPr>
            <a:endParaRPr lang="en-GB" sz="1800" b="0" dirty="0">
              <a:latin typeface="Amnesty Trade Gothic" panose="020B0503040303020004" pitchFamily="34" charset="0"/>
            </a:endParaRPr>
          </a:p>
          <a:p>
            <a:pPr marL="342900" indent="-342900">
              <a:buFont typeface="Arial" panose="020B0604020202020204" pitchFamily="34" charset="0"/>
              <a:buChar char="•"/>
            </a:pPr>
            <a:r>
              <a:rPr lang="en-GB" sz="1800" b="0" dirty="0">
                <a:latin typeface="Amnesty Trade Gothic" panose="020B0503040303020004" pitchFamily="34" charset="0"/>
              </a:rPr>
              <a:t>People swap clothes for tokens when they arrive and pay a fee. They exchange tokens for other clothes.</a:t>
            </a:r>
          </a:p>
          <a:p>
            <a:pPr marL="342900" indent="-342900">
              <a:buFont typeface="Arial" panose="020B0604020202020204" pitchFamily="34" charset="0"/>
              <a:buChar char="•"/>
            </a:pPr>
            <a:endParaRPr lang="en-GB" sz="1800" b="0" dirty="0">
              <a:latin typeface="Amnesty Trade Gothic" panose="020B0503040303020004" pitchFamily="34" charset="0"/>
            </a:endParaRPr>
          </a:p>
          <a:p>
            <a:pPr marL="342900" indent="-342900">
              <a:buFont typeface="Arial" panose="020B0604020202020204" pitchFamily="34" charset="0"/>
              <a:buChar char="•"/>
            </a:pPr>
            <a:r>
              <a:rPr lang="en-GB" sz="1800" b="0" dirty="0">
                <a:latin typeface="Amnesty Trade Gothic" panose="020B0503040303020004" pitchFamily="34" charset="0"/>
              </a:rPr>
              <a:t>Cheap to organise and environmentally friendly</a:t>
            </a:r>
          </a:p>
        </p:txBody>
      </p:sp>
    </p:spTree>
    <p:extLst>
      <p:ext uri="{BB962C8B-B14F-4D97-AF65-F5344CB8AC3E}">
        <p14:creationId xmlns:p14="http://schemas.microsoft.com/office/powerpoint/2010/main" val="2101513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3533" y="320675"/>
            <a:ext cx="8555615" cy="1325563"/>
          </a:xfrm>
        </p:spPr>
        <p:txBody>
          <a:bodyPr>
            <a:normAutofit/>
          </a:bodyPr>
          <a:lstStyle/>
          <a:p>
            <a:r>
              <a:rPr lang="en-GB" sz="3600" cap="all" spc="-150" dirty="0">
                <a:highlight>
                  <a:srgbClr val="FFFF00"/>
                </a:highlight>
                <a:latin typeface="Amnesty Trade Gothic Cn" panose="020B0506040303020004" pitchFamily="34" charset="0"/>
                <a:ea typeface="+mn-ea"/>
              </a:rPr>
              <a:t>SUPPORTING THE STUDENT NETWORK</a:t>
            </a:r>
          </a:p>
        </p:txBody>
      </p:sp>
      <p:sp>
        <p:nvSpPr>
          <p:cNvPr id="3" name="Rectangle 2">
            <a:extLst>
              <a:ext uri="{FF2B5EF4-FFF2-40B4-BE49-F238E27FC236}">
                <a16:creationId xmlns:a16="http://schemas.microsoft.com/office/drawing/2014/main" id="{0FDDB106-365C-4C00-991A-6DDC401B0EC7}"/>
              </a:ext>
            </a:extLst>
          </p:cNvPr>
          <p:cNvSpPr/>
          <p:nvPr/>
        </p:nvSpPr>
        <p:spPr>
          <a:xfrm>
            <a:off x="4441195" y="3198172"/>
            <a:ext cx="261610" cy="461665"/>
          </a:xfrm>
          <a:prstGeom prst="rect">
            <a:avLst/>
          </a:prstGeom>
        </p:spPr>
        <p:txBody>
          <a:bodyPr wrap="none">
            <a:spAutoFit/>
          </a:bodyPr>
          <a:lstStyle/>
          <a:p>
            <a:pPr>
              <a:spcAft>
                <a:spcPts val="600"/>
              </a:spcAft>
            </a:pPr>
            <a:r>
              <a:rPr lang="en-GB" b="0">
                <a:solidFill>
                  <a:srgbClr val="000000"/>
                </a:solidFill>
              </a:rPr>
              <a:t> </a:t>
            </a:r>
            <a:endParaRPr lang="en-GB"/>
          </a:p>
        </p:txBody>
      </p:sp>
      <p:graphicFrame>
        <p:nvGraphicFramePr>
          <p:cNvPr id="24" name="Content Placeholder 4">
            <a:extLst>
              <a:ext uri="{FF2B5EF4-FFF2-40B4-BE49-F238E27FC236}">
                <a16:creationId xmlns:a16="http://schemas.microsoft.com/office/drawing/2014/main" id="{48AAED7C-C89B-452B-AEDC-9DE820A0F2FE}"/>
              </a:ext>
            </a:extLst>
          </p:cNvPr>
          <p:cNvGraphicFramePr>
            <a:graphicFrameLocks noGrp="1"/>
          </p:cNvGraphicFramePr>
          <p:nvPr>
            <p:ph idx="1"/>
            <p:extLst>
              <p:ext uri="{D42A27DB-BD31-4B8C-83A1-F6EECF244321}">
                <p14:modId xmlns:p14="http://schemas.microsoft.com/office/powerpoint/2010/main" val="4091674248"/>
              </p:ext>
            </p:extLst>
          </p:nvPr>
        </p:nvGraphicFramePr>
        <p:xfrm>
          <a:off x="293534" y="1825625"/>
          <a:ext cx="855561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011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412776"/>
            <a:ext cx="7031360" cy="838200"/>
          </a:xfrm>
        </p:spPr>
        <p:txBody>
          <a:bodyPr/>
          <a:lstStyle/>
          <a:p>
            <a:r>
              <a:rPr lang="en-GB" sz="3600" cap="all" spc="-150" dirty="0">
                <a:solidFill>
                  <a:schemeClr val="tx1"/>
                </a:solidFill>
                <a:highlight>
                  <a:srgbClr val="FFFF00"/>
                </a:highlight>
                <a:latin typeface="Amnesty Trade Gothic Cn" panose="020B0506040303020004" pitchFamily="34" charset="0"/>
                <a:ea typeface="+mn-ea"/>
              </a:rPr>
              <a:t>Any questions?</a:t>
            </a:r>
          </a:p>
        </p:txBody>
      </p:sp>
      <p:sp>
        <p:nvSpPr>
          <p:cNvPr id="3" name="Rectangle 2">
            <a:extLst>
              <a:ext uri="{FF2B5EF4-FFF2-40B4-BE49-F238E27FC236}">
                <a16:creationId xmlns:a16="http://schemas.microsoft.com/office/drawing/2014/main" id="{0FDDB106-365C-4C00-991A-6DDC401B0EC7}"/>
              </a:ext>
            </a:extLst>
          </p:cNvPr>
          <p:cNvSpPr/>
          <p:nvPr/>
        </p:nvSpPr>
        <p:spPr>
          <a:xfrm>
            <a:off x="4441195" y="3198172"/>
            <a:ext cx="261610" cy="461665"/>
          </a:xfrm>
          <a:prstGeom prst="rect">
            <a:avLst/>
          </a:prstGeom>
        </p:spPr>
        <p:txBody>
          <a:bodyPr wrap="none">
            <a:spAutoFit/>
          </a:bodyPr>
          <a:lstStyle/>
          <a:p>
            <a:r>
              <a:rPr lang="en-GB" b="0" dirty="0">
                <a:solidFill>
                  <a:srgbClr val="000000"/>
                </a:solidFill>
              </a:rPr>
              <a:t> </a:t>
            </a:r>
            <a:endParaRPr lang="en-GB" dirty="0"/>
          </a:p>
        </p:txBody>
      </p:sp>
      <p:sp>
        <p:nvSpPr>
          <p:cNvPr id="4" name="Title 1">
            <a:extLst>
              <a:ext uri="{FF2B5EF4-FFF2-40B4-BE49-F238E27FC236}">
                <a16:creationId xmlns:a16="http://schemas.microsoft.com/office/drawing/2014/main" id="{50562FB9-83CD-432C-A5A4-84CE0A1D166D}"/>
              </a:ext>
            </a:extLst>
          </p:cNvPr>
          <p:cNvSpPr txBox="1">
            <a:spLocks/>
          </p:cNvSpPr>
          <p:nvPr/>
        </p:nvSpPr>
        <p:spPr bwMode="auto">
          <a:xfrm>
            <a:off x="652207" y="3448519"/>
            <a:ext cx="703136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kern="1200">
                <a:solidFill>
                  <a:schemeClr val="tx2"/>
                </a:solidFill>
                <a:latin typeface="+mj-lt"/>
                <a:ea typeface="+mj-ea"/>
                <a:cs typeface="+mj-cs"/>
              </a:defRPr>
            </a:lvl1pPr>
            <a:lvl2pPr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2pPr>
            <a:lvl3pPr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3pPr>
            <a:lvl4pPr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4pPr>
            <a:lvl5pPr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5pPr>
            <a:lvl6pPr marL="457200"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6pPr>
            <a:lvl7pPr marL="914400"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7pPr>
            <a:lvl8pPr marL="1371600"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8pPr>
            <a:lvl9pPr marL="1828800"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9pPr>
          </a:lstStyle>
          <a:p>
            <a:endParaRPr lang="en-GB" sz="3600" cap="all" spc="-150" dirty="0">
              <a:solidFill>
                <a:schemeClr val="tx1"/>
              </a:solidFill>
              <a:highlight>
                <a:srgbClr val="FFFF00"/>
              </a:highlight>
              <a:latin typeface="Amnesty Trade Gothic Cn" panose="020B0506040303020004" pitchFamily="34" charset="0"/>
              <a:ea typeface="+mn-ea"/>
            </a:endParaRPr>
          </a:p>
        </p:txBody>
      </p:sp>
    </p:spTree>
    <p:extLst>
      <p:ext uri="{BB962C8B-B14F-4D97-AF65-F5344CB8AC3E}">
        <p14:creationId xmlns:p14="http://schemas.microsoft.com/office/powerpoint/2010/main" val="164181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C30D-6AA6-4E94-A794-E490F9597270}"/>
              </a:ext>
            </a:extLst>
          </p:cNvPr>
          <p:cNvSpPr>
            <a:spLocks noGrp="1"/>
          </p:cNvSpPr>
          <p:nvPr>
            <p:ph type="title"/>
          </p:nvPr>
        </p:nvSpPr>
        <p:spPr>
          <a:xfrm>
            <a:off x="293533" y="320675"/>
            <a:ext cx="8555615" cy="1325563"/>
          </a:xfrm>
        </p:spPr>
        <p:txBody>
          <a:bodyPr>
            <a:normAutofit/>
          </a:bodyPr>
          <a:lstStyle/>
          <a:p>
            <a:r>
              <a:rPr lang="en-GB" sz="3600" cap="all" dirty="0">
                <a:highlight>
                  <a:srgbClr val="FFFF00"/>
                </a:highlight>
                <a:latin typeface="Amnesty Trade Gothic Cn" panose="020B0506040303020004" pitchFamily="34" charset="0"/>
              </a:rPr>
              <a:t>Quick Quiz</a:t>
            </a:r>
          </a:p>
        </p:txBody>
      </p:sp>
      <p:graphicFrame>
        <p:nvGraphicFramePr>
          <p:cNvPr id="5" name="Content Placeholder 2">
            <a:extLst>
              <a:ext uri="{FF2B5EF4-FFF2-40B4-BE49-F238E27FC236}">
                <a16:creationId xmlns:a16="http://schemas.microsoft.com/office/drawing/2014/main" id="{028E0363-FDF4-4D76-A0F8-5CAA836BC17B}"/>
              </a:ext>
            </a:extLst>
          </p:cNvPr>
          <p:cNvGraphicFramePr>
            <a:graphicFrameLocks noGrp="1"/>
          </p:cNvGraphicFramePr>
          <p:nvPr>
            <p:ph idx="1"/>
            <p:extLst>
              <p:ext uri="{D42A27DB-BD31-4B8C-83A1-F6EECF244321}">
                <p14:modId xmlns:p14="http://schemas.microsoft.com/office/powerpoint/2010/main" val="234826848"/>
              </p:ext>
            </p:extLst>
          </p:nvPr>
        </p:nvGraphicFramePr>
        <p:xfrm>
          <a:off x="293533" y="320675"/>
          <a:ext cx="2880320" cy="5124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2">
            <a:extLst>
              <a:ext uri="{FF2B5EF4-FFF2-40B4-BE49-F238E27FC236}">
                <a16:creationId xmlns:a16="http://schemas.microsoft.com/office/drawing/2014/main" id="{0ADCDDB7-520C-46DA-B1EB-79744CAA9BD2}"/>
              </a:ext>
            </a:extLst>
          </p:cNvPr>
          <p:cNvGraphicFramePr>
            <a:graphicFrameLocks/>
          </p:cNvGraphicFramePr>
          <p:nvPr>
            <p:extLst>
              <p:ext uri="{D42A27DB-BD31-4B8C-83A1-F6EECF244321}">
                <p14:modId xmlns:p14="http://schemas.microsoft.com/office/powerpoint/2010/main" val="3643415694"/>
              </p:ext>
            </p:extLst>
          </p:nvPr>
        </p:nvGraphicFramePr>
        <p:xfrm>
          <a:off x="3173853" y="1412776"/>
          <a:ext cx="3096344" cy="46085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Content Placeholder 2">
            <a:extLst>
              <a:ext uri="{FF2B5EF4-FFF2-40B4-BE49-F238E27FC236}">
                <a16:creationId xmlns:a16="http://schemas.microsoft.com/office/drawing/2014/main" id="{48CF806B-7DE0-417B-855C-5B8CCCBD9A17}"/>
              </a:ext>
            </a:extLst>
          </p:cNvPr>
          <p:cNvGraphicFramePr>
            <a:graphicFrameLocks/>
          </p:cNvGraphicFramePr>
          <p:nvPr>
            <p:extLst>
              <p:ext uri="{D42A27DB-BD31-4B8C-83A1-F6EECF244321}">
                <p14:modId xmlns:p14="http://schemas.microsoft.com/office/powerpoint/2010/main" val="4172142458"/>
              </p:ext>
            </p:extLst>
          </p:nvPr>
        </p:nvGraphicFramePr>
        <p:xfrm>
          <a:off x="6516216" y="320675"/>
          <a:ext cx="3096344" cy="460851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 name="Content Placeholder 2">
            <a:extLst>
              <a:ext uri="{FF2B5EF4-FFF2-40B4-BE49-F238E27FC236}">
                <a16:creationId xmlns:a16="http://schemas.microsoft.com/office/drawing/2014/main" id="{AFD75D69-A480-4E5B-8B02-B8148F5E40DC}"/>
              </a:ext>
            </a:extLst>
          </p:cNvPr>
          <p:cNvGraphicFramePr>
            <a:graphicFrameLocks/>
          </p:cNvGraphicFramePr>
          <p:nvPr>
            <p:extLst>
              <p:ext uri="{D42A27DB-BD31-4B8C-83A1-F6EECF244321}">
                <p14:modId xmlns:p14="http://schemas.microsoft.com/office/powerpoint/2010/main" val="3047885766"/>
              </p:ext>
            </p:extLst>
          </p:nvPr>
        </p:nvGraphicFramePr>
        <p:xfrm>
          <a:off x="371040" y="3006260"/>
          <a:ext cx="2880320" cy="512454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 name="Content Placeholder 2">
            <a:extLst>
              <a:ext uri="{FF2B5EF4-FFF2-40B4-BE49-F238E27FC236}">
                <a16:creationId xmlns:a16="http://schemas.microsoft.com/office/drawing/2014/main" id="{0A5FFBDC-9CBE-42DD-8F1F-2F8D99D4A011}"/>
              </a:ext>
            </a:extLst>
          </p:cNvPr>
          <p:cNvGraphicFramePr>
            <a:graphicFrameLocks/>
          </p:cNvGraphicFramePr>
          <p:nvPr>
            <p:extLst>
              <p:ext uri="{D42A27DB-BD31-4B8C-83A1-F6EECF244321}">
                <p14:modId xmlns:p14="http://schemas.microsoft.com/office/powerpoint/2010/main" val="3597364232"/>
              </p:ext>
            </p:extLst>
          </p:nvPr>
        </p:nvGraphicFramePr>
        <p:xfrm>
          <a:off x="6270197" y="3006260"/>
          <a:ext cx="2880320" cy="512454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372636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11" grpId="0">
        <p:bldAsOne/>
      </p:bldGraphic>
      <p:bldGraphic spid="14" grpId="0">
        <p:bldAsOne/>
      </p:bldGraphic>
      <p:bldGraphic spid="6" grpId="0">
        <p:bldAsOne/>
      </p:bldGraphic>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FA9CD-23CC-428B-8D20-D4C4B01D575E}"/>
              </a:ext>
            </a:extLst>
          </p:cNvPr>
          <p:cNvSpPr>
            <a:spLocks noGrp="1"/>
          </p:cNvSpPr>
          <p:nvPr>
            <p:ph type="title"/>
          </p:nvPr>
        </p:nvSpPr>
        <p:spPr>
          <a:xfrm>
            <a:off x="380244" y="927794"/>
            <a:ext cx="7391400" cy="838200"/>
          </a:xfrm>
        </p:spPr>
        <p:txBody>
          <a:bodyPr/>
          <a:lstStyle/>
          <a:p>
            <a:pPr fontAlgn="auto">
              <a:spcBef>
                <a:spcPts val="0"/>
              </a:spcBef>
              <a:spcAft>
                <a:spcPts val="0"/>
              </a:spcAft>
            </a:pPr>
            <a:r>
              <a:rPr lang="en-GB" sz="3600" cap="all" dirty="0">
                <a:solidFill>
                  <a:srgbClr val="000000"/>
                </a:solidFill>
                <a:highlight>
                  <a:srgbClr val="FFFF00"/>
                </a:highlight>
                <a:latin typeface="Amnesty Trade Gothic Cn" panose="020B0506040303020004" pitchFamily="34" charset="0"/>
                <a:ea typeface="+mn-ea"/>
                <a:cs typeface="+mn-cs"/>
              </a:rPr>
              <a:t>Brief History of Amnesty </a:t>
            </a:r>
            <a:br>
              <a:rPr lang="en-GB" sz="3600" b="0" dirty="0">
                <a:solidFill>
                  <a:prstClr val="black"/>
                </a:solidFill>
                <a:highlight>
                  <a:srgbClr val="FFFF00"/>
                </a:highlight>
                <a:latin typeface="Amnesty Trade Gothic Cn" panose="020B0506040303020004" pitchFamily="34" charset="0"/>
                <a:ea typeface="+mn-ea"/>
                <a:cs typeface="+mn-cs"/>
              </a:rPr>
            </a:br>
            <a:br>
              <a:rPr lang="en-GB" sz="3600" dirty="0">
                <a:highlight>
                  <a:srgbClr val="FFFF00"/>
                </a:highlight>
                <a:latin typeface="Amnesty Trade Gothic Cn" panose="020B0506040303020004" pitchFamily="34" charset="0"/>
              </a:rPr>
            </a:br>
            <a:endParaRPr lang="en-GB" sz="3600" dirty="0">
              <a:highlight>
                <a:srgbClr val="FFFF00"/>
              </a:highlight>
              <a:latin typeface="Amnesty Trade Gothic Cn" panose="020B0506040303020004" pitchFamily="34" charset="0"/>
            </a:endParaRPr>
          </a:p>
        </p:txBody>
      </p:sp>
      <p:sp>
        <p:nvSpPr>
          <p:cNvPr id="4" name="TextBox 3">
            <a:extLst>
              <a:ext uri="{FF2B5EF4-FFF2-40B4-BE49-F238E27FC236}">
                <a16:creationId xmlns:a16="http://schemas.microsoft.com/office/drawing/2014/main" id="{A5D482C1-21C6-4DE8-B361-99AA198B298F}"/>
              </a:ext>
            </a:extLst>
          </p:cNvPr>
          <p:cNvSpPr txBox="1"/>
          <p:nvPr/>
        </p:nvSpPr>
        <p:spPr>
          <a:xfrm>
            <a:off x="-32785" y="4684197"/>
            <a:ext cx="968535" cy="461665"/>
          </a:xfrm>
          <a:prstGeom prst="rect">
            <a:avLst/>
          </a:prstGeom>
          <a:noFill/>
        </p:spPr>
        <p:txBody>
          <a:bodyPr wrap="none" rtlCol="0">
            <a:spAutoFit/>
          </a:bodyPr>
          <a:lstStyle/>
          <a:p>
            <a:r>
              <a:rPr lang="en-GB" cap="all" dirty="0">
                <a:solidFill>
                  <a:srgbClr val="000000"/>
                </a:solidFill>
                <a:highlight>
                  <a:srgbClr val="FFFF00"/>
                </a:highlight>
                <a:latin typeface="Amnesty Trade Gothic Cn"/>
              </a:rPr>
              <a:t>1961-2</a:t>
            </a:r>
            <a:endParaRPr lang="en-GB" dirty="0">
              <a:highlight>
                <a:srgbClr val="FFFF00"/>
              </a:highlight>
            </a:endParaRPr>
          </a:p>
        </p:txBody>
      </p:sp>
      <p:sp>
        <p:nvSpPr>
          <p:cNvPr id="5" name="Rectangle 4">
            <a:extLst>
              <a:ext uri="{FF2B5EF4-FFF2-40B4-BE49-F238E27FC236}">
                <a16:creationId xmlns:a16="http://schemas.microsoft.com/office/drawing/2014/main" id="{000F3578-ED3F-41A1-BE6F-7B6FB05A1BA5}"/>
              </a:ext>
            </a:extLst>
          </p:cNvPr>
          <p:cNvSpPr/>
          <p:nvPr/>
        </p:nvSpPr>
        <p:spPr>
          <a:xfrm>
            <a:off x="8029178" y="4638828"/>
            <a:ext cx="883934" cy="461665"/>
          </a:xfrm>
          <a:prstGeom prst="rect">
            <a:avLst/>
          </a:prstGeom>
        </p:spPr>
        <p:txBody>
          <a:bodyPr wrap="square">
            <a:spAutoFit/>
          </a:bodyPr>
          <a:lstStyle/>
          <a:p>
            <a:pPr algn="ctr"/>
            <a:r>
              <a:rPr lang="en-GB" cap="all" dirty="0">
                <a:solidFill>
                  <a:srgbClr val="000000"/>
                </a:solidFill>
                <a:highlight>
                  <a:srgbClr val="FFFF00"/>
                </a:highlight>
                <a:latin typeface="Amnesty Trade Gothic Cn"/>
              </a:rPr>
              <a:t>2020</a:t>
            </a:r>
          </a:p>
        </p:txBody>
      </p:sp>
      <p:sp>
        <p:nvSpPr>
          <p:cNvPr id="6" name="Rectangle 5">
            <a:extLst>
              <a:ext uri="{FF2B5EF4-FFF2-40B4-BE49-F238E27FC236}">
                <a16:creationId xmlns:a16="http://schemas.microsoft.com/office/drawing/2014/main" id="{F1F44F07-BFE2-4C5A-A5A8-8B60CDCEFB78}"/>
              </a:ext>
            </a:extLst>
          </p:cNvPr>
          <p:cNvSpPr/>
          <p:nvPr/>
        </p:nvSpPr>
        <p:spPr>
          <a:xfrm>
            <a:off x="-74854" y="5031739"/>
            <a:ext cx="1394245" cy="1892826"/>
          </a:xfrm>
          <a:prstGeom prst="rect">
            <a:avLst/>
          </a:prstGeom>
        </p:spPr>
        <p:txBody>
          <a:bodyPr wrap="square">
            <a:spAutoFit/>
          </a:bodyPr>
          <a:lstStyle/>
          <a:p>
            <a:pPr algn="ctr"/>
            <a:r>
              <a:rPr lang="en-GB" sz="1300" b="0" dirty="0">
                <a:latin typeface="Amnesty Trade Gothic Cn" panose="020B0506040303020004"/>
              </a:rPr>
              <a:t>Amnesty International is founded as a permanent international movement in defence of </a:t>
            </a:r>
          </a:p>
          <a:p>
            <a:pPr algn="ctr"/>
            <a:r>
              <a:rPr lang="en-GB" sz="1300" b="0" dirty="0">
                <a:latin typeface="Amnesty Trade Gothic Cn" panose="020B0506040303020004"/>
              </a:rPr>
              <a:t>freedom of </a:t>
            </a:r>
          </a:p>
          <a:p>
            <a:pPr algn="ctr"/>
            <a:r>
              <a:rPr lang="en-GB" sz="1300" b="0" dirty="0">
                <a:latin typeface="Amnesty Trade Gothic Cn" panose="020B0506040303020004"/>
              </a:rPr>
              <a:t>opinion</a:t>
            </a:r>
          </a:p>
        </p:txBody>
      </p:sp>
      <p:sp>
        <p:nvSpPr>
          <p:cNvPr id="7" name="Rectangle 6">
            <a:extLst>
              <a:ext uri="{FF2B5EF4-FFF2-40B4-BE49-F238E27FC236}">
                <a16:creationId xmlns:a16="http://schemas.microsoft.com/office/drawing/2014/main" id="{C34D3CA9-91DE-43CE-8831-916BA54C1E63}"/>
              </a:ext>
            </a:extLst>
          </p:cNvPr>
          <p:cNvSpPr/>
          <p:nvPr/>
        </p:nvSpPr>
        <p:spPr>
          <a:xfrm>
            <a:off x="1226745" y="4684197"/>
            <a:ext cx="729687" cy="461665"/>
          </a:xfrm>
          <a:prstGeom prst="rect">
            <a:avLst/>
          </a:prstGeom>
        </p:spPr>
        <p:txBody>
          <a:bodyPr wrap="none">
            <a:spAutoFit/>
          </a:bodyPr>
          <a:lstStyle/>
          <a:p>
            <a:r>
              <a:rPr lang="en-GB" dirty="0">
                <a:highlight>
                  <a:srgbClr val="FFFF00"/>
                </a:highlight>
                <a:latin typeface="Amnesty Trade Gothic Cn" panose="020B0506040303020004"/>
              </a:rPr>
              <a:t>1969</a:t>
            </a:r>
          </a:p>
        </p:txBody>
      </p:sp>
      <p:sp>
        <p:nvSpPr>
          <p:cNvPr id="8" name="Rectangle 7">
            <a:extLst>
              <a:ext uri="{FF2B5EF4-FFF2-40B4-BE49-F238E27FC236}">
                <a16:creationId xmlns:a16="http://schemas.microsoft.com/office/drawing/2014/main" id="{07C96D61-D360-42D1-9623-79AF28019A76}"/>
              </a:ext>
            </a:extLst>
          </p:cNvPr>
          <p:cNvSpPr/>
          <p:nvPr/>
        </p:nvSpPr>
        <p:spPr>
          <a:xfrm>
            <a:off x="1122116" y="5100657"/>
            <a:ext cx="1024783" cy="1092607"/>
          </a:xfrm>
          <a:prstGeom prst="rect">
            <a:avLst/>
          </a:prstGeom>
        </p:spPr>
        <p:txBody>
          <a:bodyPr wrap="square">
            <a:spAutoFit/>
          </a:bodyPr>
          <a:lstStyle/>
          <a:p>
            <a:pPr algn="ctr"/>
            <a:r>
              <a:rPr lang="en-GB" sz="1300" b="0" dirty="0">
                <a:latin typeface="Amnesty Trade Gothic Cn" panose="020B0506040303020004"/>
              </a:rPr>
              <a:t>Milestone 2000 Prisoners of conscience released </a:t>
            </a:r>
          </a:p>
        </p:txBody>
      </p:sp>
      <p:sp>
        <p:nvSpPr>
          <p:cNvPr id="9" name="Rectangle 8">
            <a:extLst>
              <a:ext uri="{FF2B5EF4-FFF2-40B4-BE49-F238E27FC236}">
                <a16:creationId xmlns:a16="http://schemas.microsoft.com/office/drawing/2014/main" id="{5D1ABB4B-97DE-49CD-98BB-D367350019A5}"/>
              </a:ext>
            </a:extLst>
          </p:cNvPr>
          <p:cNvSpPr/>
          <p:nvPr/>
        </p:nvSpPr>
        <p:spPr>
          <a:xfrm>
            <a:off x="2122107" y="4660357"/>
            <a:ext cx="729687" cy="461665"/>
          </a:xfrm>
          <a:prstGeom prst="rect">
            <a:avLst/>
          </a:prstGeom>
        </p:spPr>
        <p:txBody>
          <a:bodyPr wrap="none">
            <a:spAutoFit/>
          </a:bodyPr>
          <a:lstStyle/>
          <a:p>
            <a:r>
              <a:rPr lang="en-GB" dirty="0">
                <a:highlight>
                  <a:srgbClr val="FFFF00"/>
                </a:highlight>
                <a:latin typeface="Amnesty Trade Gothic Cn" panose="020B0506040303020004"/>
              </a:rPr>
              <a:t>1972</a:t>
            </a:r>
          </a:p>
        </p:txBody>
      </p:sp>
      <p:sp>
        <p:nvSpPr>
          <p:cNvPr id="10" name="Rectangle 9">
            <a:extLst>
              <a:ext uri="{FF2B5EF4-FFF2-40B4-BE49-F238E27FC236}">
                <a16:creationId xmlns:a16="http://schemas.microsoft.com/office/drawing/2014/main" id="{B5A64FF5-A5F2-4575-AF11-F473755B95F3}"/>
              </a:ext>
            </a:extLst>
          </p:cNvPr>
          <p:cNvSpPr/>
          <p:nvPr/>
        </p:nvSpPr>
        <p:spPr>
          <a:xfrm>
            <a:off x="1972026" y="5045838"/>
            <a:ext cx="1008874" cy="1892826"/>
          </a:xfrm>
          <a:prstGeom prst="rect">
            <a:avLst/>
          </a:prstGeom>
        </p:spPr>
        <p:txBody>
          <a:bodyPr wrap="square">
            <a:spAutoFit/>
          </a:bodyPr>
          <a:lstStyle/>
          <a:p>
            <a:pPr algn="ctr"/>
            <a:r>
              <a:rPr lang="en-GB" sz="1300" b="0" dirty="0">
                <a:latin typeface="Amnesty Trade Gothic Cn" panose="020B0506040303020004"/>
              </a:rPr>
              <a:t>Launches first </a:t>
            </a:r>
          </a:p>
          <a:p>
            <a:pPr algn="ctr"/>
            <a:r>
              <a:rPr lang="en-GB" sz="1300" b="0" dirty="0">
                <a:latin typeface="Amnesty Trade Gothic Cn" panose="020B0506040303020004"/>
              </a:rPr>
              <a:t>campaign against torture resulting in UN declaration on torture in 1975 </a:t>
            </a:r>
          </a:p>
        </p:txBody>
      </p:sp>
      <p:sp>
        <p:nvSpPr>
          <p:cNvPr id="11" name="Rectangle 10">
            <a:extLst>
              <a:ext uri="{FF2B5EF4-FFF2-40B4-BE49-F238E27FC236}">
                <a16:creationId xmlns:a16="http://schemas.microsoft.com/office/drawing/2014/main" id="{EE3C3C52-AF19-433B-B433-754107CF2551}"/>
              </a:ext>
            </a:extLst>
          </p:cNvPr>
          <p:cNvSpPr/>
          <p:nvPr/>
        </p:nvSpPr>
        <p:spPr>
          <a:xfrm>
            <a:off x="3152255" y="4645478"/>
            <a:ext cx="729687" cy="461665"/>
          </a:xfrm>
          <a:prstGeom prst="rect">
            <a:avLst/>
          </a:prstGeom>
        </p:spPr>
        <p:txBody>
          <a:bodyPr wrap="none">
            <a:spAutoFit/>
          </a:bodyPr>
          <a:lstStyle/>
          <a:p>
            <a:r>
              <a:rPr lang="en-GB" dirty="0">
                <a:highlight>
                  <a:srgbClr val="FFFF00"/>
                </a:highlight>
                <a:latin typeface="Amnesty Trade Gothic Cn" panose="020B0506040303020004"/>
              </a:rPr>
              <a:t>1977</a:t>
            </a:r>
          </a:p>
        </p:txBody>
      </p:sp>
      <p:sp>
        <p:nvSpPr>
          <p:cNvPr id="12" name="Rectangle 11">
            <a:extLst>
              <a:ext uri="{FF2B5EF4-FFF2-40B4-BE49-F238E27FC236}">
                <a16:creationId xmlns:a16="http://schemas.microsoft.com/office/drawing/2014/main" id="{C6F092FC-F4D3-4D94-8855-DA2A9A7A2985}"/>
              </a:ext>
            </a:extLst>
          </p:cNvPr>
          <p:cNvSpPr/>
          <p:nvPr/>
        </p:nvSpPr>
        <p:spPr>
          <a:xfrm>
            <a:off x="2873495" y="5069975"/>
            <a:ext cx="1262841" cy="1492716"/>
          </a:xfrm>
          <a:prstGeom prst="rect">
            <a:avLst/>
          </a:prstGeom>
        </p:spPr>
        <p:txBody>
          <a:bodyPr wrap="square">
            <a:spAutoFit/>
          </a:bodyPr>
          <a:lstStyle/>
          <a:p>
            <a:pPr algn="ctr"/>
            <a:r>
              <a:rPr lang="en-GB" sz="1300" b="0" dirty="0">
                <a:latin typeface="Amnesty Trade Gothic Cn" panose="020B0506040303020004"/>
              </a:rPr>
              <a:t>Amnesty awarded the Nobel Peace Prize in recognition of all Amnesty supporters </a:t>
            </a:r>
          </a:p>
        </p:txBody>
      </p:sp>
      <p:sp>
        <p:nvSpPr>
          <p:cNvPr id="13" name="Rectangle 12">
            <a:extLst>
              <a:ext uri="{FF2B5EF4-FFF2-40B4-BE49-F238E27FC236}">
                <a16:creationId xmlns:a16="http://schemas.microsoft.com/office/drawing/2014/main" id="{5FE6605B-4CC9-473B-832B-878A0772EE39}"/>
              </a:ext>
            </a:extLst>
          </p:cNvPr>
          <p:cNvSpPr/>
          <p:nvPr/>
        </p:nvSpPr>
        <p:spPr>
          <a:xfrm>
            <a:off x="4215409" y="4666187"/>
            <a:ext cx="729687" cy="461665"/>
          </a:xfrm>
          <a:prstGeom prst="rect">
            <a:avLst/>
          </a:prstGeom>
        </p:spPr>
        <p:txBody>
          <a:bodyPr wrap="none">
            <a:spAutoFit/>
          </a:bodyPr>
          <a:lstStyle/>
          <a:p>
            <a:r>
              <a:rPr lang="en-GB" dirty="0">
                <a:highlight>
                  <a:srgbClr val="FFFF00"/>
                </a:highlight>
                <a:latin typeface="Amnesty Trade Gothic Cn" panose="020B0506040303020004"/>
              </a:rPr>
              <a:t>1980</a:t>
            </a:r>
          </a:p>
        </p:txBody>
      </p:sp>
      <p:sp>
        <p:nvSpPr>
          <p:cNvPr id="14" name="Rectangle 13">
            <a:extLst>
              <a:ext uri="{FF2B5EF4-FFF2-40B4-BE49-F238E27FC236}">
                <a16:creationId xmlns:a16="http://schemas.microsoft.com/office/drawing/2014/main" id="{DE11E319-57DC-469B-AAE7-32AD04360051}"/>
              </a:ext>
            </a:extLst>
          </p:cNvPr>
          <p:cNvSpPr/>
          <p:nvPr/>
        </p:nvSpPr>
        <p:spPr>
          <a:xfrm>
            <a:off x="3856322" y="5083820"/>
            <a:ext cx="1362956" cy="1692771"/>
          </a:xfrm>
          <a:prstGeom prst="rect">
            <a:avLst/>
          </a:prstGeom>
        </p:spPr>
        <p:txBody>
          <a:bodyPr wrap="square">
            <a:spAutoFit/>
          </a:bodyPr>
          <a:lstStyle/>
          <a:p>
            <a:pPr algn="ctr"/>
            <a:r>
              <a:rPr lang="en-GB" sz="1300" b="0" dirty="0">
                <a:latin typeface="Amnesty Trade Gothic Cn" panose="020B0506040303020004"/>
              </a:rPr>
              <a:t>Amnesty launces first campaign against the death penalty. Published the ground breaking study </a:t>
            </a:r>
            <a:r>
              <a:rPr lang="en-GB" sz="1300" b="0" i="1" dirty="0">
                <a:latin typeface="Amnesty Trade Gothic Cn" panose="020B0506040303020004"/>
              </a:rPr>
              <a:t>When the State kills </a:t>
            </a:r>
            <a:r>
              <a:rPr lang="en-GB" sz="1300" b="0" dirty="0">
                <a:latin typeface="Amnesty Trade Gothic Cn" panose="020B0506040303020004"/>
              </a:rPr>
              <a:t>in 1982</a:t>
            </a:r>
          </a:p>
        </p:txBody>
      </p:sp>
      <p:sp>
        <p:nvSpPr>
          <p:cNvPr id="15" name="Rectangle 14">
            <a:extLst>
              <a:ext uri="{FF2B5EF4-FFF2-40B4-BE49-F238E27FC236}">
                <a16:creationId xmlns:a16="http://schemas.microsoft.com/office/drawing/2014/main" id="{BDC896CF-EC08-4338-A08E-BD13F8058BD1}"/>
              </a:ext>
            </a:extLst>
          </p:cNvPr>
          <p:cNvSpPr/>
          <p:nvPr/>
        </p:nvSpPr>
        <p:spPr>
          <a:xfrm>
            <a:off x="5050399" y="5031739"/>
            <a:ext cx="1667958" cy="1892826"/>
          </a:xfrm>
          <a:prstGeom prst="rect">
            <a:avLst/>
          </a:prstGeom>
        </p:spPr>
        <p:txBody>
          <a:bodyPr wrap="square">
            <a:spAutoFit/>
          </a:bodyPr>
          <a:lstStyle/>
          <a:p>
            <a:pPr algn="ctr"/>
            <a:r>
              <a:rPr lang="en-GB" sz="1300" b="0" dirty="0">
                <a:latin typeface="Amnesty Trade Gothic Cn" panose="020B0506040303020004"/>
              </a:rPr>
              <a:t>Amnesty campaigns for an International Criminal Court to bring those responsible for genocides and war crimes to justice. The ICC is established </a:t>
            </a:r>
          </a:p>
          <a:p>
            <a:pPr algn="ctr"/>
            <a:r>
              <a:rPr lang="en-GB" sz="1300" b="0" dirty="0">
                <a:latin typeface="Amnesty Trade Gothic Cn" panose="020B0506040303020004"/>
              </a:rPr>
              <a:t>in 2002</a:t>
            </a:r>
            <a:r>
              <a:rPr lang="en-GB" sz="1300" b="0" dirty="0"/>
              <a:t>.</a:t>
            </a:r>
          </a:p>
        </p:txBody>
      </p:sp>
      <p:sp>
        <p:nvSpPr>
          <p:cNvPr id="16" name="Rectangle 15">
            <a:extLst>
              <a:ext uri="{FF2B5EF4-FFF2-40B4-BE49-F238E27FC236}">
                <a16:creationId xmlns:a16="http://schemas.microsoft.com/office/drawing/2014/main" id="{B7A19E13-F8FC-4393-A2A2-72418D6D6033}"/>
              </a:ext>
            </a:extLst>
          </p:cNvPr>
          <p:cNvSpPr/>
          <p:nvPr/>
        </p:nvSpPr>
        <p:spPr>
          <a:xfrm>
            <a:off x="5507788" y="4638990"/>
            <a:ext cx="729687" cy="461665"/>
          </a:xfrm>
          <a:prstGeom prst="rect">
            <a:avLst/>
          </a:prstGeom>
        </p:spPr>
        <p:txBody>
          <a:bodyPr wrap="none">
            <a:spAutoFit/>
          </a:bodyPr>
          <a:lstStyle/>
          <a:p>
            <a:r>
              <a:rPr lang="en-GB" dirty="0">
                <a:highlight>
                  <a:srgbClr val="FFFF00"/>
                </a:highlight>
                <a:latin typeface="Amnesty Trade Gothic Cn" panose="020B0506040303020004"/>
              </a:rPr>
              <a:t>1993</a:t>
            </a:r>
          </a:p>
        </p:txBody>
      </p:sp>
      <p:sp>
        <p:nvSpPr>
          <p:cNvPr id="18" name="Rectangle 17">
            <a:extLst>
              <a:ext uri="{FF2B5EF4-FFF2-40B4-BE49-F238E27FC236}">
                <a16:creationId xmlns:a16="http://schemas.microsoft.com/office/drawing/2014/main" id="{05386C00-28EE-4594-B474-54FB85A376CA}"/>
              </a:ext>
            </a:extLst>
          </p:cNvPr>
          <p:cNvSpPr/>
          <p:nvPr/>
        </p:nvSpPr>
        <p:spPr>
          <a:xfrm>
            <a:off x="6902459" y="4608310"/>
            <a:ext cx="729687" cy="461665"/>
          </a:xfrm>
          <a:prstGeom prst="rect">
            <a:avLst/>
          </a:prstGeom>
        </p:spPr>
        <p:txBody>
          <a:bodyPr wrap="none">
            <a:spAutoFit/>
          </a:bodyPr>
          <a:lstStyle/>
          <a:p>
            <a:r>
              <a:rPr lang="en-GB" dirty="0">
                <a:highlight>
                  <a:srgbClr val="FFFF00"/>
                </a:highlight>
                <a:latin typeface="Amnesty Trade Gothic Cn" panose="020B0506040303020004"/>
              </a:rPr>
              <a:t>2014</a:t>
            </a:r>
          </a:p>
        </p:txBody>
      </p:sp>
      <p:sp>
        <p:nvSpPr>
          <p:cNvPr id="20" name="Rectangle 19">
            <a:extLst>
              <a:ext uri="{FF2B5EF4-FFF2-40B4-BE49-F238E27FC236}">
                <a16:creationId xmlns:a16="http://schemas.microsoft.com/office/drawing/2014/main" id="{DC79A89A-FA45-4779-BD74-B3D86023FCA3}"/>
              </a:ext>
            </a:extLst>
          </p:cNvPr>
          <p:cNvSpPr/>
          <p:nvPr/>
        </p:nvSpPr>
        <p:spPr>
          <a:xfrm>
            <a:off x="6520539" y="5031739"/>
            <a:ext cx="1324537" cy="1892826"/>
          </a:xfrm>
          <a:prstGeom prst="rect">
            <a:avLst/>
          </a:prstGeom>
        </p:spPr>
        <p:txBody>
          <a:bodyPr wrap="square">
            <a:spAutoFit/>
          </a:bodyPr>
          <a:lstStyle/>
          <a:p>
            <a:pPr algn="ctr"/>
            <a:r>
              <a:rPr lang="en-GB" sz="1300" b="0" dirty="0">
                <a:solidFill>
                  <a:srgbClr val="000000"/>
                </a:solidFill>
                <a:latin typeface="Amnesty Trade Gothic Cn"/>
              </a:rPr>
              <a:t>Arms Trade Treaty comes into force </a:t>
            </a:r>
            <a:r>
              <a:rPr lang="en-GB" sz="1300" dirty="0">
                <a:solidFill>
                  <a:srgbClr val="000000"/>
                </a:solidFill>
                <a:latin typeface="Amnesty Trade Gothic Cn"/>
              </a:rPr>
              <a:t>to </a:t>
            </a:r>
            <a:r>
              <a:rPr lang="en-GB" sz="1300" b="0" dirty="0">
                <a:solidFill>
                  <a:srgbClr val="000000"/>
                </a:solidFill>
                <a:latin typeface="Amnesty Trade Gothic Cn"/>
              </a:rPr>
              <a:t>stop the flow of weapons fuelling atrocities around the world.</a:t>
            </a:r>
            <a:endParaRPr lang="en-GB" sz="1300" dirty="0">
              <a:latin typeface="Amnesty Trade Gothic Cn"/>
            </a:endParaRPr>
          </a:p>
        </p:txBody>
      </p:sp>
      <p:sp>
        <p:nvSpPr>
          <p:cNvPr id="21" name="Rectangle 20">
            <a:extLst>
              <a:ext uri="{FF2B5EF4-FFF2-40B4-BE49-F238E27FC236}">
                <a16:creationId xmlns:a16="http://schemas.microsoft.com/office/drawing/2014/main" id="{A3440C92-354D-4A6B-924F-DB2B24E8BEA6}"/>
              </a:ext>
            </a:extLst>
          </p:cNvPr>
          <p:cNvSpPr/>
          <p:nvPr/>
        </p:nvSpPr>
        <p:spPr>
          <a:xfrm>
            <a:off x="7718347" y="5031739"/>
            <a:ext cx="1483275" cy="1692771"/>
          </a:xfrm>
          <a:prstGeom prst="rect">
            <a:avLst/>
          </a:prstGeom>
        </p:spPr>
        <p:txBody>
          <a:bodyPr wrap="square">
            <a:spAutoFit/>
          </a:bodyPr>
          <a:lstStyle/>
          <a:p>
            <a:pPr algn="ctr"/>
            <a:r>
              <a:rPr lang="en-GB" sz="1300" b="0" dirty="0">
                <a:latin typeface="Amnesty Trade Gothic Cn" panose="020B0506040303020004"/>
              </a:rPr>
              <a:t>Amnesty is the world's largest human rights movement, with more than 7 million supporters in more than 150 countries</a:t>
            </a:r>
          </a:p>
        </p:txBody>
      </p:sp>
      <p:pic>
        <p:nvPicPr>
          <p:cNvPr id="22" name="Picture 21">
            <a:extLst>
              <a:ext uri="{FF2B5EF4-FFF2-40B4-BE49-F238E27FC236}">
                <a16:creationId xmlns:a16="http://schemas.microsoft.com/office/drawing/2014/main" id="{1F003748-5E5E-438D-BAB8-48A19930A995}"/>
              </a:ext>
            </a:extLst>
          </p:cNvPr>
          <p:cNvPicPr>
            <a:picLocks noChangeAspect="1"/>
          </p:cNvPicPr>
          <p:nvPr/>
        </p:nvPicPr>
        <p:blipFill rotWithShape="1">
          <a:blip r:embed="rId3">
            <a:extLst>
              <a:ext uri="{28A0092B-C50C-407E-A947-70E740481C1C}">
                <a14:useLocalDpi xmlns:a14="http://schemas.microsoft.com/office/drawing/2010/main" val="0"/>
              </a:ext>
            </a:extLst>
          </a:blip>
          <a:srcRect l="27106" r="29241"/>
          <a:stretch/>
        </p:blipFill>
        <p:spPr>
          <a:xfrm>
            <a:off x="64912" y="1854201"/>
            <a:ext cx="1510257" cy="1947986"/>
          </a:xfrm>
          <a:prstGeom prst="rect">
            <a:avLst/>
          </a:prstGeom>
        </p:spPr>
      </p:pic>
      <p:pic>
        <p:nvPicPr>
          <p:cNvPr id="23" name="Picture 22">
            <a:extLst>
              <a:ext uri="{FF2B5EF4-FFF2-40B4-BE49-F238E27FC236}">
                <a16:creationId xmlns:a16="http://schemas.microsoft.com/office/drawing/2014/main" id="{F55CB744-EA34-488E-AF7D-DDB31BB21D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0881" y="1824677"/>
            <a:ext cx="3542487" cy="1995601"/>
          </a:xfrm>
          <a:prstGeom prst="rect">
            <a:avLst/>
          </a:prstGeom>
        </p:spPr>
      </p:pic>
      <p:pic>
        <p:nvPicPr>
          <p:cNvPr id="24" name="Picture 23">
            <a:extLst>
              <a:ext uri="{FF2B5EF4-FFF2-40B4-BE49-F238E27FC236}">
                <a16:creationId xmlns:a16="http://schemas.microsoft.com/office/drawing/2014/main" id="{024639C4-7B25-4B11-8D9A-F45642A7374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060" r="43832"/>
          <a:stretch/>
        </p:blipFill>
        <p:spPr>
          <a:xfrm>
            <a:off x="5289080" y="1866512"/>
            <a:ext cx="1296144" cy="1979235"/>
          </a:xfrm>
          <a:prstGeom prst="rect">
            <a:avLst/>
          </a:prstGeom>
        </p:spPr>
      </p:pic>
      <p:cxnSp>
        <p:nvCxnSpPr>
          <p:cNvPr id="26" name="Straight Connector 25">
            <a:extLst>
              <a:ext uri="{FF2B5EF4-FFF2-40B4-BE49-F238E27FC236}">
                <a16:creationId xmlns:a16="http://schemas.microsoft.com/office/drawing/2014/main" id="{34D05B6E-F6AE-45FA-B26B-3D978E18574E}"/>
              </a:ext>
            </a:extLst>
          </p:cNvPr>
          <p:cNvCxnSpPr/>
          <p:nvPr/>
        </p:nvCxnSpPr>
        <p:spPr bwMode="auto">
          <a:xfrm flipV="1">
            <a:off x="380244" y="4497722"/>
            <a:ext cx="8079740" cy="3039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 name="Picture 27">
            <a:extLst>
              <a:ext uri="{FF2B5EF4-FFF2-40B4-BE49-F238E27FC236}">
                <a16:creationId xmlns:a16="http://schemas.microsoft.com/office/drawing/2014/main" id="{56F2233C-1B1C-4144-91EC-8D8C4AF82A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138" r="10799"/>
          <a:stretch/>
        </p:blipFill>
        <p:spPr>
          <a:xfrm>
            <a:off x="6718357" y="1859540"/>
            <a:ext cx="2194755" cy="1995600"/>
          </a:xfrm>
          <a:prstGeom prst="rect">
            <a:avLst/>
          </a:prstGeom>
        </p:spPr>
      </p:pic>
    </p:spTree>
    <p:extLst>
      <p:ext uri="{BB962C8B-B14F-4D97-AF65-F5344CB8AC3E}">
        <p14:creationId xmlns:p14="http://schemas.microsoft.com/office/powerpoint/2010/main" val="88740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8E8506-82A6-4FA2-995A-B07D3D4978B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5773" y="2276872"/>
            <a:ext cx="8132454" cy="2632015"/>
          </a:xfrm>
          <a:prstGeom prst="rect">
            <a:avLst/>
          </a:prstGeom>
          <a:noFill/>
          <a:ln>
            <a:noFill/>
          </a:ln>
        </p:spPr>
      </p:pic>
      <p:sp>
        <p:nvSpPr>
          <p:cNvPr id="6" name="Title 1">
            <a:extLst>
              <a:ext uri="{FF2B5EF4-FFF2-40B4-BE49-F238E27FC236}">
                <a16:creationId xmlns:a16="http://schemas.microsoft.com/office/drawing/2014/main" id="{80C22333-40CB-4A6A-B74D-C558A3F6FF11}"/>
              </a:ext>
            </a:extLst>
          </p:cNvPr>
          <p:cNvSpPr>
            <a:spLocks noGrp="1"/>
          </p:cNvSpPr>
          <p:nvPr>
            <p:ph type="title"/>
          </p:nvPr>
        </p:nvSpPr>
        <p:spPr>
          <a:xfrm>
            <a:off x="395536" y="439760"/>
            <a:ext cx="7886700" cy="711144"/>
          </a:xfrm>
        </p:spPr>
        <p:txBody>
          <a:bodyPr/>
          <a:lstStyle/>
          <a:p>
            <a:r>
              <a:rPr lang="en-GB" sz="3600" cap="all" dirty="0">
                <a:highlight>
                  <a:srgbClr val="FFFF00"/>
                </a:highlight>
                <a:latin typeface="Amnesty Trade Gothic Cn" panose="020B0506040303020004" pitchFamily="34" charset="0"/>
              </a:rPr>
              <a:t>What do we do?</a:t>
            </a:r>
          </a:p>
        </p:txBody>
      </p:sp>
      <p:sp>
        <p:nvSpPr>
          <p:cNvPr id="8" name="Rectangle 17">
            <a:extLst>
              <a:ext uri="{FF2B5EF4-FFF2-40B4-BE49-F238E27FC236}">
                <a16:creationId xmlns:a16="http://schemas.microsoft.com/office/drawing/2014/main" id="{D296BC4D-5EC5-4248-A07C-7DC2BAF14F4C}"/>
              </a:ext>
            </a:extLst>
          </p:cNvPr>
          <p:cNvSpPr>
            <a:spLocks noChangeArrowheads="1"/>
          </p:cNvSpPr>
          <p:nvPr/>
        </p:nvSpPr>
        <p:spPr bwMode="auto">
          <a:xfrm>
            <a:off x="1035178" y="3960038"/>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br>
              <a:rPr lang="en-GB" altLang="en-US" sz="1200" b="0">
                <a:latin typeface="Calibri" panose="020F0502020204030204" pitchFamily="34" charset="0"/>
                <a:ea typeface="MS Mincho" panose="02020609040205080304" pitchFamily="49" charset="-128"/>
              </a:rPr>
            </a:br>
            <a:endParaRPr lang="en-GB" altLang="en-US" sz="1800" b="0">
              <a:latin typeface="Arial" panose="020B0604020202020204" pitchFamily="34" charset="0"/>
            </a:endParaRPr>
          </a:p>
        </p:txBody>
      </p:sp>
    </p:spTree>
    <p:extLst>
      <p:ext uri="{BB962C8B-B14F-4D97-AF65-F5344CB8AC3E}">
        <p14:creationId xmlns:p14="http://schemas.microsoft.com/office/powerpoint/2010/main" val="1851345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A062BFB-0591-47F3-A794-CCD065C43890}"/>
              </a:ext>
            </a:extLst>
          </p:cNvPr>
          <p:cNvSpPr>
            <a:spLocks noGrp="1"/>
          </p:cNvSpPr>
          <p:nvPr>
            <p:ph idx="1"/>
          </p:nvPr>
        </p:nvSpPr>
        <p:spPr>
          <a:xfrm>
            <a:off x="596702" y="1395400"/>
            <a:ext cx="3742184" cy="4114800"/>
          </a:xfrm>
        </p:spPr>
        <p:txBody>
          <a:bodyPr/>
          <a:lstStyle/>
          <a:p>
            <a:pPr marL="0" indent="0">
              <a:buNone/>
            </a:pPr>
            <a:r>
              <a:rPr lang="en-GB" sz="1800" dirty="0"/>
              <a:t>Our report, #ToxicTwitter was the result of interviews with more than 80 women, including politicians, journalists, and regular users across the UK and USA.</a:t>
            </a:r>
          </a:p>
          <a:p>
            <a:pPr marL="0" indent="0">
              <a:buNone/>
            </a:pPr>
            <a:endParaRPr lang="en-GB" sz="1800" dirty="0"/>
          </a:p>
          <a:p>
            <a:pPr marL="0" indent="0">
              <a:buNone/>
            </a:pPr>
            <a:r>
              <a:rPr lang="en-GB" sz="1800" dirty="0"/>
              <a:t>Amnesty exposed how Twitter is failing to respect women’s rights. </a:t>
            </a:r>
          </a:p>
          <a:p>
            <a:pPr marL="0" indent="0">
              <a:buNone/>
            </a:pPr>
            <a:endParaRPr lang="en-GB" sz="2000" dirty="0"/>
          </a:p>
          <a:p>
            <a:pPr marL="0" indent="0">
              <a:buNone/>
            </a:pPr>
            <a:r>
              <a:rPr lang="en-GB" sz="1800" i="1" dirty="0">
                <a:latin typeface="Amnesty Trade Gothic" panose="020B0503040303020004" pitchFamily="34" charset="0"/>
              </a:rPr>
              <a:t>I think Twitter is the worst of the social media platforms, just because of the quickened and masked flow [of abuse] that happens. </a:t>
            </a:r>
            <a:r>
              <a:rPr lang="en-GB" sz="1800" dirty="0"/>
              <a:t>Jessica </a:t>
            </a:r>
            <a:r>
              <a:rPr lang="en-GB" sz="1800" dirty="0" err="1"/>
              <a:t>Valenti</a:t>
            </a:r>
            <a:r>
              <a:rPr lang="en-GB" sz="1800" dirty="0"/>
              <a:t>, US journalist and writer</a:t>
            </a:r>
            <a:endParaRPr lang="en-GB" sz="1800" i="1" dirty="0">
              <a:latin typeface="Amnesty Trade Gothic" panose="020B0503040303020004" pitchFamily="34" charset="0"/>
            </a:endParaRPr>
          </a:p>
          <a:p>
            <a:pPr marL="0" indent="0">
              <a:buNone/>
            </a:pPr>
            <a:endParaRPr lang="en-GB" sz="1800" dirty="0"/>
          </a:p>
          <a:p>
            <a:pPr marL="0" indent="0">
              <a:buNone/>
            </a:pPr>
            <a:endParaRPr lang="en-GB" dirty="0"/>
          </a:p>
          <a:p>
            <a:endParaRPr lang="en-GB" dirty="0"/>
          </a:p>
        </p:txBody>
      </p:sp>
      <p:sp>
        <p:nvSpPr>
          <p:cNvPr id="4" name="Title 1">
            <a:extLst>
              <a:ext uri="{FF2B5EF4-FFF2-40B4-BE49-F238E27FC236}">
                <a16:creationId xmlns:a16="http://schemas.microsoft.com/office/drawing/2014/main" id="{19FC2571-9FA4-4E2A-8561-7FB62071F7BB}"/>
              </a:ext>
            </a:extLst>
          </p:cNvPr>
          <p:cNvSpPr txBox="1">
            <a:spLocks/>
          </p:cNvSpPr>
          <p:nvPr/>
        </p:nvSpPr>
        <p:spPr bwMode="auto">
          <a:xfrm>
            <a:off x="395536" y="439760"/>
            <a:ext cx="7886700" cy="71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6000" b="1" kern="1200">
                <a:solidFill>
                  <a:schemeClr val="tx2"/>
                </a:solidFill>
                <a:latin typeface="+mj-lt"/>
                <a:ea typeface="+mj-ea"/>
                <a:cs typeface="+mj-cs"/>
              </a:defRPr>
            </a:lvl1pPr>
            <a:lvl2pPr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2pPr>
            <a:lvl3pPr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3pPr>
            <a:lvl4pPr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4pPr>
            <a:lvl5pPr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5pPr>
            <a:lvl6pPr marL="457200"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6pPr>
            <a:lvl7pPr marL="914400"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7pPr>
            <a:lvl8pPr marL="1371600"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8pPr>
            <a:lvl9pPr marL="1828800"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9pPr>
          </a:lstStyle>
          <a:p>
            <a:r>
              <a:rPr lang="en-GB" sz="3600" cap="all" dirty="0" err="1">
                <a:highlight>
                  <a:srgbClr val="FFFF00"/>
                </a:highlight>
                <a:latin typeface="Amnesty Trade Gothic Cn" panose="020B0506040303020004" pitchFamily="34" charset="0"/>
              </a:rPr>
              <a:t>TOXic</a:t>
            </a:r>
            <a:r>
              <a:rPr lang="en-GB" sz="3600" cap="all" dirty="0">
                <a:highlight>
                  <a:srgbClr val="FFFF00"/>
                </a:highlight>
                <a:latin typeface="Amnesty Trade Gothic Cn" panose="020B0506040303020004" pitchFamily="34" charset="0"/>
              </a:rPr>
              <a:t> Twitter Report</a:t>
            </a:r>
          </a:p>
        </p:txBody>
      </p:sp>
      <p:pic>
        <p:nvPicPr>
          <p:cNvPr id="1026" name="Picture 2" descr="Toxic Twitter">
            <a:extLst>
              <a:ext uri="{FF2B5EF4-FFF2-40B4-BE49-F238E27FC236}">
                <a16:creationId xmlns:a16="http://schemas.microsoft.com/office/drawing/2014/main" id="{EE6C47CA-58D2-4020-9BC3-71A04FC7D6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556792"/>
            <a:ext cx="4313448" cy="431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35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215B2F-487A-4131-9EC1-99E1DCB73FBA}"/>
              </a:ext>
            </a:extLst>
          </p:cNvPr>
          <p:cNvSpPr>
            <a:spLocks noGrp="1"/>
          </p:cNvSpPr>
          <p:nvPr>
            <p:ph idx="1"/>
          </p:nvPr>
        </p:nvSpPr>
        <p:spPr>
          <a:xfrm>
            <a:off x="685800" y="1628800"/>
            <a:ext cx="7772400" cy="4289648"/>
          </a:xfrm>
        </p:spPr>
        <p:txBody>
          <a:bodyPr/>
          <a:lstStyle/>
          <a:p>
            <a:pPr marL="0" indent="0">
              <a:buNone/>
            </a:pPr>
            <a:r>
              <a:rPr lang="en-GB" sz="1800" dirty="0">
                <a:latin typeface="Amnesty Trade Gothic" panose="020B0503040303020004" pitchFamily="34" charset="0"/>
              </a:rPr>
              <a:t>Twitter were initially unresponsive to Amnesty’s campaign, stating that the release of information of the number of reports of abuse on the platform would be ‘</a:t>
            </a:r>
            <a:r>
              <a:rPr lang="en-GB" sz="1800" i="1" dirty="0">
                <a:latin typeface="Amnesty Trade Gothic" panose="020B0503040303020004" pitchFamily="34" charset="0"/>
              </a:rPr>
              <a:t>uninformative and potentially misleading’</a:t>
            </a:r>
            <a:endParaRPr lang="en-GB" sz="1400" i="1" dirty="0">
              <a:latin typeface="Amnesty Trade Gothic" panose="020B0503040303020004" pitchFamily="34" charset="0"/>
            </a:endParaRPr>
          </a:p>
          <a:p>
            <a:pPr marL="0" indent="0">
              <a:buNone/>
            </a:pPr>
            <a:endParaRPr lang="en-GB" sz="1800" dirty="0">
              <a:latin typeface="Amnesty Trade Gothic" panose="020B0503040303020004" pitchFamily="34" charset="0"/>
            </a:endParaRPr>
          </a:p>
          <a:p>
            <a:pPr marL="0" indent="0">
              <a:buNone/>
            </a:pPr>
            <a:r>
              <a:rPr lang="en-GB" sz="1800" dirty="0">
                <a:latin typeface="Amnesty Trade Gothic" panose="020B0503040303020004" pitchFamily="34" charset="0"/>
              </a:rPr>
              <a:t>Thousands of activists sent action cards, including as part of Write for Rights, to Twitter’s headquarters. </a:t>
            </a:r>
            <a:br>
              <a:rPr lang="en-GB" sz="1800" dirty="0">
                <a:latin typeface="Amnesty Trade Gothic" panose="020B0503040303020004" pitchFamily="34" charset="0"/>
              </a:rPr>
            </a:br>
            <a:endParaRPr lang="en-GB" sz="1800" dirty="0">
              <a:latin typeface="Amnesty Trade Gothic" panose="020B0503040303020004" pitchFamily="34" charset="0"/>
            </a:endParaRPr>
          </a:p>
          <a:p>
            <a:pPr marL="0" indent="0">
              <a:buNone/>
            </a:pPr>
            <a:r>
              <a:rPr lang="en-GB" sz="1800" dirty="0">
                <a:latin typeface="Amnesty Trade Gothic" panose="020B0503040303020004" pitchFamily="34" charset="0"/>
              </a:rPr>
              <a:t>During Jack Dorsey’s Congressional Hearing in the US about Transparency and Accountability on Twitter, Congresswoman Diana DeGette used her time to raise the Toxic Twitter report.</a:t>
            </a:r>
          </a:p>
          <a:p>
            <a:pPr marL="0" indent="0">
              <a:buNone/>
            </a:pPr>
            <a:endParaRPr lang="en-GB" sz="1800" dirty="0">
              <a:latin typeface="Amnesty Trade Gothic" panose="020B0503040303020004" pitchFamily="34" charset="0"/>
            </a:endParaRPr>
          </a:p>
          <a:p>
            <a:pPr marL="0" indent="0">
              <a:buNone/>
            </a:pPr>
            <a:r>
              <a:rPr lang="en-GB" sz="1800" dirty="0">
                <a:latin typeface="Amnesty Trade Gothic" panose="020B0503040303020004" pitchFamily="34" charset="0"/>
              </a:rPr>
              <a:t>This pressure resulted in Twitter CEO Jack Dorsey agreeing to meet with </a:t>
            </a:r>
            <a:r>
              <a:rPr lang="en-GB" sz="1800" dirty="0" err="1">
                <a:latin typeface="Amnesty Trade Gothic" panose="020B0503040303020004" pitchFamily="34" charset="0"/>
              </a:rPr>
              <a:t>Kumi</a:t>
            </a:r>
            <a:r>
              <a:rPr lang="en-GB" sz="1800" dirty="0">
                <a:latin typeface="Amnesty Trade Gothic" panose="020B0503040303020004" pitchFamily="34" charset="0"/>
              </a:rPr>
              <a:t> Naidoo, our then Secretary General.</a:t>
            </a:r>
            <a:br>
              <a:rPr lang="en-GB" sz="1800" dirty="0">
                <a:latin typeface="Amnesty Trade Gothic" panose="020B0503040303020004" pitchFamily="34" charset="0"/>
              </a:rPr>
            </a:br>
            <a:endParaRPr lang="en-GB" dirty="0"/>
          </a:p>
        </p:txBody>
      </p:sp>
      <p:sp>
        <p:nvSpPr>
          <p:cNvPr id="4" name="Title 1">
            <a:extLst>
              <a:ext uri="{FF2B5EF4-FFF2-40B4-BE49-F238E27FC236}">
                <a16:creationId xmlns:a16="http://schemas.microsoft.com/office/drawing/2014/main" id="{C9D3E74E-A4ED-43B5-9B95-F68D5E5466C0}"/>
              </a:ext>
            </a:extLst>
          </p:cNvPr>
          <p:cNvSpPr txBox="1">
            <a:spLocks/>
          </p:cNvSpPr>
          <p:nvPr/>
        </p:nvSpPr>
        <p:spPr bwMode="auto">
          <a:xfrm>
            <a:off x="395536" y="439760"/>
            <a:ext cx="7886700" cy="71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6000" b="1" kern="1200">
                <a:solidFill>
                  <a:schemeClr val="tx2"/>
                </a:solidFill>
                <a:latin typeface="+mj-lt"/>
                <a:ea typeface="+mj-ea"/>
                <a:cs typeface="+mj-cs"/>
              </a:defRPr>
            </a:lvl1pPr>
            <a:lvl2pPr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2pPr>
            <a:lvl3pPr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3pPr>
            <a:lvl4pPr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4pPr>
            <a:lvl5pPr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5pPr>
            <a:lvl6pPr marL="457200"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6pPr>
            <a:lvl7pPr marL="914400"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7pPr>
            <a:lvl8pPr marL="1371600"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8pPr>
            <a:lvl9pPr marL="1828800" algn="l" rtl="0" fontAlgn="base">
              <a:spcBef>
                <a:spcPct val="0"/>
              </a:spcBef>
              <a:spcAft>
                <a:spcPct val="0"/>
              </a:spcAft>
              <a:defRPr sz="2800" b="1">
                <a:solidFill>
                  <a:schemeClr val="tx2"/>
                </a:solidFill>
                <a:latin typeface="Arial" panose="020B0604020202020204" pitchFamily="34" charset="0"/>
                <a:cs typeface="Times New Roman" panose="02020603050405020304" pitchFamily="18" charset="0"/>
              </a:defRPr>
            </a:lvl9pPr>
          </a:lstStyle>
          <a:p>
            <a:r>
              <a:rPr lang="en-GB" sz="3600" cap="all" dirty="0" err="1">
                <a:highlight>
                  <a:srgbClr val="FFFF00"/>
                </a:highlight>
                <a:latin typeface="Amnesty Trade Gothic Cn" panose="020B0506040303020004" pitchFamily="34" charset="0"/>
              </a:rPr>
              <a:t>TOXic</a:t>
            </a:r>
            <a:r>
              <a:rPr lang="en-GB" sz="3600" cap="all" dirty="0">
                <a:highlight>
                  <a:srgbClr val="FFFF00"/>
                </a:highlight>
                <a:latin typeface="Amnesty Trade Gothic Cn" panose="020B0506040303020004" pitchFamily="34" charset="0"/>
              </a:rPr>
              <a:t> Twitter Campaigning and Advocacy</a:t>
            </a:r>
          </a:p>
        </p:txBody>
      </p:sp>
    </p:spTree>
    <p:extLst>
      <p:ext uri="{BB962C8B-B14F-4D97-AF65-F5344CB8AC3E}">
        <p14:creationId xmlns:p14="http://schemas.microsoft.com/office/powerpoint/2010/main" val="252021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8CA4-0966-4E13-A432-49E08491CA1B}"/>
              </a:ext>
            </a:extLst>
          </p:cNvPr>
          <p:cNvSpPr>
            <a:spLocks noGrp="1"/>
          </p:cNvSpPr>
          <p:nvPr>
            <p:ph type="title"/>
          </p:nvPr>
        </p:nvSpPr>
        <p:spPr>
          <a:xfrm>
            <a:off x="467544" y="620688"/>
            <a:ext cx="7391400" cy="838200"/>
          </a:xfrm>
        </p:spPr>
        <p:txBody>
          <a:bodyPr/>
          <a:lstStyle/>
          <a:p>
            <a:r>
              <a:rPr lang="en-GB" sz="3600" cap="all" dirty="0" err="1">
                <a:highlight>
                  <a:srgbClr val="FFFF00"/>
                </a:highlight>
                <a:latin typeface="Amnesty Trade Gothic Cn" panose="020B0506040303020004" pitchFamily="34" charset="0"/>
              </a:rPr>
              <a:t>TOXic</a:t>
            </a:r>
            <a:r>
              <a:rPr lang="en-GB" sz="3600" cap="all" dirty="0">
                <a:highlight>
                  <a:srgbClr val="FFFF00"/>
                </a:highlight>
                <a:latin typeface="Amnesty Trade Gothic Cn" panose="020B0506040303020004" pitchFamily="34" charset="0"/>
              </a:rPr>
              <a:t> Twitter Campaign Wins</a:t>
            </a:r>
            <a:endParaRPr lang="en-GB" sz="3600" dirty="0"/>
          </a:p>
        </p:txBody>
      </p:sp>
      <p:sp>
        <p:nvSpPr>
          <p:cNvPr id="3" name="Content Placeholder 2">
            <a:extLst>
              <a:ext uri="{FF2B5EF4-FFF2-40B4-BE49-F238E27FC236}">
                <a16:creationId xmlns:a16="http://schemas.microsoft.com/office/drawing/2014/main" id="{F3FE0480-3A56-4CC5-BF6A-AFF47449B4D8}"/>
              </a:ext>
            </a:extLst>
          </p:cNvPr>
          <p:cNvSpPr>
            <a:spLocks noGrp="1"/>
          </p:cNvSpPr>
          <p:nvPr>
            <p:ph idx="1"/>
          </p:nvPr>
        </p:nvSpPr>
        <p:spPr>
          <a:xfrm>
            <a:off x="685800" y="1916832"/>
            <a:ext cx="7772400" cy="4114800"/>
          </a:xfrm>
        </p:spPr>
        <p:txBody>
          <a:bodyPr/>
          <a:lstStyle/>
          <a:p>
            <a:pPr marL="0" indent="0">
              <a:buNone/>
            </a:pPr>
            <a:r>
              <a:rPr lang="en-GB" sz="1800" dirty="0">
                <a:latin typeface="Amnesty Trade Gothic" panose="020B0503040303020004" pitchFamily="34" charset="0"/>
              </a:rPr>
              <a:t>As a result of this meeting Jack Dorsey committed to ;</a:t>
            </a:r>
          </a:p>
          <a:p>
            <a:pPr marL="0" indent="0">
              <a:buNone/>
            </a:pPr>
            <a:endParaRPr lang="en-GB" sz="1800" dirty="0">
              <a:latin typeface="Amnesty Trade Gothic" panose="020B0503040303020004" pitchFamily="34" charset="0"/>
            </a:endParaRPr>
          </a:p>
          <a:p>
            <a:r>
              <a:rPr lang="en-GB" sz="1800" dirty="0">
                <a:latin typeface="Amnesty Trade Gothic" panose="020B0503040303020004" pitchFamily="34" charset="0"/>
              </a:rPr>
              <a:t>Introduce a dashboard (as per our suggestion) where people could track and appeal reports of abuse,</a:t>
            </a:r>
          </a:p>
          <a:p>
            <a:r>
              <a:rPr lang="en-GB" sz="1800" dirty="0">
                <a:latin typeface="Amnesty Trade Gothic" panose="020B0503040303020004" pitchFamily="34" charset="0"/>
              </a:rPr>
              <a:t>Consider providing more context for decisions,</a:t>
            </a:r>
          </a:p>
          <a:p>
            <a:r>
              <a:rPr lang="en-GB" sz="1800" dirty="0">
                <a:latin typeface="Amnesty Trade Gothic" panose="020B0503040303020004" pitchFamily="34" charset="0"/>
              </a:rPr>
              <a:t>Increase transparency,</a:t>
            </a:r>
          </a:p>
          <a:p>
            <a:r>
              <a:rPr lang="en-GB" sz="1800" dirty="0">
                <a:latin typeface="Amnesty Trade Gothic" panose="020B0503040303020004" pitchFamily="34" charset="0"/>
              </a:rPr>
              <a:t>Invest in public awareness re: how users can protect themselves on Twitter, report abuse, etc.</a:t>
            </a:r>
          </a:p>
          <a:p>
            <a:r>
              <a:rPr lang="en-GB" sz="1800" dirty="0">
                <a:latin typeface="Amnesty Trade Gothic" panose="020B0503040303020004" pitchFamily="34" charset="0"/>
              </a:rPr>
              <a:t>Take steps to remove the burden of reporting from victims</a:t>
            </a:r>
            <a:r>
              <a:rPr lang="en-GB" sz="1800" dirty="0"/>
              <a:t>. </a:t>
            </a:r>
          </a:p>
          <a:p>
            <a:endParaRPr lang="en-GB" sz="1800" dirty="0"/>
          </a:p>
          <a:p>
            <a:pPr marL="0" indent="0">
              <a:buNone/>
            </a:pPr>
            <a:r>
              <a:rPr lang="en-GB" sz="1800" dirty="0">
                <a:latin typeface="Amnesty Trade Gothic" panose="020B0503040303020004" pitchFamily="34" charset="0"/>
              </a:rPr>
              <a:t>Twitter also created a Director of Human Rights role, and updated their Transparency Report to include a section on how they enforce their rules</a:t>
            </a:r>
          </a:p>
          <a:p>
            <a:endParaRPr lang="en-GB" dirty="0"/>
          </a:p>
        </p:txBody>
      </p:sp>
    </p:spTree>
    <p:extLst>
      <p:ext uri="{BB962C8B-B14F-4D97-AF65-F5344CB8AC3E}">
        <p14:creationId xmlns:p14="http://schemas.microsoft.com/office/powerpoint/2010/main" val="1608032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1">
            <a:extLst>
              <a:ext uri="{FF2B5EF4-FFF2-40B4-BE49-F238E27FC236}">
                <a16:creationId xmlns:a16="http://schemas.microsoft.com/office/drawing/2014/main" id="{A574B3A8-C77F-4A7B-8DEE-4C317CDAD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282" y="2095748"/>
            <a:ext cx="1085850" cy="942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0">
            <a:extLst>
              <a:ext uri="{FF2B5EF4-FFF2-40B4-BE49-F238E27FC236}">
                <a16:creationId xmlns:a16="http://schemas.microsoft.com/office/drawing/2014/main" id="{4B152110-B637-4691-9A55-FE6B7561B9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098" y="2121995"/>
            <a:ext cx="1019175" cy="942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2">
            <a:extLst>
              <a:ext uri="{FF2B5EF4-FFF2-40B4-BE49-F238E27FC236}">
                <a16:creationId xmlns:a16="http://schemas.microsoft.com/office/drawing/2014/main" id="{B9B9ED22-DB4E-4E11-8F59-95CC9C1A41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0156" y="2121991"/>
            <a:ext cx="14668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4">
            <a:extLst>
              <a:ext uri="{FF2B5EF4-FFF2-40B4-BE49-F238E27FC236}">
                <a16:creationId xmlns:a16="http://schemas.microsoft.com/office/drawing/2014/main" id="{072B4B36-5E63-451E-9595-999D536895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6420" y="3614964"/>
            <a:ext cx="8001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3">
            <a:extLst>
              <a:ext uri="{FF2B5EF4-FFF2-40B4-BE49-F238E27FC236}">
                <a16:creationId xmlns:a16="http://schemas.microsoft.com/office/drawing/2014/main" id="{DCC0B770-3507-4774-8A73-8853F85F00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4835" y="2079965"/>
            <a:ext cx="971550" cy="10191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5">
            <a:extLst>
              <a:ext uri="{FF2B5EF4-FFF2-40B4-BE49-F238E27FC236}">
                <a16:creationId xmlns:a16="http://schemas.microsoft.com/office/drawing/2014/main" id="{328F0BE8-2FD1-42BE-B7C4-7360366F4F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2057" y="2169616"/>
            <a:ext cx="1038225" cy="8953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6">
            <a:extLst>
              <a:ext uri="{FF2B5EF4-FFF2-40B4-BE49-F238E27FC236}">
                <a16:creationId xmlns:a16="http://schemas.microsoft.com/office/drawing/2014/main" id="{16582E6E-3B1D-4DCB-A454-148EEE8EBE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2260" y="3584912"/>
            <a:ext cx="9525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9">
            <a:extLst>
              <a:ext uri="{FF2B5EF4-FFF2-40B4-BE49-F238E27FC236}">
                <a16:creationId xmlns:a16="http://schemas.microsoft.com/office/drawing/2014/main" id="{EA39D45B-AA2B-4BC3-8937-4211770F7E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11877" y="3699435"/>
            <a:ext cx="11430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1">
            <a:extLst>
              <a:ext uri="{FF2B5EF4-FFF2-40B4-BE49-F238E27FC236}">
                <a16:creationId xmlns:a16="http://schemas.microsoft.com/office/drawing/2014/main" id="{94BF3741-0475-4F48-ADE3-2769B7A3F8D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93651" y="5070826"/>
            <a:ext cx="1276350" cy="10191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0">
            <a:extLst>
              <a:ext uri="{FF2B5EF4-FFF2-40B4-BE49-F238E27FC236}">
                <a16:creationId xmlns:a16="http://schemas.microsoft.com/office/drawing/2014/main" id="{CC55BD3A-F55A-4AA6-AF62-91F3E8EB63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0804" y="5089865"/>
            <a:ext cx="981075" cy="9810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
            <a:extLst>
              <a:ext uri="{FF2B5EF4-FFF2-40B4-BE49-F238E27FC236}">
                <a16:creationId xmlns:a16="http://schemas.microsoft.com/office/drawing/2014/main" id="{57A3D588-9E80-4300-9117-DF4DB95F017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17964" y="5163963"/>
            <a:ext cx="1666875"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D845C6CA-6A2C-4157-83C0-CD191CD4235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32798" y="5070826"/>
            <a:ext cx="981075" cy="9239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a:extLst>
              <a:ext uri="{FF2B5EF4-FFF2-40B4-BE49-F238E27FC236}">
                <a16:creationId xmlns:a16="http://schemas.microsoft.com/office/drawing/2014/main" id="{A11B7494-D362-4A0A-9D45-E2177D4FA07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21701" y="5123202"/>
            <a:ext cx="1276350" cy="9048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7">
            <a:extLst>
              <a:ext uri="{FF2B5EF4-FFF2-40B4-BE49-F238E27FC236}">
                <a16:creationId xmlns:a16="http://schemas.microsoft.com/office/drawing/2014/main" id="{BBA38438-60F4-4B8F-A5BF-AADFB48CDD0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42535" y="3703221"/>
            <a:ext cx="151447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8">
            <a:extLst>
              <a:ext uri="{FF2B5EF4-FFF2-40B4-BE49-F238E27FC236}">
                <a16:creationId xmlns:a16="http://schemas.microsoft.com/office/drawing/2014/main" id="{3847F2E9-6A1C-4376-AF90-16F64F23023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53630" y="3657830"/>
            <a:ext cx="1104900" cy="1000125"/>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a:extLst>
              <a:ext uri="{FF2B5EF4-FFF2-40B4-BE49-F238E27FC236}">
                <a16:creationId xmlns:a16="http://schemas.microsoft.com/office/drawing/2014/main" id="{E4526327-7076-4602-9F85-133A86F718A4}"/>
              </a:ext>
            </a:extLst>
          </p:cNvPr>
          <p:cNvSpPr>
            <a:spLocks noGrp="1"/>
          </p:cNvSpPr>
          <p:nvPr>
            <p:ph type="title"/>
          </p:nvPr>
        </p:nvSpPr>
        <p:spPr>
          <a:xfrm>
            <a:off x="395536" y="439760"/>
            <a:ext cx="7886700" cy="711144"/>
          </a:xfrm>
        </p:spPr>
        <p:txBody>
          <a:bodyPr/>
          <a:lstStyle/>
          <a:p>
            <a:r>
              <a:rPr lang="en-GB" sz="3600" cap="all" dirty="0">
                <a:highlight>
                  <a:srgbClr val="FFFF00"/>
                </a:highlight>
                <a:latin typeface="Amnesty Trade Gothic Cn" panose="020B0506040303020004" pitchFamily="34" charset="0"/>
              </a:rPr>
              <a:t>The Issues We Work on</a:t>
            </a:r>
          </a:p>
        </p:txBody>
      </p:sp>
    </p:spTree>
    <p:extLst>
      <p:ext uri="{BB962C8B-B14F-4D97-AF65-F5344CB8AC3E}">
        <p14:creationId xmlns:p14="http://schemas.microsoft.com/office/powerpoint/2010/main" val="27480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
  <a:themeElements>
    <a:clrScheme name="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PLATE">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3A91FADB0409469A1168CD8BD87570" ma:contentTypeVersion="11" ma:contentTypeDescription="Create a new document." ma:contentTypeScope="" ma:versionID="c5a00dcc1998ef02458d41f02d899fa0">
  <xsd:schema xmlns:xsd="http://www.w3.org/2001/XMLSchema" xmlns:xs="http://www.w3.org/2001/XMLSchema" xmlns:p="http://schemas.microsoft.com/office/2006/metadata/properties" xmlns:ns3="a64885b9-4afc-4fb1-b760-3132f0888a41" xmlns:ns4="1399e806-a170-4515-8f4f-d98c8ea302fd" targetNamespace="http://schemas.microsoft.com/office/2006/metadata/properties" ma:root="true" ma:fieldsID="7ad384022699d30617fd1feae5def906" ns3:_="" ns4:_="">
    <xsd:import namespace="a64885b9-4afc-4fb1-b760-3132f0888a41"/>
    <xsd:import namespace="1399e806-a170-4515-8f4f-d98c8ea302f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4885b9-4afc-4fb1-b760-3132f0888a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99e806-a170-4515-8f4f-d98c8ea302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4D7EBB-6CF5-47CB-A2EA-4A471768A276}">
  <ds:schemaRefs>
    <ds:schemaRef ds:uri="http://schemas.microsoft.com/sharepoint/v3/contenttype/forms"/>
  </ds:schemaRefs>
</ds:datastoreItem>
</file>

<file path=customXml/itemProps2.xml><?xml version="1.0" encoding="utf-8"?>
<ds:datastoreItem xmlns:ds="http://schemas.openxmlformats.org/officeDocument/2006/customXml" ds:itemID="{84FD680E-4C49-4DA0-BFD1-38E39AEAD931}">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1399e806-a170-4515-8f4f-d98c8ea302fd"/>
    <ds:schemaRef ds:uri="http://purl.org/dc/elements/1.1/"/>
    <ds:schemaRef ds:uri="http://schemas.microsoft.com/office/2006/metadata/properties"/>
    <ds:schemaRef ds:uri="a64885b9-4afc-4fb1-b760-3132f0888a41"/>
    <ds:schemaRef ds:uri="http://www.w3.org/XML/1998/namespace"/>
  </ds:schemaRefs>
</ds:datastoreItem>
</file>

<file path=customXml/itemProps3.xml><?xml version="1.0" encoding="utf-8"?>
<ds:datastoreItem xmlns:ds="http://schemas.openxmlformats.org/officeDocument/2006/customXml" ds:itemID="{A98BD340-E47F-494A-B2E1-5CD715F5CC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4885b9-4afc-4fb1-b760-3132f0888a41"/>
    <ds:schemaRef ds:uri="1399e806-a170-4515-8f4f-d98c8ea302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1653</TotalTime>
  <Words>4851</Words>
  <Application>Microsoft Office PowerPoint</Application>
  <PresentationFormat>On-screen Show (4:3)</PresentationFormat>
  <Paragraphs>342</Paragraphs>
  <Slides>24</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Amnesty Trade Gothic</vt:lpstr>
      <vt:lpstr>Amnesty Trade Gothic Cn</vt:lpstr>
      <vt:lpstr>Arial</vt:lpstr>
      <vt:lpstr>Calibri</vt:lpstr>
      <vt:lpstr>Symbol</vt:lpstr>
      <vt:lpstr>Times New Roman</vt:lpstr>
      <vt:lpstr>TEMPLATE</vt:lpstr>
      <vt:lpstr>Custom Design</vt:lpstr>
      <vt:lpstr>PowerPoint Presentation</vt:lpstr>
      <vt:lpstr>WHAT WE’LL COVER</vt:lpstr>
      <vt:lpstr>Quick Quiz</vt:lpstr>
      <vt:lpstr>Brief History of Amnesty   </vt:lpstr>
      <vt:lpstr>What do we do?</vt:lpstr>
      <vt:lpstr>PowerPoint Presentation</vt:lpstr>
      <vt:lpstr>PowerPoint Presentation</vt:lpstr>
      <vt:lpstr>TOXic Twitter Campaign Wins</vt:lpstr>
      <vt:lpstr>The Issues We Work on</vt:lpstr>
      <vt:lpstr>THE AMNESTY STUDENT NETWORK</vt:lpstr>
      <vt:lpstr>PowerPoint Presentation</vt:lpstr>
      <vt:lpstr>Global Structure of Amnesty international</vt:lpstr>
      <vt:lpstr>How do UK Student groups make decisions at amnesty UK? </vt:lpstr>
      <vt:lpstr>How does this work in practice? </vt:lpstr>
      <vt:lpstr>PowerPoint Presentation</vt:lpstr>
      <vt:lpstr>PowerPoint Presentation</vt:lpstr>
      <vt:lpstr>Where does Amnesty UK’s money come from – the CHARITABLE TrUST? </vt:lpstr>
      <vt:lpstr>How is it spent – the charitable Trust?</vt:lpstr>
      <vt:lpstr>Where does Amnesty UK’s money come from – the section? </vt:lpstr>
      <vt:lpstr>How is it spent – the Section?</vt:lpstr>
      <vt:lpstr>University of leeds – jamnesty</vt:lpstr>
      <vt:lpstr>University of Exeter – clothes swap</vt:lpstr>
      <vt:lpstr>SUPPORTING THE STUDENT NETWORK</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Farndon</dc:creator>
  <cp:lastModifiedBy>James Farndon</cp:lastModifiedBy>
  <cp:revision>36</cp:revision>
  <dcterms:created xsi:type="dcterms:W3CDTF">2020-06-18T12:47:39Z</dcterms:created>
  <dcterms:modified xsi:type="dcterms:W3CDTF">2020-09-10T12:23:36Z</dcterms:modified>
</cp:coreProperties>
</file>