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424565-907A-4439-9028-BF124A90B7A6}" v="8" dt="2020-07-07T21:52:53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84"/>
  </p:normalViewPr>
  <p:slideViewPr>
    <p:cSldViewPr snapToGrid="0">
      <p:cViewPr varScale="1">
        <p:scale>
          <a:sx n="106" d="100"/>
          <a:sy n="106" d="100"/>
        </p:scale>
        <p:origin x="8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69BBD-F6E8-4021-9072-5586F710EA60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BBD8B-D4FC-4076-A90C-A9D4EBB636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304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&amp; returning people – Becca, Stephen, Murat</a:t>
            </a:r>
          </a:p>
          <a:p>
            <a:r>
              <a:rPr lang="en-US" dirty="0"/>
              <a:t>Logistics – 50 minutes, 5 minute break, 50 minutes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BBD8B-D4FC-4076-A90C-A9D4EBB6368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768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BBD8B-D4FC-4076-A90C-A9D4EBB6368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02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BBD8B-D4FC-4076-A90C-A9D4EBB6368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954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Built out of regional conference as a response to the IoM initiative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BBD8B-D4FC-4076-A90C-A9D4EBB6368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33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Built out of regional conference as a response to the IoM initiative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BBD8B-D4FC-4076-A90C-A9D4EBB6368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750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BBD8B-D4FC-4076-A90C-A9D4EBB6368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99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BBD8B-D4FC-4076-A90C-A9D4EBB6368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90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BBD8B-D4FC-4076-A90C-A9D4EBB6368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63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E5C1C-360B-463B-B547-D1998401C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1A93A-2DEC-4849-BCBB-F55880499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673E1-E95A-4F88-99FA-EE2203A8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DB098-5BB7-4FB2-AF60-8A19EA445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47E54-186E-4651-A96F-759F4B96B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09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B2DCE-B6D2-4EBD-B47B-60F2DCADF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123E11-E015-410B-AD9A-F0E88A92B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46D4-02D1-41F9-BE33-0BAC44F3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DF747-B5EA-4C9B-8FAF-B3C19F83B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A2199-C245-4B10-8A86-CBCD8B503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490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A2B476-2A60-4D9A-91D2-E8DCE3E01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FE9CE-75C3-4982-BF52-5A317350D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E9FEA-93F5-4E11-9B7C-FA873414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1DEB9-3D74-4EF6-8907-98D5D07C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74312-D168-43C1-BE7C-B9E5DFF0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79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B60A0-F9B4-4D0F-A5FB-211D1831A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DD4F2-DA02-4DE3-8CC7-1D88B2DF0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A6328-2F83-4229-A51A-5BF85BB94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51880-37E5-4CC2-BF43-759CDDD7C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7F6B5-5787-49E8-A1F3-93FCAA72A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67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626AA-5368-4793-85DA-6E87B6A88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D29D5-679F-4D7F-9D39-6FB593F51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C9226-14F4-4371-9E5C-3D6C8D85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C9336-E730-4496-A669-4619AF0E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B48DA-7CCD-493F-B51C-3F3AD7A52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15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53C7A-0BFC-4675-A14B-C37440A2D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9D966-5BA8-4B3E-B9D6-E8F8E9378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F44B5-C9A7-434D-B71A-932F392AF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8D81F-3AAE-4FB2-A248-A053E03E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382690-9F3F-4C2F-97E0-DFC78D77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E8376-1126-42AD-9989-9C786B76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08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D9BCA-2155-4CBB-A247-87C106E39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BA89D-6BEF-4C18-850A-7D5ADED34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F7F11D-F587-4038-9CA0-B81F335B6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AE97DD-CC3D-40EA-94AF-B1C3BF5E17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FCBE0D-6348-4973-A3C5-7C789AC04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9CB7C-8B48-4FA7-9273-AE1F6B23F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CBD1EA-6F05-4092-9955-7360989E1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1A3AEE-9EF3-4D12-8581-8DD28B283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20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5C720-B0DC-4FBF-97F3-265092A37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E04BA-FA65-4222-960C-4DE91D426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5C1DED-2537-4879-8CF6-580CE1D7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D519C-C415-45CC-B98F-36EB1FF74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83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C0FD6-0BF8-4786-8ED1-996DCE1D7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BD6532-8C98-40E0-BCDC-5EB99EB23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8674-2AD3-4C4F-8F80-B2E10856E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3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4F7DA-964A-4FA7-BF87-274CD7A64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87878-F845-4981-B475-E1572B918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22A66E-CBD5-4B2F-9FFD-4ED549ED4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D1F7D5-D39F-45ED-AF52-F12FE076D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BBED1-332C-488B-B0C1-0927C67C5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9AA20-8071-4B65-BC3E-97D247C32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5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ED092-2B57-4320-9BEE-9E294A8FB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7D5F5-3B0E-45CD-8B31-250C46B1E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12B280-CBF7-4FEC-8EDA-B68F1901F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44079-3031-493A-88AF-C5966F45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1EB0D-CCC3-401F-B025-B871FC571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C81B7F-8AAA-4AE7-8C79-912808466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99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E2A649-91D8-4BA3-A52B-61E8AF6B3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3FD83-9CCA-4EAC-8B30-E6026CC04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8501-FCFC-48EF-9F2E-C9EE38DF34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7E15-A044-480B-803D-52FCA02F517A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3E640-D299-437C-89AA-A42B45BD4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02B59-D9F3-400B-B38D-A32ECF5EE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3872B-D93B-48AC-9D6D-D99568C95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5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767EB-3AD0-430E-A520-520337FAC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812" y="2235200"/>
            <a:ext cx="9144000" cy="2387600"/>
          </a:xfrm>
        </p:spPr>
        <p:txBody>
          <a:bodyPr/>
          <a:lstStyle/>
          <a:p>
            <a:r>
              <a:rPr lang="en-US" dirty="0"/>
              <a:t>Amnesty International</a:t>
            </a:r>
            <a:br>
              <a:rPr lang="en-US" dirty="0"/>
            </a:br>
            <a:r>
              <a:rPr lang="en-US" dirty="0"/>
              <a:t>Reading Group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336D3-7F3B-4ED1-A5B8-0591FCD4E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7792"/>
            <a:ext cx="9144000" cy="1655762"/>
          </a:xfrm>
        </p:spPr>
        <p:txBody>
          <a:bodyPr/>
          <a:lstStyle/>
          <a:p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July 2020</a:t>
            </a:r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E7DD58E-93D3-43FF-A355-7795AA779C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124" y="468027"/>
            <a:ext cx="4042409" cy="17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19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FAC303-BD16-416C-99DE-F12DE748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A1A77-1C97-4742-858C-E0EA0618F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4897"/>
            <a:ext cx="10515600" cy="391206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Welcome &amp; introductions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Human Rights in Thailand – Duncan Booth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Campaigns and Actions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AI Central England Regions Festival of Social Justice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Next month’s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Planning Group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AoB</a:t>
            </a:r>
            <a:endParaRPr lang="en-US" dirty="0"/>
          </a:p>
          <a:p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E7DD58E-93D3-43FF-A355-7795AA779C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415" y="210619"/>
            <a:ext cx="4042409" cy="17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13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1B941-FE55-47B5-8466-9FE1AF732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4677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Human Rights in Thailand since the coup 6 years ago</a:t>
            </a:r>
            <a:br>
              <a:rPr lang="en-US" dirty="0"/>
            </a:b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A1A77-1C97-4742-858C-E0EA0618F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622800"/>
            <a:ext cx="9144000" cy="1655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Duncan Booth</a:t>
            </a:r>
          </a:p>
          <a:p>
            <a:pPr marL="0" marR="0" indent="0">
              <a:spcAft>
                <a:spcPts val="0"/>
              </a:spcAft>
              <a:buNone/>
            </a:pPr>
            <a:r>
              <a:rPr lang="en-GB" sz="2800" dirty="0"/>
              <a:t>Thailand and Laos Country Coordinator</a:t>
            </a:r>
          </a:p>
          <a:p>
            <a:pPr marL="0" marR="0" indent="0">
              <a:spcAft>
                <a:spcPts val="0"/>
              </a:spcAft>
              <a:buNone/>
            </a:pPr>
            <a:r>
              <a:rPr lang="en-GB" sz="2800" dirty="0"/>
              <a:t>South East Asia and the Pacific Team, Regional Co-ordinator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E7DD58E-93D3-43FF-A355-7795AA779C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795" y="468027"/>
            <a:ext cx="4042409" cy="17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69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FAC303-BD16-416C-99DE-F12DE748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Campaigns and Actions</a:t>
            </a:r>
            <a:br>
              <a:rPr lang="en-US" dirty="0"/>
            </a:b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A1A77-1C97-4742-858C-E0EA0618F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4897"/>
            <a:ext cx="10515600" cy="3912065"/>
          </a:xfrm>
        </p:spPr>
        <p:txBody>
          <a:bodyPr/>
          <a:lstStyle/>
          <a:p>
            <a:r>
              <a:rPr lang="en-GB" sz="1800" b="1" dirty="0">
                <a:solidFill>
                  <a:srgbClr val="0B141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Demand aid for North-West Syria – petition – last chance tonight!</a:t>
            </a:r>
          </a:p>
          <a:p>
            <a:r>
              <a:rPr lang="en-GB" sz="1800" b="1" dirty="0">
                <a:solidFill>
                  <a:srgbClr val="0B141B"/>
                </a:solidFill>
                <a:latin typeface="Arial" panose="020B0604020202020204" pitchFamily="34" charset="0"/>
              </a:rPr>
              <a:t>Pride Inside - </a:t>
            </a:r>
            <a:r>
              <a:rPr lang="en-GB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Elzbieta</a:t>
            </a: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Podlesna</a:t>
            </a: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– two actions</a:t>
            </a:r>
            <a:endParaRPr lang="en-GB" sz="1800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1800" b="1" dirty="0">
                <a:latin typeface="Arial" panose="020B0604020202020204" pitchFamily="34" charset="0"/>
              </a:rPr>
              <a:t>Black Minds Matter - petition</a:t>
            </a:r>
          </a:p>
          <a:p>
            <a:r>
              <a:rPr lang="en-GB" sz="1800" b="1" dirty="0">
                <a:latin typeface="Arial" panose="020B0604020202020204" pitchFamily="34" charset="0"/>
              </a:rPr>
              <a:t>British – Iranian National, </a:t>
            </a:r>
            <a:r>
              <a:rPr lang="en-GB" sz="1800" b="1" dirty="0" err="1">
                <a:latin typeface="Arial" panose="020B0604020202020204" pitchFamily="34" charset="0"/>
              </a:rPr>
              <a:t>Anoosheh</a:t>
            </a:r>
            <a:r>
              <a:rPr lang="en-GB" sz="1800" b="1" dirty="0">
                <a:latin typeface="Arial" panose="020B0604020202020204" pitchFamily="34" charset="0"/>
              </a:rPr>
              <a:t> </a:t>
            </a:r>
            <a:r>
              <a:rPr lang="en-GB" sz="1800" b="1" dirty="0" err="1">
                <a:latin typeface="Arial" panose="020B0604020202020204" pitchFamily="34" charset="0"/>
              </a:rPr>
              <a:t>Ashoori</a:t>
            </a:r>
            <a:r>
              <a:rPr lang="en-GB" sz="1800" b="1" dirty="0">
                <a:latin typeface="Arial" panose="020B0604020202020204" pitchFamily="34" charset="0"/>
              </a:rPr>
              <a:t> denied dental care</a:t>
            </a:r>
          </a:p>
          <a:p>
            <a:r>
              <a:rPr lang="en-GB" sz="1800" b="1" dirty="0">
                <a:solidFill>
                  <a:srgbClr val="0B141B"/>
                </a:solidFill>
                <a:latin typeface="Arial" panose="020B0604020202020204" pitchFamily="34" charset="0"/>
              </a:rPr>
              <a:t>Iran. Kamal Hassan </a:t>
            </a:r>
            <a:r>
              <a:rPr lang="en-GB" sz="1800" b="1" dirty="0" err="1">
                <a:solidFill>
                  <a:srgbClr val="0B141B"/>
                </a:solidFill>
                <a:latin typeface="Arial" panose="020B0604020202020204" pitchFamily="34" charset="0"/>
              </a:rPr>
              <a:t>Ramezan</a:t>
            </a:r>
            <a:r>
              <a:rPr lang="en-GB" sz="1800" b="1" dirty="0">
                <a:solidFill>
                  <a:srgbClr val="0B141B"/>
                </a:solidFill>
                <a:latin typeface="Arial" panose="020B0604020202020204" pitchFamily="34" charset="0"/>
              </a:rPr>
              <a:t> </a:t>
            </a:r>
            <a:r>
              <a:rPr lang="en-GB" sz="1800" b="1" dirty="0" err="1">
                <a:solidFill>
                  <a:srgbClr val="0B141B"/>
                </a:solidFill>
                <a:latin typeface="Arial" panose="020B0604020202020204" pitchFamily="34" charset="0"/>
              </a:rPr>
              <a:t>Soulo</a:t>
            </a:r>
            <a:r>
              <a:rPr lang="en-GB" sz="1800" b="1" dirty="0">
                <a:solidFill>
                  <a:srgbClr val="0B141B"/>
                </a:solidFill>
                <a:latin typeface="Arial" panose="020B0604020202020204" pitchFamily="34" charset="0"/>
              </a:rPr>
              <a:t>, a 30-year old Syrian Kurd, enduring torture and facing execution for the last 3 years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E7DD58E-93D3-43FF-A355-7795AA779C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27" y="144319"/>
            <a:ext cx="4042409" cy="17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99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FAC303-BD16-416C-99DE-F12DE748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4. AI Central England Regions </a:t>
            </a:r>
            <a:br>
              <a:rPr lang="en-US" dirty="0"/>
            </a:br>
            <a:r>
              <a:rPr lang="en-US" dirty="0"/>
              <a:t>Festival of Social Justice</a:t>
            </a:r>
            <a:br>
              <a:rPr lang="en-US" dirty="0"/>
            </a:b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A1A77-1C97-4742-858C-E0EA0618F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4897"/>
            <a:ext cx="10515600" cy="39120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“Winning hearts and minds to make a difference in the world”</a:t>
            </a:r>
          </a:p>
          <a:p>
            <a:endParaRPr lang="en-US" dirty="0"/>
          </a:p>
          <a:p>
            <a:r>
              <a:rPr lang="en-US" dirty="0"/>
              <a:t>High profile festival across the three Midlands regions</a:t>
            </a:r>
          </a:p>
          <a:p>
            <a:r>
              <a:rPr lang="en-US" dirty="0"/>
              <a:t>Three Focal events: Oxford, Birmingham &amp; Nottingham</a:t>
            </a:r>
          </a:p>
          <a:p>
            <a:r>
              <a:rPr lang="en-US" dirty="0"/>
              <a:t>Local events</a:t>
            </a:r>
          </a:p>
          <a:p>
            <a:r>
              <a:rPr lang="en-US" dirty="0"/>
              <a:t>Support from Amnesty HQ</a:t>
            </a:r>
          </a:p>
          <a:p>
            <a:r>
              <a:rPr lang="en-US"/>
              <a:t>Digital presence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Thursday 1 April to Sunday 16 May 2021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E7DD58E-93D3-43FF-A355-7795AA779C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468" y="210619"/>
            <a:ext cx="4042409" cy="17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30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FAC303-BD16-416C-99DE-F12DE748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AI Central England Regions </a:t>
            </a:r>
            <a:br>
              <a:rPr lang="en-US" dirty="0"/>
            </a:br>
            <a:r>
              <a:rPr lang="en-US" dirty="0"/>
              <a:t>Festival of Social Justice</a:t>
            </a:r>
            <a:br>
              <a:rPr lang="en-US" dirty="0"/>
            </a:b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A1A77-1C97-4742-858C-E0EA0618F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4897"/>
            <a:ext cx="10515600" cy="3912065"/>
          </a:xfrm>
        </p:spPr>
        <p:txBody>
          <a:bodyPr/>
          <a:lstStyle/>
          <a:p>
            <a:r>
              <a:rPr lang="en-US" dirty="0"/>
              <a:t>Strengthening the movement</a:t>
            </a:r>
          </a:p>
          <a:p>
            <a:r>
              <a:rPr lang="en-US" dirty="0"/>
              <a:t>Building diversity</a:t>
            </a:r>
          </a:p>
          <a:p>
            <a:r>
              <a:rPr lang="en-US" dirty="0"/>
              <a:t>Reaching out to new audiences</a:t>
            </a:r>
          </a:p>
          <a:p>
            <a:r>
              <a:rPr lang="en-US" dirty="0"/>
              <a:t>Engaging ‘passive’ members</a:t>
            </a:r>
          </a:p>
          <a:p>
            <a:r>
              <a:rPr lang="en-US" dirty="0"/>
              <a:t>Engaging a range of community &amp; other third-party </a:t>
            </a:r>
            <a:r>
              <a:rPr lang="en-US" dirty="0" err="1"/>
              <a:t>organisations</a:t>
            </a:r>
            <a:endParaRPr lang="en-US" dirty="0"/>
          </a:p>
          <a:p>
            <a:r>
              <a:rPr lang="en-US" dirty="0"/>
              <a:t>Building lasting partnerships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E7DD58E-93D3-43FF-A355-7795AA779C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468" y="210619"/>
            <a:ext cx="4042409" cy="17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544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FAC303-BD16-416C-99DE-F12DE748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Next month’s meeting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A1A77-1C97-4742-858C-E0EA0618F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4897"/>
            <a:ext cx="10515600" cy="391206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Possible picnic?</a:t>
            </a:r>
          </a:p>
          <a:p>
            <a:r>
              <a:rPr lang="en-US" dirty="0"/>
              <a:t>Where?</a:t>
            </a:r>
          </a:p>
          <a:p>
            <a:r>
              <a:rPr lang="en-US" dirty="0"/>
              <a:t>What time?</a:t>
            </a:r>
          </a:p>
          <a:p>
            <a:r>
              <a:rPr lang="en-US" dirty="0"/>
              <a:t>Bring and share?</a:t>
            </a:r>
          </a:p>
          <a:p>
            <a:r>
              <a:rPr lang="en-US" dirty="0"/>
              <a:t>Back-up?</a:t>
            </a:r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E7DD58E-93D3-43FF-A355-7795AA779C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552" y="144319"/>
            <a:ext cx="4042409" cy="17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313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FAC303-BD16-416C-99DE-F12DE748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Planning Group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A1A77-1C97-4742-858C-E0EA0618F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4897"/>
            <a:ext cx="10515600" cy="39120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Looking for a small number of people to join a group that is involved in planning the group’s activities – at a high level</a:t>
            </a:r>
          </a:p>
          <a:p>
            <a:pPr marL="0" indent="0">
              <a:buNone/>
            </a:pPr>
            <a:r>
              <a:rPr lang="en-US" dirty="0"/>
              <a:t>Provide support to Secretary and Treasurer outside of regular meetings</a:t>
            </a:r>
          </a:p>
          <a:p>
            <a:pPr marL="0" indent="0">
              <a:buNone/>
            </a:pPr>
            <a:r>
              <a:rPr lang="en-US" dirty="0"/>
              <a:t>Bring proposals to the group</a:t>
            </a:r>
          </a:p>
          <a:p>
            <a:pPr marL="0" indent="0">
              <a:buNone/>
            </a:pPr>
            <a:r>
              <a:rPr lang="en-US" dirty="0"/>
              <a:t>Injecting a bit of energy &amp; focus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Not</a:t>
            </a:r>
            <a:r>
              <a:rPr lang="en-US" dirty="0"/>
              <a:t> specifically to plan individual events</a:t>
            </a:r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E7DD58E-93D3-43FF-A355-7795AA779C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552" y="144319"/>
            <a:ext cx="4042409" cy="17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772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FAC303-BD16-416C-99DE-F12DE748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</a:t>
            </a:r>
            <a:r>
              <a:rPr lang="en-US" dirty="0" err="1"/>
              <a:t>AoB</a:t>
            </a:r>
            <a:r>
              <a:rPr lang="en-US" dirty="0"/>
              <a:t> &amp; close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A1A77-1C97-4742-858C-E0EA0618F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4897"/>
            <a:ext cx="10515600" cy="3912065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E7DD58E-93D3-43FF-A355-7795AA779C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552" y="144319"/>
            <a:ext cx="4042409" cy="17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69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358</Words>
  <Application>Microsoft Macintosh PowerPoint</Application>
  <PresentationFormat>Widescreen</PresentationFormat>
  <Paragraphs>64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Amnesty International Reading Group</vt:lpstr>
      <vt:lpstr>Agenda</vt:lpstr>
      <vt:lpstr>Human Rights in Thailand since the coup 6 years ago </vt:lpstr>
      <vt:lpstr>3. Campaigns and Actions </vt:lpstr>
      <vt:lpstr> 4. AI Central England Regions  Festival of Social Justice </vt:lpstr>
      <vt:lpstr> AI Central England Regions  Festival of Social Justice </vt:lpstr>
      <vt:lpstr>5. Next month’s meeting</vt:lpstr>
      <vt:lpstr>6. Planning Group</vt:lpstr>
      <vt:lpstr>7. AoB &amp; close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Amnesty International Reading Group</dc:title>
  <dc:creator>Anne McFarlane</dc:creator>
  <cp:lastModifiedBy>Helen B</cp:lastModifiedBy>
  <cp:revision>3</cp:revision>
  <dcterms:created xsi:type="dcterms:W3CDTF">2020-07-06T21:20:57Z</dcterms:created>
  <dcterms:modified xsi:type="dcterms:W3CDTF">2020-07-31T06:02:57Z</dcterms:modified>
</cp:coreProperties>
</file>