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6" r:id="rId3"/>
    <p:sldId id="270" r:id="rId4"/>
    <p:sldId id="281" r:id="rId5"/>
    <p:sldId id="259" r:id="rId6"/>
    <p:sldId id="297" r:id="rId7"/>
    <p:sldId id="275" r:id="rId8"/>
    <p:sldId id="287" r:id="rId9"/>
    <p:sldId id="292" r:id="rId10"/>
    <p:sldId id="300" r:id="rId11"/>
    <p:sldId id="299" r:id="rId12"/>
    <p:sldId id="272" r:id="rId13"/>
    <p:sldId id="273" r:id="rId14"/>
    <p:sldId id="286" r:id="rId15"/>
    <p:sldId id="274" r:id="rId16"/>
    <p:sldId id="296" r:id="rId17"/>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566" autoAdjust="0"/>
  </p:normalViewPr>
  <p:slideViewPr>
    <p:cSldViewPr snapToGrid="0">
      <p:cViewPr varScale="1">
        <p:scale>
          <a:sx n="75" d="100"/>
          <a:sy n="75" d="100"/>
        </p:scale>
        <p:origin x="126"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697D8C9F-CFA0-4E03-A0FE-630E852CFB3B}" type="datetimeFigureOut">
              <a:rPr lang="en-GB" smtClean="0"/>
              <a:t>15/06/2020</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70411526-B86D-4E15-8F30-D59DDCE9ADFE}" type="slidenum">
              <a:rPr lang="en-GB" smtClean="0"/>
              <a:t>‹#›</a:t>
            </a:fld>
            <a:endParaRPr lang="en-GB"/>
          </a:p>
        </p:txBody>
      </p:sp>
    </p:spTree>
    <p:extLst>
      <p:ext uri="{BB962C8B-B14F-4D97-AF65-F5344CB8AC3E}">
        <p14:creationId xmlns:p14="http://schemas.microsoft.com/office/powerpoint/2010/main" val="396903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One year exactly since Ibrahim </a:t>
            </a:r>
            <a:r>
              <a:rPr lang="en-GB" dirty="0" err="1"/>
              <a:t>Ezz</a:t>
            </a:r>
            <a:r>
              <a:rPr lang="en-GB" dirty="0"/>
              <a:t> El-Din was arrested, disappeared and detained.</a:t>
            </a:r>
          </a:p>
          <a:p>
            <a:endParaRPr lang="en-GB" dirty="0"/>
          </a:p>
          <a:p>
            <a:r>
              <a:rPr lang="en-GB" dirty="0"/>
              <a:t>Introduce to new IAR and putting into context of Egypt’s crackdown on HRDs.</a:t>
            </a:r>
          </a:p>
          <a:p>
            <a:r>
              <a:rPr lang="en-GB" dirty="0"/>
              <a:t>and then discuss how to campaign on these issues</a:t>
            </a:r>
          </a:p>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a:t>
            </a:fld>
            <a:endParaRPr lang="en-GB"/>
          </a:p>
        </p:txBody>
      </p:sp>
    </p:spTree>
    <p:extLst>
      <p:ext uri="{BB962C8B-B14F-4D97-AF65-F5344CB8AC3E}">
        <p14:creationId xmlns:p14="http://schemas.microsoft.com/office/powerpoint/2010/main" val="47931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summary, huge hr violations for human rights defenders, critics of government, under counter-terrorism legislation</a:t>
            </a:r>
          </a:p>
          <a:p>
            <a:endParaRPr lang="en-GB" dirty="0"/>
          </a:p>
          <a:p>
            <a:r>
              <a:rPr lang="en-GB" dirty="0"/>
              <a:t>Egyptian authorities deny hr abuses, deny that IARs are HRDs</a:t>
            </a:r>
          </a:p>
          <a:p>
            <a:endParaRPr lang="en-GB" dirty="0"/>
          </a:p>
          <a:p>
            <a:r>
              <a:rPr lang="en-GB" dirty="0"/>
              <a:t>AI spreading fake news and supporting terrorist groups</a:t>
            </a:r>
          </a:p>
          <a:p>
            <a:endParaRPr lang="en-GB" dirty="0"/>
          </a:p>
          <a:p>
            <a:r>
              <a:rPr lang="en-GB" dirty="0"/>
              <a:t>So what can we do about this?</a:t>
            </a:r>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10</a:t>
            </a:fld>
            <a:endParaRPr lang="en-GB"/>
          </a:p>
        </p:txBody>
      </p:sp>
    </p:spTree>
    <p:extLst>
      <p:ext uri="{BB962C8B-B14F-4D97-AF65-F5344CB8AC3E}">
        <p14:creationId xmlns:p14="http://schemas.microsoft.com/office/powerpoint/2010/main" val="298304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Theory of change: goals, targets, influencing tree, activities, resources</a:t>
            </a:r>
          </a:p>
          <a:p>
            <a:endParaRPr lang="en-GB" dirty="0"/>
          </a:p>
          <a:p>
            <a:r>
              <a:rPr lang="en-GB" dirty="0"/>
              <a:t>Combines IARs with systemic abuses by SSSP</a:t>
            </a:r>
          </a:p>
          <a:p>
            <a:endParaRPr lang="en-GB" dirty="0"/>
          </a:p>
          <a:p>
            <a:r>
              <a:rPr lang="en-GB" dirty="0"/>
              <a:t>Case files for IARs see goals include the SSSP ceasing abuses and the cases being investigated to ensure accountability</a:t>
            </a:r>
          </a:p>
          <a:p>
            <a:endParaRPr lang="en-GB" dirty="0"/>
          </a:p>
          <a:p>
            <a:r>
              <a:rPr lang="en-GB" dirty="0"/>
              <a:t>Two layers: individual and systemic</a:t>
            </a:r>
          </a:p>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11</a:t>
            </a:fld>
            <a:endParaRPr lang="en-GB"/>
          </a:p>
        </p:txBody>
      </p:sp>
    </p:spTree>
    <p:extLst>
      <p:ext uri="{BB962C8B-B14F-4D97-AF65-F5344CB8AC3E}">
        <p14:creationId xmlns:p14="http://schemas.microsoft.com/office/powerpoint/2010/main" val="97162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has the power to make these changes?</a:t>
            </a:r>
          </a:p>
          <a:p>
            <a:endParaRPr lang="en-GB" dirty="0"/>
          </a:p>
          <a:p>
            <a:r>
              <a:rPr lang="en-GB" dirty="0"/>
              <a:t>These are the targets for our IARs and for the Egypt campaign in general</a:t>
            </a:r>
          </a:p>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12</a:t>
            </a:fld>
            <a:endParaRPr lang="en-GB"/>
          </a:p>
        </p:txBody>
      </p:sp>
    </p:spTree>
    <p:extLst>
      <p:ext uri="{BB962C8B-B14F-4D97-AF65-F5344CB8AC3E}">
        <p14:creationId xmlns:p14="http://schemas.microsoft.com/office/powerpoint/2010/main" val="385347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reach our targets?</a:t>
            </a:r>
          </a:p>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70411526-B86D-4E15-8F30-D59DDCE9ADFE}" type="slidenum">
              <a:rPr lang="en-GB" smtClean="0"/>
              <a:t>13</a:t>
            </a:fld>
            <a:endParaRPr lang="en-GB"/>
          </a:p>
        </p:txBody>
      </p:sp>
    </p:spTree>
    <p:extLst>
      <p:ext uri="{BB962C8B-B14F-4D97-AF65-F5344CB8AC3E}">
        <p14:creationId xmlns:p14="http://schemas.microsoft.com/office/powerpoint/2010/main" val="269041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 know what to ask for</a:t>
            </a:r>
          </a:p>
          <a:p>
            <a:r>
              <a:rPr lang="en-GB" dirty="0"/>
              <a:t>and who to ask</a:t>
            </a:r>
          </a:p>
          <a:p>
            <a:r>
              <a:rPr lang="en-GB" dirty="0"/>
              <a:t>and how to reach them</a:t>
            </a:r>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14</a:t>
            </a:fld>
            <a:endParaRPr lang="en-GB"/>
          </a:p>
        </p:txBody>
      </p:sp>
    </p:spTree>
    <p:extLst>
      <p:ext uri="{BB962C8B-B14F-4D97-AF65-F5344CB8AC3E}">
        <p14:creationId xmlns:p14="http://schemas.microsoft.com/office/powerpoint/2010/main" val="3153646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15</a:t>
            </a:fld>
            <a:endParaRPr lang="en-GB"/>
          </a:p>
        </p:txBody>
      </p:sp>
    </p:spTree>
    <p:extLst>
      <p:ext uri="{BB962C8B-B14F-4D97-AF65-F5344CB8AC3E}">
        <p14:creationId xmlns:p14="http://schemas.microsoft.com/office/powerpoint/2010/main" val="585903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Action</a:t>
            </a:r>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16</a:t>
            </a:fld>
            <a:endParaRPr lang="en-GB"/>
          </a:p>
        </p:txBody>
      </p:sp>
    </p:spTree>
    <p:extLst>
      <p:ext uri="{BB962C8B-B14F-4D97-AF65-F5344CB8AC3E}">
        <p14:creationId xmlns:p14="http://schemas.microsoft.com/office/powerpoint/2010/main" val="3179611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Ibrahim </a:t>
            </a:r>
            <a:r>
              <a:rPr lang="en-GB" dirty="0" err="1"/>
              <a:t>Ezz</a:t>
            </a:r>
            <a:r>
              <a:rPr lang="en-GB" dirty="0"/>
              <a:t> El-Din new IAR …</a:t>
            </a:r>
            <a:r>
              <a:rPr lang="en-GB" sz="1200" b="0" i="0" kern="1200" dirty="0">
                <a:solidFill>
                  <a:schemeClr val="tx1"/>
                </a:solidFill>
                <a:effectLst/>
                <a:latin typeface="+mn-lt"/>
                <a:ea typeface="+mn-ea"/>
                <a:cs typeface="+mn-cs"/>
              </a:rPr>
              <a:t>26 year old architectural planning engineer and who works on the right to housing and forced evictions in Egypt.  Researcher at the Egyptian Commission for Rights and Freedoms (ECRF) </a:t>
            </a:r>
            <a:r>
              <a:rPr lang="en-GB" dirty="0"/>
              <a:t>campaigning for investigation re </a:t>
            </a:r>
            <a:r>
              <a:rPr lang="en-GB" dirty="0" err="1"/>
              <a:t>Guilio</a:t>
            </a:r>
            <a:r>
              <a:rPr lang="en-GB" dirty="0"/>
              <a:t>. </a:t>
            </a:r>
          </a:p>
          <a:p>
            <a:endParaRPr lang="en-GB" dirty="0"/>
          </a:p>
          <a:p>
            <a:r>
              <a:rPr lang="en-GB" dirty="0"/>
              <a:t>Taken from streets of Cairo in June 2019 </a:t>
            </a:r>
            <a:r>
              <a:rPr lang="en-GB" sz="1200" b="0" i="0" kern="1200" dirty="0">
                <a:solidFill>
                  <a:schemeClr val="tx1"/>
                </a:solidFill>
                <a:effectLst/>
                <a:latin typeface="+mn-lt"/>
                <a:ea typeface="+mn-ea"/>
                <a:cs typeface="+mn-cs"/>
              </a:rPr>
              <a:t> </a:t>
            </a:r>
            <a:r>
              <a:rPr lang="en-GB" dirty="0"/>
              <a:t>Mother and lawyer asked police but got no info re where he was.</a:t>
            </a:r>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2</a:t>
            </a:fld>
            <a:endParaRPr lang="en-GB"/>
          </a:p>
        </p:txBody>
      </p:sp>
    </p:spTree>
    <p:extLst>
      <p:ext uri="{BB962C8B-B14F-4D97-AF65-F5344CB8AC3E}">
        <p14:creationId xmlns:p14="http://schemas.microsoft.com/office/powerpoint/2010/main" val="307319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Everything that happened to Ibrahim is typical of the cases in Egypt.</a:t>
            </a:r>
          </a:p>
          <a:p>
            <a:endParaRPr lang="en-GB" dirty="0"/>
          </a:p>
          <a:p>
            <a:r>
              <a:rPr lang="en-GB" dirty="0"/>
              <a:t>Covered in Amnesty’s report … systematic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Majority of cases subject to </a:t>
            </a:r>
            <a:r>
              <a:rPr lang="en-GB" b="1" dirty="0"/>
              <a:t>enforced disappearances </a:t>
            </a:r>
            <a:r>
              <a:rPr lang="en-GB" dirty="0"/>
              <a:t>by the National Security Agency (intelligence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3</a:t>
            </a:fld>
            <a:endParaRPr lang="en-GB"/>
          </a:p>
        </p:txBody>
      </p:sp>
    </p:spTree>
    <p:extLst>
      <p:ext uri="{BB962C8B-B14F-4D97-AF65-F5344CB8AC3E}">
        <p14:creationId xmlns:p14="http://schemas.microsoft.com/office/powerpoint/2010/main" val="198974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Ibrahim reappeared at SSSP on 26</a:t>
            </a:r>
            <a:r>
              <a:rPr lang="en-GB" b="0" baseline="30000" dirty="0"/>
              <a:t>th</a:t>
            </a:r>
            <a:r>
              <a:rPr lang="en-GB" b="0" dirty="0"/>
              <a:t> November, 167 days disappeared, nearly 6 months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Investigated and charged with contributing to the objectives of a terrorist group and publication of false information undermining national security.  (Assigned to case 488/2019 relates to anti government protest in March 2019.)   Very typical charges: membership of terrorist or other illegal group </a:t>
            </a:r>
            <a:r>
              <a:rPr lang="en-GB" dirty="0" err="1"/>
              <a:t>eg</a:t>
            </a:r>
            <a:r>
              <a:rPr lang="en-GB" dirty="0"/>
              <a:t> Muslim Brotherhood, aiming to harm public order or security. </a:t>
            </a:r>
          </a:p>
          <a:p>
            <a:endParaRPr lang="en-GB" dirty="0"/>
          </a:p>
          <a:p>
            <a:r>
              <a:rPr lang="en-GB" dirty="0"/>
              <a:t>No evidence presented against him.  With lawyer.  Lawyer not allowed to examine NSA investigation case file against him. Prosecutors base accusations against suspects mainly on NSA investigation case files, although Egypt’s highest court ruled that, on their own, they do not constitute “evidence”.</a:t>
            </a:r>
          </a:p>
          <a:p>
            <a:endParaRPr lang="en-GB" dirty="0"/>
          </a:p>
          <a:p>
            <a:r>
              <a:rPr lang="en-GB" dirty="0"/>
              <a:t>NSA claimed his date of arrest was very recent.</a:t>
            </a:r>
          </a:p>
          <a:p>
            <a:endParaRPr lang="en-GB" dirty="0"/>
          </a:p>
          <a:p>
            <a:r>
              <a:rPr lang="en-GB" dirty="0" err="1"/>
              <a:t>Ezz</a:t>
            </a:r>
            <a:r>
              <a:rPr lang="en-GB" dirty="0"/>
              <a:t> appeared weak having lost much weight.  Told prosecutor tortured to get info about ECRF and its 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then the prosecutor has been extending his detention every 15 days, and then 45 days pending investigation. </a:t>
            </a:r>
          </a:p>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4</a:t>
            </a:fld>
            <a:endParaRPr lang="en-GB"/>
          </a:p>
        </p:txBody>
      </p:sp>
    </p:spTree>
    <p:extLst>
      <p:ext uri="{BB962C8B-B14F-4D97-AF65-F5344CB8AC3E}">
        <p14:creationId xmlns:p14="http://schemas.microsoft.com/office/powerpoint/2010/main" val="227514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SSSP</a:t>
            </a:r>
            <a:r>
              <a:rPr lang="en-GB" dirty="0"/>
              <a:t> established 1953.  Responsible for investigating and prosecuting activities that could constitute threats to state security.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independent.  Public prosecutor appointed by Sisi and he approves appointment of all other prosecutors.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Works in tandem with NSA specialised police agency.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Since Sisi came to power in 2013, SSSP has extended definition of terrorism to include peaceful critics of government</a:t>
            </a:r>
          </a:p>
          <a:p>
            <a:pPr marL="0" indent="0">
              <a:buNone/>
            </a:pPr>
            <a:r>
              <a:rPr lang="en-GB" dirty="0"/>
              <a:t>SSSP functioning as tool of repression by misusing new counter-terrorism legislation and treating government critics as enemies of the state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HRDs, lawyers, journalists detained for participating in protests or social media statements or for political or human rights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past six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Worst case: In Sept 2019 protests across Egypt for Sisi to resign (Ali Mohamed alleged Sisi wasting public money on luxury properties) Crackdown 4,000 arrested, most into pre-trial detention and charged over terrorism.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5</a:t>
            </a:fld>
            <a:endParaRPr lang="en-GB"/>
          </a:p>
        </p:txBody>
      </p:sp>
    </p:spTree>
    <p:extLst>
      <p:ext uri="{BB962C8B-B14F-4D97-AF65-F5344CB8AC3E}">
        <p14:creationId xmlns:p14="http://schemas.microsoft.com/office/powerpoint/2010/main" val="10021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Particularly worried now for all prisoners due to </a:t>
            </a:r>
            <a:r>
              <a:rPr lang="en-GB" dirty="0" err="1"/>
              <a:t>Covid</a:t>
            </a:r>
            <a:r>
              <a:rPr lang="en-GB" dirty="0"/>
              <a:t> – unsanitary conditions, poor health care.</a:t>
            </a:r>
          </a:p>
          <a:p>
            <a:endParaRPr lang="en-GB" dirty="0"/>
          </a:p>
          <a:p>
            <a:r>
              <a:rPr lang="en-GB" dirty="0"/>
              <a:t>Ibrahim has chronic allergies leading to respiratory difficulties so particularly at risk.  </a:t>
            </a:r>
          </a:p>
          <a:p>
            <a:endParaRPr lang="en-GB" dirty="0"/>
          </a:p>
          <a:p>
            <a:r>
              <a:rPr lang="en-GB" dirty="0"/>
              <a:t>Plus, probably due to torture and medical neglect, got depressed and attempted suicide twice in February.  Denied psychiatric services requested by lawyer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Asking for immediate release, in meantime, provide access to lawyers, health care, families</a:t>
            </a:r>
          </a:p>
          <a:p>
            <a:endParaRPr lang="en-GB" dirty="0"/>
          </a:p>
          <a:p>
            <a:r>
              <a:rPr lang="en-GB" dirty="0"/>
              <a:t>Will be undertaking an action at end of session…</a:t>
            </a:r>
          </a:p>
        </p:txBody>
      </p:sp>
      <p:sp>
        <p:nvSpPr>
          <p:cNvPr id="4" name="Slide Number Placeholder 3"/>
          <p:cNvSpPr>
            <a:spLocks noGrp="1"/>
          </p:cNvSpPr>
          <p:nvPr>
            <p:ph type="sldNum" sz="quarter" idx="5"/>
          </p:nvPr>
        </p:nvSpPr>
        <p:spPr/>
        <p:txBody>
          <a:bodyPr/>
          <a:lstStyle/>
          <a:p>
            <a:fld id="{70411526-B86D-4E15-8F30-D59DDCE9ADFE}" type="slidenum">
              <a:rPr lang="en-GB" smtClean="0"/>
              <a:t>6</a:t>
            </a:fld>
            <a:endParaRPr lang="en-GB"/>
          </a:p>
        </p:txBody>
      </p:sp>
    </p:spTree>
    <p:extLst>
      <p:ext uri="{BB962C8B-B14F-4D97-AF65-F5344CB8AC3E}">
        <p14:creationId xmlns:p14="http://schemas.microsoft.com/office/powerpoint/2010/main" val="26168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Meanwhile other IARs UK groups working for</a:t>
            </a:r>
          </a:p>
          <a:p>
            <a:endParaRPr lang="en-GB" dirty="0"/>
          </a:p>
          <a:p>
            <a:r>
              <a:rPr lang="en-GB" dirty="0" err="1"/>
              <a:t>Aser</a:t>
            </a:r>
            <a:r>
              <a:rPr lang="en-GB" dirty="0"/>
              <a:t> Mohamed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October 2019, a criminal court sentenced </a:t>
            </a:r>
            <a:r>
              <a:rPr lang="en-GB" sz="1200" kern="1200" dirty="0" err="1">
                <a:solidFill>
                  <a:schemeClr val="tx1"/>
                </a:solidFill>
                <a:effectLst/>
                <a:latin typeface="+mn-lt"/>
                <a:ea typeface="+mn-ea"/>
                <a:cs typeface="+mn-cs"/>
              </a:rPr>
              <a:t>Aser</a:t>
            </a:r>
            <a:r>
              <a:rPr lang="en-GB" sz="1200" kern="1200" dirty="0">
                <a:solidFill>
                  <a:schemeClr val="tx1"/>
                </a:solidFill>
                <a:effectLst/>
                <a:latin typeface="+mn-lt"/>
                <a:ea typeface="+mn-ea"/>
                <a:cs typeface="+mn-cs"/>
              </a:rPr>
              <a:t> to 10 years imprisonment after finding him guilty of  membership in the banned Muslim Brotherhood group and attacking a hotel in January 2016.  He was 14 years old at the time of his arrest.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Aser’s</a:t>
            </a:r>
            <a:r>
              <a:rPr lang="en-GB" sz="1200" kern="1200" dirty="0">
                <a:solidFill>
                  <a:schemeClr val="tx1"/>
                </a:solidFill>
                <a:effectLst/>
                <a:latin typeface="+mn-lt"/>
                <a:ea typeface="+mn-ea"/>
                <a:cs typeface="+mn-cs"/>
              </a:rPr>
              <a:t> lawyer filed a cassation request to the criminal court end of 2019 and is still waiting for the court to set a hearing date. The process usually takes 12 to 18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Chronic allergy – respiratory problems.  </a:t>
            </a:r>
            <a:r>
              <a:rPr lang="en-GB" sz="1200" kern="1200" dirty="0" err="1">
                <a:solidFill>
                  <a:schemeClr val="tx1"/>
                </a:solidFill>
                <a:effectLst/>
                <a:latin typeface="+mn-lt"/>
                <a:ea typeface="+mn-ea"/>
                <a:cs typeface="+mn-cs"/>
              </a:rPr>
              <a:t>Aser’s</a:t>
            </a:r>
            <a:r>
              <a:rPr lang="en-GB" sz="1200" kern="1200" dirty="0">
                <a:solidFill>
                  <a:schemeClr val="tx1"/>
                </a:solidFill>
                <a:effectLst/>
                <a:latin typeface="+mn-lt"/>
                <a:ea typeface="+mn-ea"/>
                <a:cs typeface="+mn-cs"/>
              </a:rPr>
              <a:t> family is concerned about his health and wellbeing as they did not receive any letters from him since the suspension of prison visits . They also have no confirmation on whether he was able to receive the supplies and letters they sent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t>Call to quash his conviction, immediately release him and launch investigations into his enforced disappearance and torture allegations. </a:t>
            </a:r>
          </a:p>
          <a:p>
            <a:endParaRPr lang="en-GB" dirty="0"/>
          </a:p>
          <a:p>
            <a:r>
              <a:rPr lang="en-GB" dirty="0"/>
              <a:t>We call on them to also ensure that - pending his release – he is provided with means to communicate with his family and lawyers and ask them to take measures to protect the health of all prisoners amid the COVID-19 pandemic. </a:t>
            </a:r>
          </a:p>
        </p:txBody>
      </p:sp>
      <p:sp>
        <p:nvSpPr>
          <p:cNvPr id="4" name="Slide Number Placeholder 3"/>
          <p:cNvSpPr>
            <a:spLocks noGrp="1"/>
          </p:cNvSpPr>
          <p:nvPr>
            <p:ph type="sldNum" sz="quarter" idx="5"/>
          </p:nvPr>
        </p:nvSpPr>
        <p:spPr/>
        <p:txBody>
          <a:bodyPr/>
          <a:lstStyle/>
          <a:p>
            <a:fld id="{70411526-B86D-4E15-8F30-D59DDCE9ADFE}" type="slidenum">
              <a:rPr lang="en-GB" smtClean="0"/>
              <a:t>7</a:t>
            </a:fld>
            <a:endParaRPr lang="en-GB"/>
          </a:p>
        </p:txBody>
      </p:sp>
    </p:spTree>
    <p:extLst>
      <p:ext uri="{BB962C8B-B14F-4D97-AF65-F5344CB8AC3E}">
        <p14:creationId xmlns:p14="http://schemas.microsoft.com/office/powerpoint/2010/main" val="3791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Azza</a:t>
            </a:r>
            <a:r>
              <a:rPr lang="en-GB" dirty="0"/>
              <a:t> </a:t>
            </a:r>
            <a:r>
              <a:rPr lang="en-GB" dirty="0" err="1"/>
              <a:t>Soleiman</a:t>
            </a:r>
            <a:r>
              <a:rPr lang="en-GB" dirty="0"/>
              <a:t> </a:t>
            </a:r>
          </a:p>
          <a:p>
            <a:r>
              <a:rPr lang="en-GB" dirty="0"/>
              <a:t>Keeping her out of detention by AI activity</a:t>
            </a:r>
          </a:p>
          <a:p>
            <a:r>
              <a:rPr lang="en-GB" dirty="0"/>
              <a:t>HR lawyer focus on women’s rights</a:t>
            </a:r>
          </a:p>
          <a:p>
            <a:endParaRPr lang="en-GB" dirty="0"/>
          </a:p>
          <a:p>
            <a:r>
              <a:rPr lang="en-GB" sz="1200" kern="1200" dirty="0">
                <a:solidFill>
                  <a:schemeClr val="tx1"/>
                </a:solidFill>
                <a:effectLst/>
                <a:latin typeface="+mn-lt"/>
                <a:ea typeface="+mn-ea"/>
                <a:cs typeface="+mn-cs"/>
              </a:rPr>
              <a:t>In late 2016, </a:t>
            </a:r>
            <a:r>
              <a:rPr lang="en-GB" sz="1200" kern="1200" dirty="0" err="1">
                <a:solidFill>
                  <a:schemeClr val="tx1"/>
                </a:solidFill>
                <a:effectLst/>
                <a:latin typeface="+mn-lt"/>
                <a:ea typeface="+mn-ea"/>
                <a:cs typeface="+mn-cs"/>
              </a:rPr>
              <a:t>Azza</a:t>
            </a:r>
            <a:r>
              <a:rPr lang="en-GB" sz="1200" kern="1200" dirty="0">
                <a:solidFill>
                  <a:schemeClr val="tx1"/>
                </a:solidFill>
                <a:effectLst/>
                <a:latin typeface="+mn-lt"/>
                <a:ea typeface="+mn-ea"/>
                <a:cs typeface="+mn-cs"/>
              </a:rPr>
              <a:t> was arrested and interrogated. She now faces charges of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slandering Egypt’s image by claiming that women in the country face rape, as well as tax evasion,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operating a civil society organisation without proper registration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receiving foreign finances to harm national interests (case 173, a politically motivated court case).  </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Azza</a:t>
            </a:r>
            <a:r>
              <a:rPr lang="en-GB" sz="1200" kern="1200" dirty="0">
                <a:solidFill>
                  <a:schemeClr val="tx1"/>
                </a:solidFill>
                <a:effectLst/>
                <a:latin typeface="+mn-lt"/>
                <a:ea typeface="+mn-ea"/>
                <a:cs typeface="+mn-cs"/>
              </a:rPr>
              <a:t> is on bail </a:t>
            </a:r>
          </a:p>
          <a:p>
            <a:r>
              <a:rPr lang="en-GB" sz="1200" kern="1200" dirty="0">
                <a:solidFill>
                  <a:schemeClr val="tx1"/>
                </a:solidFill>
                <a:effectLst/>
                <a:latin typeface="+mn-lt"/>
                <a:ea typeface="+mn-ea"/>
                <a:cs typeface="+mn-cs"/>
              </a:rPr>
              <a:t>banned from travel </a:t>
            </a:r>
          </a:p>
          <a:p>
            <a:r>
              <a:rPr lang="en-GB" sz="1200" kern="1200" dirty="0">
                <a:solidFill>
                  <a:schemeClr val="tx1"/>
                </a:solidFill>
                <a:effectLst/>
                <a:latin typeface="+mn-lt"/>
                <a:ea typeface="+mn-ea"/>
                <a:cs typeface="+mn-cs"/>
              </a:rPr>
              <a:t>her assets have been frozen.  </a:t>
            </a:r>
          </a:p>
          <a:p>
            <a:r>
              <a:rPr lang="en-GB" sz="1200" kern="1200">
                <a:solidFill>
                  <a:schemeClr val="tx1"/>
                </a:solidFill>
                <a:effectLst/>
                <a:latin typeface="+mn-lt"/>
                <a:ea typeface="+mn-ea"/>
                <a:cs typeface="+mn-cs"/>
              </a:rPr>
              <a:t>She </a:t>
            </a:r>
            <a:r>
              <a:rPr lang="en-GB" sz="1200" kern="1200" dirty="0">
                <a:solidFill>
                  <a:schemeClr val="tx1"/>
                </a:solidFill>
                <a:effectLst/>
                <a:latin typeface="+mn-lt"/>
                <a:ea typeface="+mn-ea"/>
                <a:cs typeface="+mn-cs"/>
              </a:rPr>
              <a:t>faces up to life in prison as a result of case </a:t>
            </a:r>
            <a:r>
              <a:rPr lang="en-GB" sz="1200" kern="1200">
                <a:solidFill>
                  <a:schemeClr val="tx1"/>
                </a:solidFill>
                <a:effectLst/>
                <a:latin typeface="+mn-lt"/>
                <a:ea typeface="+mn-ea"/>
                <a:cs typeface="+mn-cs"/>
              </a:rPr>
              <a:t>173.</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Amnesty is calling for all charges against </a:t>
            </a:r>
            <a:r>
              <a:rPr lang="en-GB" sz="1200" kern="1200" dirty="0" err="1">
                <a:solidFill>
                  <a:schemeClr val="tx1"/>
                </a:solidFill>
                <a:effectLst/>
                <a:latin typeface="+mn-lt"/>
                <a:ea typeface="+mn-ea"/>
                <a:cs typeface="+mn-cs"/>
              </a:rPr>
              <a:t>Azza</a:t>
            </a:r>
            <a:r>
              <a:rPr lang="en-GB" sz="1200" kern="1200" dirty="0">
                <a:solidFill>
                  <a:schemeClr val="tx1"/>
                </a:solidFill>
                <a:effectLst/>
                <a:latin typeface="+mn-lt"/>
                <a:ea typeface="+mn-ea"/>
                <a:cs typeface="+mn-cs"/>
              </a:rPr>
              <a:t> to be immediately and unconditionally dropped, and the travel ban and asset freeze issued against her to be revoked.</a:t>
            </a:r>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8</a:t>
            </a:fld>
            <a:endParaRPr lang="en-GB"/>
          </a:p>
        </p:txBody>
      </p:sp>
    </p:spTree>
    <p:extLst>
      <p:ext uri="{BB962C8B-B14F-4D97-AF65-F5344CB8AC3E}">
        <p14:creationId xmlns:p14="http://schemas.microsoft.com/office/powerpoint/2010/main" val="409690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Giulio </a:t>
            </a:r>
            <a:r>
              <a:rPr lang="en-GB" dirty="0" err="1"/>
              <a:t>Regeni</a:t>
            </a:r>
            <a:endParaRPr lang="en-GB" dirty="0"/>
          </a:p>
          <a:p>
            <a:r>
              <a:rPr lang="en-GB" dirty="0"/>
              <a:t>Victim of this regime</a:t>
            </a:r>
          </a:p>
          <a:p>
            <a:r>
              <a:rPr lang="en-GB" dirty="0"/>
              <a:t>Italian PhD student at Cambridge University doing research in Cairo</a:t>
            </a:r>
          </a:p>
          <a:p>
            <a:r>
              <a:rPr lang="en-GB" dirty="0"/>
              <a:t>Found tortured and murdered January 2016</a:t>
            </a:r>
          </a:p>
          <a:p>
            <a:endParaRPr lang="en-GB" dirty="0"/>
          </a:p>
          <a:p>
            <a:endParaRPr lang="en-GB" dirty="0"/>
          </a:p>
        </p:txBody>
      </p:sp>
      <p:sp>
        <p:nvSpPr>
          <p:cNvPr id="4" name="Slide Number Placeholder 3"/>
          <p:cNvSpPr>
            <a:spLocks noGrp="1"/>
          </p:cNvSpPr>
          <p:nvPr>
            <p:ph type="sldNum" sz="quarter" idx="5"/>
          </p:nvPr>
        </p:nvSpPr>
        <p:spPr/>
        <p:txBody>
          <a:bodyPr/>
          <a:lstStyle/>
          <a:p>
            <a:fld id="{70411526-B86D-4E15-8F30-D59DDCE9ADFE}" type="slidenum">
              <a:rPr lang="en-GB" smtClean="0"/>
              <a:t>9</a:t>
            </a:fld>
            <a:endParaRPr lang="en-GB"/>
          </a:p>
        </p:txBody>
      </p:sp>
    </p:spTree>
    <p:extLst>
      <p:ext uri="{BB962C8B-B14F-4D97-AF65-F5344CB8AC3E}">
        <p14:creationId xmlns:p14="http://schemas.microsoft.com/office/powerpoint/2010/main" val="127443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FB88-A9DE-441E-B474-4EB433501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624A18-EF03-4C4E-93F9-70D0DF25B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F10DBC-2795-46F4-B1C9-4EFAF2801C67}"/>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CEC57D6B-56CC-4B8F-B179-DAA9D7AA7B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E8768-F287-4805-95F5-36FF94DC65ED}"/>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43561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926A-5CBA-4DBC-8E88-71FA9314F2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6865D4-9824-41C0-8912-4ECA5ABCC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C4F46-A86D-49C7-89EA-FF92EB63C496}"/>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DC50C2CC-DEF4-452F-BBC6-08A837E88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849A5-CA16-48C7-84E6-24DEF83C5384}"/>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31066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50D8A-EA6A-4C5A-A1AE-E16C56935F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637524-EF56-4724-85FD-2E102F8D0B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74150F-DCF3-4C5F-AA32-3DA977D98C52}"/>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E80D5B18-C601-4FCC-9702-F30098A1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EE69DF-F5C5-48F0-84DB-ED26E548F156}"/>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13662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DF80-8135-4C7F-A027-C58AB28FEC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0FEE9E-725B-42C5-B5F4-867C94A8AA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8E1801-D293-4014-9BA6-AFC70D498D30}"/>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C3F42870-A383-4F77-BDF8-0603CBAD7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C0450-8F9D-458B-8B0A-EE7D24343653}"/>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5556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2F34-D110-4C98-9E1D-7DA586979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449E62-9ED0-47D4-8483-A43B91C8F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C9077B-4109-4739-8031-707477245A30}"/>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1CEF7007-CF2D-4CC5-BB8D-C1ADCB81D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E924D-FD40-45D8-9AC0-C77C578F59C5}"/>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154736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A6AB-E914-4E36-89E5-F35AECFBA2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F14460-85E3-47C4-AE5E-10CB2ADD10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366877-9568-416B-AA58-DF0A67D6BD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7E177D-4216-495A-9302-0FFA5421F13D}"/>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6" name="Footer Placeholder 5">
            <a:extLst>
              <a:ext uri="{FF2B5EF4-FFF2-40B4-BE49-F238E27FC236}">
                <a16:creationId xmlns:a16="http://schemas.microsoft.com/office/drawing/2014/main" id="{C44DFEB2-F0D8-4434-A72B-813F1C3AD3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B7B15-D7A5-4649-854A-383695213E90}"/>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273649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ED0B-7E61-483D-8863-7E234D7D91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7A3F4-6882-4C5B-9CCD-2318FE218B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B0E72-8ED3-4C94-A8F1-712636B26B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E04C68-E268-4C1D-A15C-824581FC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5D973-94EE-46E2-9F23-1B117D3802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CC434-3287-4ED6-B852-F25BFD964A6B}"/>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8" name="Footer Placeholder 7">
            <a:extLst>
              <a:ext uri="{FF2B5EF4-FFF2-40B4-BE49-F238E27FC236}">
                <a16:creationId xmlns:a16="http://schemas.microsoft.com/office/drawing/2014/main" id="{A083684C-DB01-45D7-9C64-C49D4325AC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E3CFE2-B4E9-479C-AECA-CF3CA549FAE4}"/>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118696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A827-B45B-4E6B-B7FD-0863D53329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85836C-171B-46E8-B760-14F729BFBAC9}"/>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4" name="Footer Placeholder 3">
            <a:extLst>
              <a:ext uri="{FF2B5EF4-FFF2-40B4-BE49-F238E27FC236}">
                <a16:creationId xmlns:a16="http://schemas.microsoft.com/office/drawing/2014/main" id="{217AD911-447A-4675-8A49-0CC287B6EE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98BCEC-1DCC-4C45-B392-FE4D5E12D39E}"/>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4182589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F60CD-3D78-46A5-B12B-0D67089AA4E7}"/>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3" name="Footer Placeholder 2">
            <a:extLst>
              <a:ext uri="{FF2B5EF4-FFF2-40B4-BE49-F238E27FC236}">
                <a16:creationId xmlns:a16="http://schemas.microsoft.com/office/drawing/2014/main" id="{AF319C04-29E9-4C71-95E5-7187DF66D7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37800A-9E89-4574-8753-25E56BE4651B}"/>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376454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1516-7FCF-4177-B33B-50E71832B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F0EC80-125E-4B04-A62D-0A9344876B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2CFBF4-F1E3-4929-838A-2FAAFF241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5BBD5-5832-4CCD-8575-7E7F2133A6A4}"/>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6" name="Footer Placeholder 5">
            <a:extLst>
              <a:ext uri="{FF2B5EF4-FFF2-40B4-BE49-F238E27FC236}">
                <a16:creationId xmlns:a16="http://schemas.microsoft.com/office/drawing/2014/main" id="{C8E73B3E-6A46-4666-A18D-9BF763D04C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7F5D54-33B8-47E2-BF81-29AA59051756}"/>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163415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35DC-8A92-413C-9F94-568BDAD78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B8E73E-1ED9-4B48-BBFB-A2ACB43121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D8CA52-6261-42CF-B1F9-79CF0ED4C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87613-3926-4123-A5E7-5998840A233E}"/>
              </a:ext>
            </a:extLst>
          </p:cNvPr>
          <p:cNvSpPr>
            <a:spLocks noGrp="1"/>
          </p:cNvSpPr>
          <p:nvPr>
            <p:ph type="dt" sz="half" idx="10"/>
          </p:nvPr>
        </p:nvSpPr>
        <p:spPr/>
        <p:txBody>
          <a:bodyPr/>
          <a:lstStyle/>
          <a:p>
            <a:fld id="{D2F3585A-DA7F-47CE-9D08-8EBFB7C42EF2}" type="datetimeFigureOut">
              <a:rPr lang="en-GB" smtClean="0"/>
              <a:t>15/06/2020</a:t>
            </a:fld>
            <a:endParaRPr lang="en-GB"/>
          </a:p>
        </p:txBody>
      </p:sp>
      <p:sp>
        <p:nvSpPr>
          <p:cNvPr id="6" name="Footer Placeholder 5">
            <a:extLst>
              <a:ext uri="{FF2B5EF4-FFF2-40B4-BE49-F238E27FC236}">
                <a16:creationId xmlns:a16="http://schemas.microsoft.com/office/drawing/2014/main" id="{7A23B8F2-5B19-4416-84B3-F63E6FBFC7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F53FA-5536-4376-8642-2BD83D5700F1}"/>
              </a:ext>
            </a:extLst>
          </p:cNvPr>
          <p:cNvSpPr>
            <a:spLocks noGrp="1"/>
          </p:cNvSpPr>
          <p:nvPr>
            <p:ph type="sldNum" sz="quarter" idx="12"/>
          </p:nvPr>
        </p:nvSpPr>
        <p:spPr/>
        <p:txBody>
          <a:bodyPr/>
          <a:lstStyle/>
          <a:p>
            <a:fld id="{D9B01A3B-2ACF-460B-B77A-FD7189402238}" type="slidenum">
              <a:rPr lang="en-GB" smtClean="0"/>
              <a:t>‹#›</a:t>
            </a:fld>
            <a:endParaRPr lang="en-GB"/>
          </a:p>
        </p:txBody>
      </p:sp>
    </p:spTree>
    <p:extLst>
      <p:ext uri="{BB962C8B-B14F-4D97-AF65-F5344CB8AC3E}">
        <p14:creationId xmlns:p14="http://schemas.microsoft.com/office/powerpoint/2010/main" val="55919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10F22-924D-4D81-A1C1-8CBEF78A5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95B70A-9B24-43B1-9B0E-FEDFE85BE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5AB756-1A86-4C36-97E5-371D62AB1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3585A-DA7F-47CE-9D08-8EBFB7C42EF2}" type="datetimeFigureOut">
              <a:rPr lang="en-GB" smtClean="0"/>
              <a:t>15/06/2020</a:t>
            </a:fld>
            <a:endParaRPr lang="en-GB"/>
          </a:p>
        </p:txBody>
      </p:sp>
      <p:sp>
        <p:nvSpPr>
          <p:cNvPr id="5" name="Footer Placeholder 4">
            <a:extLst>
              <a:ext uri="{FF2B5EF4-FFF2-40B4-BE49-F238E27FC236}">
                <a16:creationId xmlns:a16="http://schemas.microsoft.com/office/drawing/2014/main" id="{465928FB-F603-45CA-B188-2CD3878F1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7F54C1-356F-4D32-91CA-E31F7184F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01A3B-2ACF-460B-B77A-FD7189402238}" type="slidenum">
              <a:rPr lang="en-GB" smtClean="0"/>
              <a:t>‹#›</a:t>
            </a:fld>
            <a:endParaRPr lang="en-GB"/>
          </a:p>
        </p:txBody>
      </p:sp>
    </p:spTree>
    <p:extLst>
      <p:ext uri="{BB962C8B-B14F-4D97-AF65-F5344CB8AC3E}">
        <p14:creationId xmlns:p14="http://schemas.microsoft.com/office/powerpoint/2010/main" val="192979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706ABD-4473-475B-B7B4-115A8BB7487A}"/>
              </a:ext>
            </a:extLst>
          </p:cNvPr>
          <p:cNvPicPr/>
          <p:nvPr/>
        </p:nvPicPr>
        <p:blipFill rotWithShape="1">
          <a:blip r:embed="rId3"/>
          <a:srcRect t="570" r="-1" b="-1"/>
          <a:stretch/>
        </p:blipFill>
        <p:spPr>
          <a:xfrm>
            <a:off x="621675" y="623275"/>
            <a:ext cx="4032621" cy="5607882"/>
          </a:xfrm>
          <a:prstGeom prst="rect">
            <a:avLst/>
          </a:prstGeom>
        </p:spPr>
      </p:pic>
      <p:sp>
        <p:nvSpPr>
          <p:cNvPr id="7"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C4D43-47BA-497A-B8CE-C2BBE0E7EE49}"/>
              </a:ext>
            </a:extLst>
          </p:cNvPr>
          <p:cNvSpPr>
            <a:spLocks noGrp="1"/>
          </p:cNvSpPr>
          <p:nvPr>
            <p:ph type="ctrTitle"/>
          </p:nvPr>
        </p:nvSpPr>
        <p:spPr>
          <a:xfrm>
            <a:off x="5450209" y="1056640"/>
            <a:ext cx="5799947" cy="3494398"/>
          </a:xfrm>
        </p:spPr>
        <p:txBody>
          <a:bodyPr anchor="b">
            <a:normAutofit/>
          </a:bodyPr>
          <a:lstStyle/>
          <a:p>
            <a:pPr algn="l"/>
            <a:r>
              <a:rPr lang="en-GB" sz="6200" b="1" dirty="0"/>
              <a:t>Egypt’s crackdown on human rights defenders</a:t>
            </a:r>
          </a:p>
        </p:txBody>
      </p:sp>
      <p:sp>
        <p:nvSpPr>
          <p:cNvPr id="3" name="Subtitle 2">
            <a:extLst>
              <a:ext uri="{FF2B5EF4-FFF2-40B4-BE49-F238E27FC236}">
                <a16:creationId xmlns:a16="http://schemas.microsoft.com/office/drawing/2014/main" id="{D404028D-5E5D-4466-B0BE-0EEF1E0EB3CB}"/>
              </a:ext>
            </a:extLst>
          </p:cNvPr>
          <p:cNvSpPr>
            <a:spLocks noGrp="1"/>
          </p:cNvSpPr>
          <p:nvPr>
            <p:ph type="subTitle" idx="1"/>
          </p:nvPr>
        </p:nvSpPr>
        <p:spPr>
          <a:xfrm>
            <a:off x="5450210" y="4582814"/>
            <a:ext cx="4041454" cy="1312657"/>
          </a:xfrm>
        </p:spPr>
        <p:txBody>
          <a:bodyPr anchor="t">
            <a:normAutofit/>
          </a:bodyPr>
          <a:lstStyle/>
          <a:p>
            <a:pPr algn="l"/>
            <a:r>
              <a:rPr lang="en-GB" sz="2200"/>
              <a:t>Debora Singer</a:t>
            </a:r>
          </a:p>
          <a:p>
            <a:pPr algn="l"/>
            <a:r>
              <a:rPr lang="en-GB" sz="2200"/>
              <a:t>Amnesty International UK </a:t>
            </a:r>
          </a:p>
          <a:p>
            <a:pPr algn="l"/>
            <a:r>
              <a:rPr lang="en-GB" sz="2200"/>
              <a:t>Country Coordinator - Egypt</a:t>
            </a:r>
          </a:p>
        </p:txBody>
      </p:sp>
    </p:spTree>
    <p:extLst>
      <p:ext uri="{BB962C8B-B14F-4D97-AF65-F5344CB8AC3E}">
        <p14:creationId xmlns:p14="http://schemas.microsoft.com/office/powerpoint/2010/main" val="258414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6A19D9B-1E1D-4035-8860-CDC556A4E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65" r="36486"/>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84540-FA31-4A1F-A2D9-2AB54EA7D716}"/>
              </a:ext>
            </a:extLst>
          </p:cNvPr>
          <p:cNvSpPr>
            <a:spLocks noGrp="1"/>
          </p:cNvSpPr>
          <p:nvPr>
            <p:ph type="title"/>
          </p:nvPr>
        </p:nvSpPr>
        <p:spPr>
          <a:xfrm>
            <a:off x="5465659" y="1188637"/>
            <a:ext cx="5642312" cy="1597228"/>
          </a:xfrm>
        </p:spPr>
        <p:txBody>
          <a:bodyPr>
            <a:normAutofit/>
          </a:bodyPr>
          <a:lstStyle/>
          <a:p>
            <a:r>
              <a:rPr lang="en-GB" sz="4600" b="1"/>
              <a:t>Supreme State Security Prosecution methods</a:t>
            </a:r>
          </a:p>
        </p:txBody>
      </p:sp>
      <p:sp>
        <p:nvSpPr>
          <p:cNvPr id="3" name="Content Placeholder 2">
            <a:extLst>
              <a:ext uri="{FF2B5EF4-FFF2-40B4-BE49-F238E27FC236}">
                <a16:creationId xmlns:a16="http://schemas.microsoft.com/office/drawing/2014/main" id="{23CDDE97-F7CF-4547-B91A-E642519AF291}"/>
              </a:ext>
            </a:extLst>
          </p:cNvPr>
          <p:cNvSpPr>
            <a:spLocks noGrp="1"/>
          </p:cNvSpPr>
          <p:nvPr>
            <p:ph idx="1"/>
          </p:nvPr>
        </p:nvSpPr>
        <p:spPr>
          <a:xfrm>
            <a:off x="5465659" y="2998277"/>
            <a:ext cx="4784329" cy="2977979"/>
          </a:xfrm>
        </p:spPr>
        <p:txBody>
          <a:bodyPr anchor="t">
            <a:normAutofit/>
          </a:bodyPr>
          <a:lstStyle/>
          <a:p>
            <a:r>
              <a:rPr lang="en-GB" sz="2400" dirty="0"/>
              <a:t>Enforced disappearance</a:t>
            </a:r>
          </a:p>
          <a:p>
            <a:r>
              <a:rPr lang="en-GB" sz="2400" dirty="0"/>
              <a:t>Pre-trial detention</a:t>
            </a:r>
          </a:p>
          <a:p>
            <a:r>
              <a:rPr lang="en-GB" sz="2400" dirty="0"/>
              <a:t>Torture</a:t>
            </a:r>
          </a:p>
          <a:p>
            <a:r>
              <a:rPr lang="en-GB" sz="2400" dirty="0"/>
              <a:t>Investigations without evidence</a:t>
            </a:r>
          </a:p>
          <a:p>
            <a:r>
              <a:rPr lang="en-GB" sz="2400" dirty="0"/>
              <a:t>Arbitrary detention</a:t>
            </a:r>
          </a:p>
          <a:p>
            <a:r>
              <a:rPr lang="en-GB" sz="2400" dirty="0"/>
              <a:t>Unfair trial</a:t>
            </a:r>
          </a:p>
          <a:p>
            <a:endParaRPr lang="en-GB" sz="1500" dirty="0"/>
          </a:p>
        </p:txBody>
      </p:sp>
      <p:pic>
        <p:nvPicPr>
          <p:cNvPr id="5" name="Picture 4">
            <a:extLst>
              <a:ext uri="{FF2B5EF4-FFF2-40B4-BE49-F238E27FC236}">
                <a16:creationId xmlns:a16="http://schemas.microsoft.com/office/drawing/2014/main" id="{152D33FF-95BA-49D4-A86C-A064CAC71360}"/>
              </a:ext>
            </a:extLst>
          </p:cNvPr>
          <p:cNvPicPr/>
          <p:nvPr/>
        </p:nvPicPr>
        <p:blipFill>
          <a:blip r:embed="rId4"/>
          <a:stretch>
            <a:fillRect/>
          </a:stretch>
        </p:blipFill>
        <p:spPr>
          <a:xfrm>
            <a:off x="11310257" y="223951"/>
            <a:ext cx="762000" cy="1066800"/>
          </a:xfrm>
          <a:prstGeom prst="rect">
            <a:avLst/>
          </a:prstGeom>
        </p:spPr>
      </p:pic>
    </p:spTree>
    <p:extLst>
      <p:ext uri="{BB962C8B-B14F-4D97-AF65-F5344CB8AC3E}">
        <p14:creationId xmlns:p14="http://schemas.microsoft.com/office/powerpoint/2010/main" val="187416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5FE3E-BC09-45C7-81C0-8F7BE69BC94F}"/>
              </a:ext>
            </a:extLst>
          </p:cNvPr>
          <p:cNvSpPr>
            <a:spLocks noGrp="1"/>
          </p:cNvSpPr>
          <p:nvPr>
            <p:ph type="title"/>
          </p:nvPr>
        </p:nvSpPr>
        <p:spPr>
          <a:xfrm>
            <a:off x="838200" y="963507"/>
            <a:ext cx="3494362" cy="4930986"/>
          </a:xfrm>
        </p:spPr>
        <p:txBody>
          <a:bodyPr>
            <a:normAutofit/>
          </a:bodyPr>
          <a:lstStyle/>
          <a:p>
            <a:pPr algn="r"/>
            <a:r>
              <a:rPr lang="en-GB" b="1" dirty="0"/>
              <a:t>Egypt campaign goals</a:t>
            </a:r>
          </a:p>
        </p:txBody>
      </p:sp>
      <p:cxnSp>
        <p:nvCxnSpPr>
          <p:cNvPr id="44"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3A890B-9815-4173-A398-7E4F35E80ED0}"/>
              </a:ext>
            </a:extLst>
          </p:cNvPr>
          <p:cNvSpPr>
            <a:spLocks noGrp="1"/>
          </p:cNvSpPr>
          <p:nvPr>
            <p:ph sz="half" idx="1"/>
          </p:nvPr>
        </p:nvSpPr>
        <p:spPr>
          <a:xfrm>
            <a:off x="4976030" y="963507"/>
            <a:ext cx="6250940" cy="2304627"/>
          </a:xfrm>
        </p:spPr>
        <p:txBody>
          <a:bodyPr anchor="b">
            <a:normAutofit lnSpcReduction="10000"/>
          </a:bodyPr>
          <a:lstStyle/>
          <a:p>
            <a:pPr marL="0" indent="0">
              <a:buNone/>
            </a:pPr>
            <a:r>
              <a:rPr lang="en-GB" sz="2400" b="1" dirty="0"/>
              <a:t>Individuals At Risk</a:t>
            </a:r>
          </a:p>
          <a:p>
            <a:endParaRPr lang="en-GB" sz="2400" dirty="0"/>
          </a:p>
          <a:p>
            <a:r>
              <a:rPr lang="en-GB" sz="2400" dirty="0"/>
              <a:t>Release Ibrahim </a:t>
            </a:r>
            <a:r>
              <a:rPr lang="en-GB" sz="2400" dirty="0" err="1"/>
              <a:t>Ezz</a:t>
            </a:r>
            <a:r>
              <a:rPr lang="en-GB" sz="2400" dirty="0"/>
              <a:t> El-Din and </a:t>
            </a:r>
            <a:r>
              <a:rPr lang="en-GB" sz="2400" dirty="0" err="1"/>
              <a:t>Aser</a:t>
            </a:r>
            <a:r>
              <a:rPr lang="en-GB" sz="2400" dirty="0"/>
              <a:t> Mohamed</a:t>
            </a:r>
          </a:p>
          <a:p>
            <a:r>
              <a:rPr lang="en-GB" sz="2400" dirty="0"/>
              <a:t>Provide access to lawyers, health care, families</a:t>
            </a:r>
          </a:p>
        </p:txBody>
      </p:sp>
      <p:sp>
        <p:nvSpPr>
          <p:cNvPr id="4" name="Content Placeholder 3">
            <a:extLst>
              <a:ext uri="{FF2B5EF4-FFF2-40B4-BE49-F238E27FC236}">
                <a16:creationId xmlns:a16="http://schemas.microsoft.com/office/drawing/2014/main" id="{EA909B61-EE9F-4BB6-ADCA-F5DB492BD40A}"/>
              </a:ext>
            </a:extLst>
          </p:cNvPr>
          <p:cNvSpPr>
            <a:spLocks noGrp="1"/>
          </p:cNvSpPr>
          <p:nvPr>
            <p:ph sz="half" idx="2"/>
          </p:nvPr>
        </p:nvSpPr>
        <p:spPr>
          <a:xfrm>
            <a:off x="4976030" y="3589866"/>
            <a:ext cx="6250940" cy="2304628"/>
          </a:xfrm>
        </p:spPr>
        <p:txBody>
          <a:bodyPr>
            <a:normAutofit lnSpcReduction="10000"/>
          </a:bodyPr>
          <a:lstStyle/>
          <a:p>
            <a:pPr marL="0" indent="0">
              <a:buNone/>
            </a:pPr>
            <a:r>
              <a:rPr lang="en-GB" sz="2400" b="1" dirty="0"/>
              <a:t>The Supreme State Security Prosecution</a:t>
            </a:r>
          </a:p>
          <a:p>
            <a:endParaRPr lang="en-GB" sz="2400" dirty="0"/>
          </a:p>
          <a:p>
            <a:r>
              <a:rPr lang="en-GB" sz="2400" dirty="0"/>
              <a:t>Reform SSSP and cease its human rights abuses</a:t>
            </a:r>
          </a:p>
          <a:p>
            <a:r>
              <a:rPr lang="en-GB" sz="2400" dirty="0"/>
              <a:t>Investigate and ensure accountability for human rights abuses</a:t>
            </a:r>
          </a:p>
          <a:p>
            <a:endParaRPr lang="en-GB" sz="2000" dirty="0"/>
          </a:p>
        </p:txBody>
      </p:sp>
      <p:pic>
        <p:nvPicPr>
          <p:cNvPr id="34" name="Picture 33">
            <a:extLst>
              <a:ext uri="{FF2B5EF4-FFF2-40B4-BE49-F238E27FC236}">
                <a16:creationId xmlns:a16="http://schemas.microsoft.com/office/drawing/2014/main" id="{439EFCF8-0ADA-49B0-B174-EBFFF9851FEB}"/>
              </a:ext>
            </a:extLst>
          </p:cNvPr>
          <p:cNvPicPr/>
          <p:nvPr/>
        </p:nvPicPr>
        <p:blipFill>
          <a:blip r:embed="rId3"/>
          <a:stretch>
            <a:fillRect/>
          </a:stretch>
        </p:blipFill>
        <p:spPr>
          <a:xfrm>
            <a:off x="10464970" y="787400"/>
            <a:ext cx="762000" cy="1066800"/>
          </a:xfrm>
          <a:prstGeom prst="rect">
            <a:avLst/>
          </a:prstGeom>
        </p:spPr>
      </p:pic>
    </p:spTree>
    <p:extLst>
      <p:ext uri="{BB962C8B-B14F-4D97-AF65-F5344CB8AC3E}">
        <p14:creationId xmlns:p14="http://schemas.microsoft.com/office/powerpoint/2010/main" val="224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09EF5A-3FF5-410D-8B39-D58298CB9E8A}"/>
              </a:ext>
            </a:extLst>
          </p:cNvPr>
          <p:cNvPicPr/>
          <p:nvPr/>
        </p:nvPicPr>
        <p:blipFill rotWithShape="1">
          <a:blip r:embed="rId3"/>
          <a:srcRect t="570" r="-1" b="-1"/>
          <a:stretch/>
        </p:blipFill>
        <p:spPr>
          <a:xfrm>
            <a:off x="621675" y="623275"/>
            <a:ext cx="4032621" cy="5607882"/>
          </a:xfrm>
          <a:prstGeom prst="rect">
            <a:avLst/>
          </a:prstGeom>
        </p:spPr>
      </p:pic>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F340B-8A28-41D3-8D52-C6626E5D7D6E}"/>
              </a:ext>
            </a:extLst>
          </p:cNvPr>
          <p:cNvSpPr>
            <a:spLocks noGrp="1"/>
          </p:cNvSpPr>
          <p:nvPr>
            <p:ph type="title"/>
          </p:nvPr>
        </p:nvSpPr>
        <p:spPr>
          <a:xfrm>
            <a:off x="5465659" y="1188637"/>
            <a:ext cx="5642312" cy="1597228"/>
          </a:xfrm>
        </p:spPr>
        <p:txBody>
          <a:bodyPr>
            <a:normAutofit/>
          </a:bodyPr>
          <a:lstStyle/>
          <a:p>
            <a:r>
              <a:rPr lang="en-GB" sz="5400"/>
              <a:t>Campaign targets</a:t>
            </a:r>
          </a:p>
        </p:txBody>
      </p:sp>
      <p:sp>
        <p:nvSpPr>
          <p:cNvPr id="3" name="Content Placeholder 2">
            <a:extLst>
              <a:ext uri="{FF2B5EF4-FFF2-40B4-BE49-F238E27FC236}">
                <a16:creationId xmlns:a16="http://schemas.microsoft.com/office/drawing/2014/main" id="{ED9A5B5D-0EC1-48AD-B4A2-C391777C8DE2}"/>
              </a:ext>
            </a:extLst>
          </p:cNvPr>
          <p:cNvSpPr>
            <a:spLocks noGrp="1"/>
          </p:cNvSpPr>
          <p:nvPr>
            <p:ph idx="1"/>
          </p:nvPr>
        </p:nvSpPr>
        <p:spPr>
          <a:xfrm>
            <a:off x="5465659" y="2998278"/>
            <a:ext cx="4784329" cy="1974316"/>
          </a:xfrm>
        </p:spPr>
        <p:txBody>
          <a:bodyPr anchor="t">
            <a:normAutofit/>
          </a:bodyPr>
          <a:lstStyle/>
          <a:p>
            <a:r>
              <a:rPr lang="en-GB" sz="2400" dirty="0"/>
              <a:t>President</a:t>
            </a:r>
          </a:p>
          <a:p>
            <a:r>
              <a:rPr lang="en-GB" sz="2400" dirty="0"/>
              <a:t>Public Prosecutor</a:t>
            </a:r>
          </a:p>
          <a:p>
            <a:r>
              <a:rPr lang="en-GB" sz="2400" dirty="0"/>
              <a:t>Deputy Assistant Minister of Foreign Affairs for Human Rights</a:t>
            </a:r>
          </a:p>
        </p:txBody>
      </p:sp>
    </p:spTree>
    <p:extLst>
      <p:ext uri="{BB962C8B-B14F-4D97-AF65-F5344CB8AC3E}">
        <p14:creationId xmlns:p14="http://schemas.microsoft.com/office/powerpoint/2010/main" val="159416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E1BC-BDE8-485F-9FB4-C3F0570D9F6D}"/>
              </a:ext>
            </a:extLst>
          </p:cNvPr>
          <p:cNvSpPr>
            <a:spLocks noGrp="1"/>
          </p:cNvSpPr>
          <p:nvPr>
            <p:ph type="title"/>
          </p:nvPr>
        </p:nvSpPr>
        <p:spPr/>
        <p:txBody>
          <a:bodyPr/>
          <a:lstStyle/>
          <a:p>
            <a:r>
              <a:rPr lang="en-GB" b="1" dirty="0"/>
              <a:t>Influencing tree</a:t>
            </a:r>
          </a:p>
        </p:txBody>
      </p:sp>
      <p:pic>
        <p:nvPicPr>
          <p:cNvPr id="28" name="Content Placeholder 27">
            <a:extLst>
              <a:ext uri="{FF2B5EF4-FFF2-40B4-BE49-F238E27FC236}">
                <a16:creationId xmlns:a16="http://schemas.microsoft.com/office/drawing/2014/main" id="{7A35EEC3-E65F-4072-8423-32BC38569C41}"/>
              </a:ext>
            </a:extLst>
          </p:cNvPr>
          <p:cNvPicPr>
            <a:picLocks noGrp="1" noChangeAspect="1"/>
          </p:cNvPicPr>
          <p:nvPr>
            <p:ph idx="1"/>
          </p:nvPr>
        </p:nvPicPr>
        <p:blipFill>
          <a:blip r:embed="rId3"/>
          <a:stretch>
            <a:fillRect/>
          </a:stretch>
        </p:blipFill>
        <p:spPr>
          <a:xfrm>
            <a:off x="3229132" y="1878196"/>
            <a:ext cx="5733736" cy="4246195"/>
          </a:xfrm>
          <a:prstGeom prst="rect">
            <a:avLst/>
          </a:prstGeom>
        </p:spPr>
      </p:pic>
      <p:pic>
        <p:nvPicPr>
          <p:cNvPr id="19" name="Picture 18">
            <a:extLst>
              <a:ext uri="{FF2B5EF4-FFF2-40B4-BE49-F238E27FC236}">
                <a16:creationId xmlns:a16="http://schemas.microsoft.com/office/drawing/2014/main" id="{72B1C2F4-C6B3-424E-9B25-5F485A72A073}"/>
              </a:ext>
            </a:extLst>
          </p:cNvPr>
          <p:cNvPicPr/>
          <p:nvPr/>
        </p:nvPicPr>
        <p:blipFill>
          <a:blip r:embed="rId4"/>
          <a:stretch>
            <a:fillRect/>
          </a:stretch>
        </p:blipFill>
        <p:spPr>
          <a:xfrm>
            <a:off x="10591800" y="494506"/>
            <a:ext cx="762000" cy="1066800"/>
          </a:xfrm>
          <a:prstGeom prst="rect">
            <a:avLst/>
          </a:prstGeom>
        </p:spPr>
      </p:pic>
    </p:spTree>
    <p:extLst>
      <p:ext uri="{BB962C8B-B14F-4D97-AF65-F5344CB8AC3E}">
        <p14:creationId xmlns:p14="http://schemas.microsoft.com/office/powerpoint/2010/main" val="338621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45E-396E-4D5B-92EF-D6ECDC2FD334}"/>
              </a:ext>
            </a:extLst>
          </p:cNvPr>
          <p:cNvSpPr>
            <a:spLocks noGrp="1"/>
          </p:cNvSpPr>
          <p:nvPr>
            <p:ph type="title"/>
          </p:nvPr>
        </p:nvSpPr>
        <p:spPr/>
        <p:txBody>
          <a:bodyPr/>
          <a:lstStyle/>
          <a:p>
            <a:br>
              <a:rPr lang="en-GB"/>
            </a:br>
            <a:endParaRPr lang="en-GB" dirty="0"/>
          </a:p>
        </p:txBody>
      </p:sp>
      <p:pic>
        <p:nvPicPr>
          <p:cNvPr id="35" name="Picture 34">
            <a:extLst>
              <a:ext uri="{FF2B5EF4-FFF2-40B4-BE49-F238E27FC236}">
                <a16:creationId xmlns:a16="http://schemas.microsoft.com/office/drawing/2014/main" id="{84426909-3159-45E3-8CF9-428A319C28B1}"/>
              </a:ext>
            </a:extLst>
          </p:cNvPr>
          <p:cNvPicPr>
            <a:picLocks noChangeAspect="1"/>
          </p:cNvPicPr>
          <p:nvPr/>
        </p:nvPicPr>
        <p:blipFill>
          <a:blip r:embed="rId3"/>
          <a:stretch>
            <a:fillRect/>
          </a:stretch>
        </p:blipFill>
        <p:spPr>
          <a:xfrm>
            <a:off x="3292631" y="1483702"/>
            <a:ext cx="6433883" cy="4764698"/>
          </a:xfrm>
          <a:prstGeom prst="rect">
            <a:avLst/>
          </a:prstGeom>
        </p:spPr>
      </p:pic>
      <p:pic>
        <p:nvPicPr>
          <p:cNvPr id="4" name="Picture 3">
            <a:extLst>
              <a:ext uri="{FF2B5EF4-FFF2-40B4-BE49-F238E27FC236}">
                <a16:creationId xmlns:a16="http://schemas.microsoft.com/office/drawing/2014/main" id="{0C0C134E-D283-470F-B462-A9BA6C544391}"/>
              </a:ext>
            </a:extLst>
          </p:cNvPr>
          <p:cNvPicPr/>
          <p:nvPr/>
        </p:nvPicPr>
        <p:blipFill>
          <a:blip r:embed="rId4"/>
          <a:stretch>
            <a:fillRect/>
          </a:stretch>
        </p:blipFill>
        <p:spPr>
          <a:xfrm>
            <a:off x="10591800" y="740229"/>
            <a:ext cx="762000" cy="1066800"/>
          </a:xfrm>
          <a:prstGeom prst="rect">
            <a:avLst/>
          </a:prstGeom>
        </p:spPr>
      </p:pic>
    </p:spTree>
    <p:extLst>
      <p:ext uri="{BB962C8B-B14F-4D97-AF65-F5344CB8AC3E}">
        <p14:creationId xmlns:p14="http://schemas.microsoft.com/office/powerpoint/2010/main" val="403355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3">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853A0D0F-AEC1-48BC-9857-AD9933A825AB}"/>
              </a:ext>
            </a:extLst>
          </p:cNvPr>
          <p:cNvPicPr>
            <a:picLocks noGrp="1"/>
          </p:cNvPicPr>
          <p:nvPr>
            <p:ph idx="1"/>
          </p:nvPr>
        </p:nvPicPr>
        <p:blipFill rotWithShape="1">
          <a:blip r:embed="rId3"/>
          <a:srcRect t="285" r="-1" b="284"/>
          <a:stretch/>
        </p:blipFill>
        <p:spPr>
          <a:xfrm>
            <a:off x="621675" y="623275"/>
            <a:ext cx="4032621" cy="5607882"/>
          </a:xfrm>
          <a:prstGeom prst="rect">
            <a:avLst/>
          </a:prstGeom>
        </p:spPr>
      </p:pic>
      <p:sp>
        <p:nvSpPr>
          <p:cNvPr id="17"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7">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DACD3-C1FD-4D19-903E-EB11198ABBB8}"/>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5600" b="1" dirty="0"/>
              <a:t>Activities?</a:t>
            </a:r>
            <a:br>
              <a:rPr lang="en-US" sz="5600" b="1" dirty="0"/>
            </a:br>
            <a:r>
              <a:rPr lang="en-US" sz="5600" b="1" dirty="0"/>
              <a:t>Resources needed?</a:t>
            </a:r>
            <a:br>
              <a:rPr lang="en-US" sz="5600" b="1" dirty="0"/>
            </a:br>
            <a:endParaRPr lang="en-US" sz="5600" b="1" dirty="0"/>
          </a:p>
        </p:txBody>
      </p:sp>
    </p:spTree>
    <p:extLst>
      <p:ext uri="{BB962C8B-B14F-4D97-AF65-F5344CB8AC3E}">
        <p14:creationId xmlns:p14="http://schemas.microsoft.com/office/powerpoint/2010/main" val="258552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4095-6F91-4091-8298-5142223EB005}"/>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D6DC9938-1ED0-408E-8D16-770EEC132497}"/>
              </a:ext>
            </a:extLst>
          </p:cNvPr>
          <p:cNvPicPr>
            <a:picLocks noGrp="1" noChangeAspect="1"/>
          </p:cNvPicPr>
          <p:nvPr>
            <p:ph sz="half" idx="1"/>
          </p:nvPr>
        </p:nvPicPr>
        <p:blipFill>
          <a:blip r:embed="rId3"/>
          <a:stretch>
            <a:fillRect/>
          </a:stretch>
        </p:blipFill>
        <p:spPr>
          <a:xfrm>
            <a:off x="1094014" y="2105377"/>
            <a:ext cx="4789464" cy="3791832"/>
          </a:xfrm>
          <a:prstGeom prst="rect">
            <a:avLst/>
          </a:prstGeom>
        </p:spPr>
      </p:pic>
      <p:pic>
        <p:nvPicPr>
          <p:cNvPr id="5" name="Content Placeholder 4">
            <a:extLst>
              <a:ext uri="{FF2B5EF4-FFF2-40B4-BE49-F238E27FC236}">
                <a16:creationId xmlns:a16="http://schemas.microsoft.com/office/drawing/2014/main" id="{7D65C014-4552-49E1-9E3D-F2CEF85E3EEA}"/>
              </a:ext>
            </a:extLst>
          </p:cNvPr>
          <p:cNvPicPr>
            <a:picLocks noGrp="1" noChangeAspect="1"/>
          </p:cNvPicPr>
          <p:nvPr>
            <p:ph sz="half" idx="2"/>
          </p:nvPr>
        </p:nvPicPr>
        <p:blipFill>
          <a:blip r:embed="rId4"/>
          <a:stretch>
            <a:fillRect/>
          </a:stretch>
        </p:blipFill>
        <p:spPr>
          <a:xfrm>
            <a:off x="6172200" y="2105377"/>
            <a:ext cx="5181600" cy="3791833"/>
          </a:xfrm>
          <a:prstGeom prst="rect">
            <a:avLst/>
          </a:prstGeom>
        </p:spPr>
      </p:pic>
    </p:spTree>
    <p:extLst>
      <p:ext uri="{BB962C8B-B14F-4D97-AF65-F5344CB8AC3E}">
        <p14:creationId xmlns:p14="http://schemas.microsoft.com/office/powerpoint/2010/main" val="39901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1AC2880-4E68-423D-85BD-FB6CBDEB2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415A19B4-5643-4EF7-A4A5-96CD16396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35766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BD12DF-D267-4820-8DCF-6E807618BE8E}"/>
              </a:ext>
            </a:extLst>
          </p:cNvPr>
          <p:cNvPicPr>
            <a:picLocks noChangeAspect="1"/>
          </p:cNvPicPr>
          <p:nvPr/>
        </p:nvPicPr>
        <p:blipFill>
          <a:blip r:embed="rId4"/>
          <a:stretch>
            <a:fillRect/>
          </a:stretch>
        </p:blipFill>
        <p:spPr>
          <a:xfrm>
            <a:off x="1453243" y="31486"/>
            <a:ext cx="9328540" cy="6826514"/>
          </a:xfrm>
          <a:prstGeom prst="rect">
            <a:avLst/>
          </a:prstGeom>
        </p:spPr>
      </p:pic>
    </p:spTree>
    <p:extLst>
      <p:ext uri="{BB962C8B-B14F-4D97-AF65-F5344CB8AC3E}">
        <p14:creationId xmlns:p14="http://schemas.microsoft.com/office/powerpoint/2010/main" val="334120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A4A8FC-1296-4E76-BD7E-4EF79924F4C5}"/>
              </a:ext>
            </a:extLst>
          </p:cNvPr>
          <p:cNvPicPr/>
          <p:nvPr/>
        </p:nvPicPr>
        <p:blipFill rotWithShape="1">
          <a:blip r:embed="rId3"/>
          <a:srcRect t="570" r="-1" b="-1"/>
          <a:stretch/>
        </p:blipFill>
        <p:spPr>
          <a:xfrm>
            <a:off x="621675" y="623275"/>
            <a:ext cx="4032621" cy="5607882"/>
          </a:xfrm>
          <a:prstGeom prst="rect">
            <a:avLst/>
          </a:prstGeom>
        </p:spPr>
      </p:pic>
      <p:sp>
        <p:nvSpPr>
          <p:cNvPr id="7"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087B8-1727-4BA4-B924-9F745DE51C82}"/>
              </a:ext>
            </a:extLst>
          </p:cNvPr>
          <p:cNvSpPr>
            <a:spLocks noGrp="1"/>
          </p:cNvSpPr>
          <p:nvPr>
            <p:ph type="ctrTitle"/>
          </p:nvPr>
        </p:nvSpPr>
        <p:spPr>
          <a:xfrm>
            <a:off x="5450209" y="1056640"/>
            <a:ext cx="5799947" cy="3494398"/>
          </a:xfrm>
        </p:spPr>
        <p:txBody>
          <a:bodyPr anchor="b">
            <a:normAutofit/>
          </a:bodyPr>
          <a:lstStyle/>
          <a:p>
            <a:pPr algn="l"/>
            <a:br>
              <a:rPr lang="en-GB" sz="3200" dirty="0"/>
            </a:br>
            <a:br>
              <a:rPr lang="en-GB" sz="3200" dirty="0"/>
            </a:br>
            <a:r>
              <a:rPr lang="en-GB" sz="3200" b="1" dirty="0"/>
              <a:t>Egypt: </a:t>
            </a:r>
            <a:br>
              <a:rPr lang="en-GB" sz="3200" b="1" dirty="0"/>
            </a:br>
            <a:r>
              <a:rPr lang="en-GB" sz="3200" b="1" dirty="0"/>
              <a:t>Permanent State of Exception: </a:t>
            </a:r>
            <a:br>
              <a:rPr lang="en-GB" sz="3200" dirty="0"/>
            </a:br>
            <a:r>
              <a:rPr lang="en-GB" sz="3200" dirty="0"/>
              <a:t>Abuses by the </a:t>
            </a:r>
            <a:br>
              <a:rPr lang="en-GB" sz="3200" dirty="0"/>
            </a:br>
            <a:r>
              <a:rPr lang="en-GB" sz="3200" dirty="0"/>
              <a:t>Supreme State Security Prosecution</a:t>
            </a:r>
          </a:p>
        </p:txBody>
      </p:sp>
      <p:sp>
        <p:nvSpPr>
          <p:cNvPr id="3" name="Subtitle 2">
            <a:extLst>
              <a:ext uri="{FF2B5EF4-FFF2-40B4-BE49-F238E27FC236}">
                <a16:creationId xmlns:a16="http://schemas.microsoft.com/office/drawing/2014/main" id="{01C98DCA-D891-4CAD-9993-FBC9BAFAF34A}"/>
              </a:ext>
            </a:extLst>
          </p:cNvPr>
          <p:cNvSpPr>
            <a:spLocks noGrp="1"/>
          </p:cNvSpPr>
          <p:nvPr>
            <p:ph type="subTitle" idx="1"/>
          </p:nvPr>
        </p:nvSpPr>
        <p:spPr>
          <a:xfrm>
            <a:off x="5450210" y="4582814"/>
            <a:ext cx="4041454" cy="1312657"/>
          </a:xfrm>
        </p:spPr>
        <p:txBody>
          <a:bodyPr anchor="t">
            <a:normAutofit/>
          </a:bodyPr>
          <a:lstStyle/>
          <a:p>
            <a:pPr algn="l"/>
            <a:r>
              <a:rPr lang="en-GB"/>
              <a:t>Amnesty International, November 2019</a:t>
            </a:r>
          </a:p>
        </p:txBody>
      </p:sp>
    </p:spTree>
    <p:extLst>
      <p:ext uri="{BB962C8B-B14F-4D97-AF65-F5344CB8AC3E}">
        <p14:creationId xmlns:p14="http://schemas.microsoft.com/office/powerpoint/2010/main" val="383032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1AC2880-4E68-423D-85BD-FB6CBDEB2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415A19B4-5643-4EF7-A4A5-96CD16396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35766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BD12DF-D267-4820-8DCF-6E807618BE8E}"/>
              </a:ext>
            </a:extLst>
          </p:cNvPr>
          <p:cNvPicPr>
            <a:picLocks noChangeAspect="1"/>
          </p:cNvPicPr>
          <p:nvPr/>
        </p:nvPicPr>
        <p:blipFill>
          <a:blip r:embed="rId4"/>
          <a:stretch>
            <a:fillRect/>
          </a:stretch>
        </p:blipFill>
        <p:spPr>
          <a:xfrm>
            <a:off x="1410217" y="0"/>
            <a:ext cx="9371566" cy="6858000"/>
          </a:xfrm>
          <a:prstGeom prst="rect">
            <a:avLst/>
          </a:prstGeom>
        </p:spPr>
      </p:pic>
    </p:spTree>
    <p:extLst>
      <p:ext uri="{BB962C8B-B14F-4D97-AF65-F5344CB8AC3E}">
        <p14:creationId xmlns:p14="http://schemas.microsoft.com/office/powerpoint/2010/main" val="209417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E6A19D9B-1E1D-4035-8860-CDC556A4E9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65" r="36486"/>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84540-FA31-4A1F-A2D9-2AB54EA7D716}"/>
              </a:ext>
            </a:extLst>
          </p:cNvPr>
          <p:cNvSpPr>
            <a:spLocks noGrp="1"/>
          </p:cNvSpPr>
          <p:nvPr>
            <p:ph type="title"/>
          </p:nvPr>
        </p:nvSpPr>
        <p:spPr>
          <a:xfrm>
            <a:off x="5465659" y="1188637"/>
            <a:ext cx="5642312" cy="1597228"/>
          </a:xfrm>
        </p:spPr>
        <p:txBody>
          <a:bodyPr>
            <a:normAutofit/>
          </a:bodyPr>
          <a:lstStyle/>
          <a:p>
            <a:r>
              <a:rPr lang="en-GB" sz="4600" b="1"/>
              <a:t>Supreme State Security Prosecution methods</a:t>
            </a:r>
          </a:p>
        </p:txBody>
      </p:sp>
      <p:sp>
        <p:nvSpPr>
          <p:cNvPr id="3" name="Content Placeholder 2">
            <a:extLst>
              <a:ext uri="{FF2B5EF4-FFF2-40B4-BE49-F238E27FC236}">
                <a16:creationId xmlns:a16="http://schemas.microsoft.com/office/drawing/2014/main" id="{23CDDE97-F7CF-4547-B91A-E642519AF291}"/>
              </a:ext>
            </a:extLst>
          </p:cNvPr>
          <p:cNvSpPr>
            <a:spLocks noGrp="1"/>
          </p:cNvSpPr>
          <p:nvPr>
            <p:ph idx="1"/>
          </p:nvPr>
        </p:nvSpPr>
        <p:spPr>
          <a:xfrm>
            <a:off x="5465659" y="2998277"/>
            <a:ext cx="4784329" cy="2977979"/>
          </a:xfrm>
        </p:spPr>
        <p:txBody>
          <a:bodyPr anchor="t">
            <a:normAutofit/>
          </a:bodyPr>
          <a:lstStyle/>
          <a:p>
            <a:r>
              <a:rPr lang="en-GB" sz="2400" dirty="0"/>
              <a:t>Enforced disappearance</a:t>
            </a:r>
          </a:p>
          <a:p>
            <a:r>
              <a:rPr lang="en-GB" sz="2400" dirty="0"/>
              <a:t>Pre-trial detention</a:t>
            </a:r>
          </a:p>
          <a:p>
            <a:r>
              <a:rPr lang="en-GB" sz="2400" dirty="0"/>
              <a:t>Torture</a:t>
            </a:r>
          </a:p>
          <a:p>
            <a:r>
              <a:rPr lang="en-GB" sz="2400" dirty="0"/>
              <a:t>Investigations without evidence</a:t>
            </a:r>
          </a:p>
          <a:p>
            <a:r>
              <a:rPr lang="en-GB" sz="2400" dirty="0"/>
              <a:t>Arbitrary detention</a:t>
            </a:r>
          </a:p>
          <a:p>
            <a:r>
              <a:rPr lang="en-GB" sz="2400" dirty="0"/>
              <a:t>Unfair trial</a:t>
            </a:r>
          </a:p>
          <a:p>
            <a:endParaRPr lang="en-GB" sz="1500" dirty="0"/>
          </a:p>
        </p:txBody>
      </p:sp>
      <p:pic>
        <p:nvPicPr>
          <p:cNvPr id="5" name="Picture 4">
            <a:extLst>
              <a:ext uri="{FF2B5EF4-FFF2-40B4-BE49-F238E27FC236}">
                <a16:creationId xmlns:a16="http://schemas.microsoft.com/office/drawing/2014/main" id="{152D33FF-95BA-49D4-A86C-A064CAC71360}"/>
              </a:ext>
            </a:extLst>
          </p:cNvPr>
          <p:cNvPicPr/>
          <p:nvPr/>
        </p:nvPicPr>
        <p:blipFill>
          <a:blip r:embed="rId4"/>
          <a:stretch>
            <a:fillRect/>
          </a:stretch>
        </p:blipFill>
        <p:spPr>
          <a:xfrm>
            <a:off x="11310257" y="223951"/>
            <a:ext cx="762000" cy="1066800"/>
          </a:xfrm>
          <a:prstGeom prst="rect">
            <a:avLst/>
          </a:prstGeom>
        </p:spPr>
      </p:pic>
    </p:spTree>
    <p:extLst>
      <p:ext uri="{BB962C8B-B14F-4D97-AF65-F5344CB8AC3E}">
        <p14:creationId xmlns:p14="http://schemas.microsoft.com/office/powerpoint/2010/main" val="3497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1AC2880-4E68-423D-85BD-FB6CBDEB2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415A19B4-5643-4EF7-A4A5-96CD16396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35766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2BD12DF-D267-4820-8DCF-6E807618BE8E}"/>
              </a:ext>
            </a:extLst>
          </p:cNvPr>
          <p:cNvPicPr>
            <a:picLocks noChangeAspect="1"/>
          </p:cNvPicPr>
          <p:nvPr/>
        </p:nvPicPr>
        <p:blipFill>
          <a:blip r:embed="rId4"/>
          <a:stretch>
            <a:fillRect/>
          </a:stretch>
        </p:blipFill>
        <p:spPr>
          <a:xfrm>
            <a:off x="1410217" y="0"/>
            <a:ext cx="9371566" cy="6858000"/>
          </a:xfrm>
          <a:prstGeom prst="rect">
            <a:avLst/>
          </a:prstGeom>
        </p:spPr>
      </p:pic>
    </p:spTree>
    <p:extLst>
      <p:ext uri="{BB962C8B-B14F-4D97-AF65-F5344CB8AC3E}">
        <p14:creationId xmlns:p14="http://schemas.microsoft.com/office/powerpoint/2010/main" val="2911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ser mohamed">
            <a:extLst>
              <a:ext uri="{FF2B5EF4-FFF2-40B4-BE49-F238E27FC236}">
                <a16:creationId xmlns:a16="http://schemas.microsoft.com/office/drawing/2014/main" id="{68CA61CF-C2A1-43D2-941F-E7C321876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975" y="0"/>
            <a:ext cx="5478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3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zza soliman">
            <a:extLst>
              <a:ext uri="{FF2B5EF4-FFF2-40B4-BE49-F238E27FC236}">
                <a16:creationId xmlns:a16="http://schemas.microsoft.com/office/drawing/2014/main" id="{8DF6DEE6-2E9B-4E66-BF72-E6A8B92A2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87" y="326571"/>
            <a:ext cx="11683691" cy="622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miling for the camera&#10;&#10;Description automatically generated">
            <a:extLst>
              <a:ext uri="{FF2B5EF4-FFF2-40B4-BE49-F238E27FC236}">
                <a16:creationId xmlns:a16="http://schemas.microsoft.com/office/drawing/2014/main" id="{89C34EE2-16CD-4C1A-96A1-3857C6959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512" y="643466"/>
            <a:ext cx="6534975" cy="5571067"/>
          </a:xfrm>
          <a:prstGeom prst="rect">
            <a:avLst/>
          </a:prstGeom>
        </p:spPr>
      </p:pic>
    </p:spTree>
    <p:extLst>
      <p:ext uri="{BB962C8B-B14F-4D97-AF65-F5344CB8AC3E}">
        <p14:creationId xmlns:p14="http://schemas.microsoft.com/office/powerpoint/2010/main" val="1580417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1192</Words>
  <Application>Microsoft Office PowerPoint</Application>
  <PresentationFormat>Widescreen</PresentationFormat>
  <Paragraphs>154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Egypt’s crackdown on human rights defenders</vt:lpstr>
      <vt:lpstr>PowerPoint Presentation</vt:lpstr>
      <vt:lpstr>  Egypt:  Permanent State of Exception:  Abuses by the  Supreme State Security Prosecution</vt:lpstr>
      <vt:lpstr>PowerPoint Presentation</vt:lpstr>
      <vt:lpstr>Supreme State Security Prosecution methods</vt:lpstr>
      <vt:lpstr>PowerPoint Presentation</vt:lpstr>
      <vt:lpstr>PowerPoint Presentation</vt:lpstr>
      <vt:lpstr>PowerPoint Presentation</vt:lpstr>
      <vt:lpstr>PowerPoint Presentation</vt:lpstr>
      <vt:lpstr>Supreme State Security Prosecution methods</vt:lpstr>
      <vt:lpstr>Egypt campaign goals</vt:lpstr>
      <vt:lpstr>Campaign targets</vt:lpstr>
      <vt:lpstr>Influencing tree</vt:lpstr>
      <vt:lpstr> </vt:lpstr>
      <vt:lpstr>Activities? Resources needed?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Egypt’s crackdown on human rights defenders</dc:title>
  <dc:creator>Debora Singer</dc:creator>
  <cp:lastModifiedBy>Debora Singer</cp:lastModifiedBy>
  <cp:revision>8</cp:revision>
  <dcterms:created xsi:type="dcterms:W3CDTF">2020-06-11T09:48:37Z</dcterms:created>
  <dcterms:modified xsi:type="dcterms:W3CDTF">2020-06-15T10:59:27Z</dcterms:modified>
</cp:coreProperties>
</file>