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8" r:id="rId3"/>
    <p:sldId id="263" r:id="rId4"/>
    <p:sldId id="260" r:id="rId5"/>
    <p:sldId id="273" r:id="rId6"/>
    <p:sldId id="264" r:id="rId7"/>
    <p:sldId id="261" r:id="rId8"/>
    <p:sldId id="259" r:id="rId9"/>
    <p:sldId id="262" r:id="rId10"/>
    <p:sldId id="257" r:id="rId11"/>
    <p:sldId id="265" r:id="rId12"/>
    <p:sldId id="266" r:id="rId13"/>
    <p:sldId id="274" r:id="rId14"/>
    <p:sldId id="272" r:id="rId15"/>
    <p:sldId id="271" r:id="rId16"/>
    <p:sldId id="277" r:id="rId17"/>
    <p:sldId id="269" r:id="rId18"/>
    <p:sldId id="268" r:id="rId19"/>
    <p:sldId id="267" r:id="rId20"/>
    <p:sldId id="270"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4" autoAdjust="0"/>
    <p:restoredTop sz="64747" autoAdjust="0"/>
  </p:normalViewPr>
  <p:slideViewPr>
    <p:cSldViewPr snapToGrid="0">
      <p:cViewPr varScale="1">
        <p:scale>
          <a:sx n="70" d="100"/>
          <a:sy n="70" d="100"/>
        </p:scale>
        <p:origin x="27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8323B-EBDE-4044-97CE-A8930E975DC9}" type="datetimeFigureOut">
              <a:rPr lang="en-GB" smtClean="0"/>
              <a:t>08/10/2019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BCC8-43C5-4A1B-A785-9C78DC9568A4}" type="slidenum">
              <a:rPr lang="en-GB" smtClean="0"/>
              <a:t>‹#›</a:t>
            </a:fld>
            <a:endParaRPr lang="en-GB"/>
          </a:p>
        </p:txBody>
      </p:sp>
    </p:spTree>
    <p:extLst>
      <p:ext uri="{BB962C8B-B14F-4D97-AF65-F5344CB8AC3E}">
        <p14:creationId xmlns:p14="http://schemas.microsoft.com/office/powerpoint/2010/main" val="3833916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mnesty.org/en/latest/news/2018/05/kenya-sengwer-evictions-from-embobut-forest-flawed-and-illega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mnesty.org/en/latest/news/2018/12/landmark-human-rights-and-climate-change-investigation-could-help-millions-worldw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guardian.com/sustainable-business/2017/jul/10/100-fossil-fuel-companies-investors-responsible-71-global-emissions-cdp-study-climate-chang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iel.org/wp-content/uploads/2019/01/Smoke-Fumes.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mnesty.org.uk/blogs/ether/women-saving-planet" TargetMode="External"/><Relationship Id="rId7" Type="http://schemas.openxmlformats.org/officeDocument/2006/relationships/hyperlink" Target="https://www.amnesty.org/download/Documents/IOR4055822017ENGLISH.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ejm.org/doi/full/10.1056/NEJMoa1702747" TargetMode="External"/><Relationship Id="rId5" Type="http://schemas.openxmlformats.org/officeDocument/2006/relationships/hyperlink" Target="https://www.washingtonpost.com/news/wonk/wp/2014/04/15/pollution-is-substantially-worse-in-minority-neighborhoods-across-the-u-s/?noredirect=on&amp;utm_term=.18c0af993ffe" TargetMode="External"/><Relationship Id="rId4" Type="http://schemas.openxmlformats.org/officeDocument/2006/relationships/hyperlink" Target="https://news.nationalgeographic.com/2018/04/marshall-islands-climate-change-floods-waves-environment-science-spd/"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mnesty.org.uk/climate/five-women-colour-fighting-climate-change-worldw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rasCsQd4g8Q"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youtube.com/watch?time_continue=7&amp;v=7UyDmHuMv08" TargetMode="External"/><Relationship Id="rId5" Type="http://schemas.openxmlformats.org/officeDocument/2006/relationships/hyperlink" Target="https://www.youtube.com/watch?v=e0-XI41t6EM" TargetMode="External"/><Relationship Id="rId4" Type="http://schemas.openxmlformats.org/officeDocument/2006/relationships/hyperlink" Target="https://www.youtube.com/watch?v=wMk2qh0-uz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ztWHqUFJRT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youtube.com/watch?v=E2j0pu_tM2Q"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SDxmlvGiV9k&amp;feature=youtu.be&amp;t=8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stagram.com/p/B2MUW6OB_v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reenpeace.org/international/press-release/19196/survivors-fight-for-climate-justice-in-london-five-years-after-philippines-deadliest-typhoo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who.int/news-room/fact-sheets/detail/climate-change-and-health" TargetMode="External"/><Relationship Id="rId4" Type="http://schemas.openxmlformats.org/officeDocument/2006/relationships/hyperlink" Target="https://www.newscientist.com/article/dn4259-european-heatwave-caused-35000-death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nstagram.com/p/B2WM-M_F76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mnesty Trade Gothic" panose="020B0503040303020004" pitchFamily="34" charset="0"/>
              </a:rPr>
              <a:t>Climate Change and Human Rights</a:t>
            </a:r>
          </a:p>
          <a:p>
            <a:endParaRPr lang="en-GB" dirty="0"/>
          </a:p>
          <a:p>
            <a:endParaRPr lang="en-GB" dirty="0"/>
          </a:p>
          <a:p>
            <a:r>
              <a:rPr lang="en-GB" dirty="0"/>
              <a:t>Millions of people are already suffering from the catastrophic effects of extreme disasters exacerbated by climate change – from prolonged drought in sub-Saharan Africa to devastating tropical storms sweeping across Southeast Asia, Southern Africa, the Caribbean and the Pacific. </a:t>
            </a:r>
          </a:p>
          <a:p>
            <a:endParaRPr lang="en-GB" dirty="0"/>
          </a:p>
          <a:p>
            <a:r>
              <a:rPr lang="en-GB" dirty="0"/>
              <a:t>In August 2018, young people started taking to the streets to hold governments and business accountable for the impacts. They have shown true leadership in demanding changes that require the participation and support of all sectors of society. </a:t>
            </a:r>
          </a:p>
        </p:txBody>
      </p:sp>
      <p:sp>
        <p:nvSpPr>
          <p:cNvPr id="4" name="Slide Number Placeholder 3"/>
          <p:cNvSpPr>
            <a:spLocks noGrp="1"/>
          </p:cNvSpPr>
          <p:nvPr>
            <p:ph type="sldNum" sz="quarter" idx="5"/>
          </p:nvPr>
        </p:nvSpPr>
        <p:spPr/>
        <p:txBody>
          <a:bodyPr/>
          <a:lstStyle/>
          <a:p>
            <a:fld id="{DAD1BCC8-43C5-4A1B-A785-9C78DC9568A4}" type="slidenum">
              <a:rPr lang="en-GB" smtClean="0"/>
              <a:t>2</a:t>
            </a:fld>
            <a:endParaRPr lang="en-GB"/>
          </a:p>
        </p:txBody>
      </p:sp>
    </p:spTree>
    <p:extLst>
      <p:ext uri="{BB962C8B-B14F-4D97-AF65-F5344CB8AC3E}">
        <p14:creationId xmlns:p14="http://schemas.microsoft.com/office/powerpoint/2010/main" val="220709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States</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States have the obligation to mitigate the harmful effects of climate change by taking the most ambitious measures possible to prevent or reduce greenhouse emissions within the shortest possible time-frame. While wealthy states need to lead the way, both internally and through international cooperation, all countries must take all reasonable steps to reduce emissions to the full extent of their abilities.</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States must also take all necessary steps to help everyone within their jurisdiction to adapt to the foreseeable and unavoidable effects of climate change, thus minimizing the impact of climate change on their human rights. This is true irrespective of whether the state is responsible for those effects, because states have an obligation to protect people from harms caused by third parties.</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States must take steps to tackle climate change as fast and as humanely as possible. In their efforts to address climate change, they must not resort to measures that directly or indirectly violate human rights. </a:t>
            </a:r>
            <a:r>
              <a:rPr lang="en-GB" sz="1200" b="0" i="0" u="none" strike="noStrike" kern="1200" dirty="0">
                <a:solidFill>
                  <a:schemeClr val="tx1"/>
                </a:solidFill>
                <a:effectLst/>
                <a:latin typeface="Amnesty Trade Gothic" panose="020B0503040303020004" pitchFamily="34" charset="0"/>
                <a:ea typeface="+mn-ea"/>
                <a:cs typeface="+mn-cs"/>
                <a:hlinkClick r:id="rId3"/>
              </a:rPr>
              <a:t>For example</a:t>
            </a:r>
            <a:r>
              <a:rPr lang="en-GB" sz="1200" b="0" i="0" kern="1200" dirty="0">
                <a:solidFill>
                  <a:schemeClr val="tx1"/>
                </a:solidFill>
                <a:effectLst/>
                <a:latin typeface="Amnesty Trade Gothic" panose="020B0503040303020004" pitchFamily="34" charset="0"/>
                <a:ea typeface="+mn-ea"/>
                <a:cs typeface="+mn-cs"/>
              </a:rPr>
              <a:t>, conservation areas or renewable energy projects must not be created on the lands of Indigenous peoples without consulting them and getting their consent.</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In all measures, states should respect the right to information and participation for all affected people, as well as their right to access effective remedies for human rights abuses.</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However, the current pledges made by governments to mitigate climate change are completely inadequate, as they would lead to a catastrophic 3°C increase in average global temperatures over pre-industrial levels by 2100. People in countries including France, the Netherlands and Switzerland are taking their governments to court for their failure to establish sufficient climate mitigation targets and measures. </a:t>
            </a:r>
          </a:p>
          <a:p>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11</a:t>
            </a:fld>
            <a:endParaRPr lang="en-GB"/>
          </a:p>
        </p:txBody>
      </p:sp>
    </p:spTree>
    <p:extLst>
      <p:ext uri="{BB962C8B-B14F-4D97-AF65-F5344CB8AC3E}">
        <p14:creationId xmlns:p14="http://schemas.microsoft.com/office/powerpoint/2010/main" val="356698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Corporations</a:t>
            </a:r>
          </a:p>
          <a:p>
            <a:endParaRPr lang="en-GB" sz="1200" b="1"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Businesses also have a responsibility to respect human rights. To meet this responsibility, companies must assess the potential effects of their activities on human rights and put in place measures to prevent negative impacts. They must make such findings and any prevention measures public. Companies must also take measures to remedy human rights abuses they cause or to which they contribute, either by themselves or in cooperation with other actors. Such responsibilities extend to human rights harms resulting from climate change.</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Corporations, and particularly </a:t>
            </a:r>
            <a:r>
              <a:rPr lang="en-GB" sz="1200" b="0" i="0" u="none" strike="noStrike" kern="1200" dirty="0">
                <a:solidFill>
                  <a:schemeClr val="tx1"/>
                </a:solidFill>
                <a:effectLst/>
                <a:latin typeface="Amnesty Trade Gothic" panose="020B0503040303020004" pitchFamily="34" charset="0"/>
                <a:ea typeface="+mn-ea"/>
                <a:cs typeface="+mn-cs"/>
                <a:hlinkClick r:id="rId3"/>
              </a:rPr>
              <a:t>fossil fuel companies</a:t>
            </a:r>
            <a:r>
              <a:rPr lang="en-GB" sz="1200" b="0" i="0" kern="1200" dirty="0">
                <a:solidFill>
                  <a:schemeClr val="tx1"/>
                </a:solidFill>
                <a:effectLst/>
                <a:latin typeface="Amnesty Trade Gothic" panose="020B0503040303020004" pitchFamily="34" charset="0"/>
                <a:ea typeface="+mn-ea"/>
                <a:cs typeface="+mn-cs"/>
              </a:rPr>
              <a:t>, must also immediately put measures in place to minimize greenhouse emissions – including by shifting their portfolio towards renewable energy – and make relevant information about their emissions and mitigation efforts public. These efforts must extend to all the major subsidiaries, affiliates and entities in their supply chain.</a:t>
            </a:r>
          </a:p>
          <a:p>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12</a:t>
            </a:fld>
            <a:endParaRPr lang="en-GB"/>
          </a:p>
        </p:txBody>
      </p:sp>
    </p:spTree>
    <p:extLst>
      <p:ext uri="{BB962C8B-B14F-4D97-AF65-F5344CB8AC3E}">
        <p14:creationId xmlns:p14="http://schemas.microsoft.com/office/powerpoint/2010/main" val="4035601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Companies</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Fossil fuel companies have been historically among the most responsible for climate change – and this continues today. </a:t>
            </a:r>
            <a:r>
              <a:rPr lang="en-GB" sz="1200" b="0" i="0" u="none" strike="noStrike" kern="1200" dirty="0">
                <a:solidFill>
                  <a:schemeClr val="tx1"/>
                </a:solidFill>
                <a:effectLst/>
                <a:latin typeface="Amnesty Trade Gothic" panose="020B0503040303020004" pitchFamily="34" charset="0"/>
                <a:ea typeface="+mn-ea"/>
                <a:cs typeface="+mn-cs"/>
                <a:hlinkClick r:id="rId3"/>
              </a:rPr>
              <a:t>Research shows</a:t>
            </a:r>
            <a:r>
              <a:rPr lang="en-GB" sz="1200" b="0" i="0" kern="1200" dirty="0">
                <a:solidFill>
                  <a:schemeClr val="tx1"/>
                </a:solidFill>
                <a:effectLst/>
                <a:latin typeface="Amnesty Trade Gothic" panose="020B0503040303020004" pitchFamily="34" charset="0"/>
                <a:ea typeface="+mn-ea"/>
                <a:cs typeface="+mn-cs"/>
              </a:rPr>
              <a:t> that just </a:t>
            </a:r>
            <a:r>
              <a:rPr lang="en-GB" sz="1200" b="1" i="0" kern="1200" dirty="0">
                <a:solidFill>
                  <a:schemeClr val="tx1"/>
                </a:solidFill>
                <a:effectLst/>
                <a:highlight>
                  <a:srgbClr val="FFFF00"/>
                </a:highlight>
                <a:latin typeface="Amnesty Trade Gothic" panose="020B0503040303020004" pitchFamily="34" charset="0"/>
                <a:ea typeface="+mn-ea"/>
                <a:cs typeface="+mn-cs"/>
              </a:rPr>
              <a:t>100 fossil fuel-producing companies are responsible for 71% of global greenhouse gas emissions since 1988</a:t>
            </a:r>
            <a:r>
              <a:rPr lang="en-GB" sz="1200" b="0" i="0" kern="1200" dirty="0">
                <a:solidFill>
                  <a:schemeClr val="tx1"/>
                </a:solidFill>
                <a:effectLst/>
                <a:latin typeface="Amnesty Trade Gothic" panose="020B0503040303020004" pitchFamily="34" charset="0"/>
                <a:ea typeface="+mn-ea"/>
                <a:cs typeface="+mn-cs"/>
              </a:rPr>
              <a:t>.</a:t>
            </a:r>
          </a:p>
          <a:p>
            <a:r>
              <a:rPr lang="en-GB" sz="1200" b="0" i="0" kern="1200" dirty="0">
                <a:solidFill>
                  <a:schemeClr val="tx1"/>
                </a:solidFill>
                <a:effectLst/>
                <a:latin typeface="Amnesty Trade Gothic" panose="020B0503040303020004" pitchFamily="34" charset="0"/>
                <a:ea typeface="+mn-ea"/>
                <a:cs typeface="+mn-cs"/>
              </a:rPr>
              <a:t>There is </a:t>
            </a:r>
            <a:r>
              <a:rPr lang="en-GB" sz="1200" b="0" i="0" u="none" strike="noStrike" kern="1200" dirty="0">
                <a:solidFill>
                  <a:schemeClr val="tx1"/>
                </a:solidFill>
                <a:effectLst/>
                <a:latin typeface="Amnesty Trade Gothic" panose="020B0503040303020004" pitchFamily="34" charset="0"/>
                <a:ea typeface="+mn-ea"/>
                <a:cs typeface="+mn-cs"/>
                <a:hlinkClick r:id="rId4"/>
              </a:rPr>
              <a:t>growing evidence</a:t>
            </a:r>
            <a:r>
              <a:rPr lang="en-GB" sz="1200" b="0" i="0" kern="1200" dirty="0">
                <a:solidFill>
                  <a:schemeClr val="tx1"/>
                </a:solidFill>
                <a:effectLst/>
                <a:latin typeface="Amnesty Trade Gothic" panose="020B0503040303020004" pitchFamily="34" charset="0"/>
                <a:ea typeface="+mn-ea"/>
                <a:cs typeface="+mn-cs"/>
              </a:rPr>
              <a:t> that major fossil fuel companies have known for decades about the harmful effects of burning fossil fuels and have attempted to suppress that information and block efforts to tackle climate change.</a:t>
            </a:r>
          </a:p>
          <a:p>
            <a:endParaRPr lang="en-GB" dirty="0"/>
          </a:p>
        </p:txBody>
      </p:sp>
      <p:sp>
        <p:nvSpPr>
          <p:cNvPr id="4" name="Slide Number Placeholder 3"/>
          <p:cNvSpPr>
            <a:spLocks noGrp="1"/>
          </p:cNvSpPr>
          <p:nvPr>
            <p:ph type="sldNum" sz="quarter" idx="5"/>
          </p:nvPr>
        </p:nvSpPr>
        <p:spPr/>
        <p:txBody>
          <a:bodyPr/>
          <a:lstStyle/>
          <a:p>
            <a:fld id="{DAD1BCC8-43C5-4A1B-A785-9C78DC9568A4}" type="slidenum">
              <a:rPr lang="en-GB" smtClean="0"/>
              <a:t>13</a:t>
            </a:fld>
            <a:endParaRPr lang="en-GB"/>
          </a:p>
        </p:txBody>
      </p:sp>
    </p:spTree>
    <p:extLst>
      <p:ext uri="{BB962C8B-B14F-4D97-AF65-F5344CB8AC3E}">
        <p14:creationId xmlns:p14="http://schemas.microsoft.com/office/powerpoint/2010/main" val="293996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Who is impacted the most by climate change?</a:t>
            </a:r>
          </a:p>
          <a:p>
            <a:endParaRPr lang="en-GB" sz="1200" b="1"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a:t>
            </a:r>
            <a:r>
              <a:rPr lang="en-GB" sz="1200" b="1" i="0" kern="1200" dirty="0">
                <a:solidFill>
                  <a:schemeClr val="tx1"/>
                </a:solidFill>
                <a:effectLst/>
                <a:latin typeface="Amnesty Trade Gothic" panose="020B0503040303020004" pitchFamily="34" charset="0"/>
                <a:ea typeface="+mn-ea"/>
                <a:cs typeface="+mn-cs"/>
              </a:rPr>
              <a:t>Action and further reading on Patricia (pictured) and other women risking their lives to save the planet - </a:t>
            </a:r>
            <a:r>
              <a:rPr lang="en-GB" dirty="0">
                <a:hlinkClick r:id="rId3"/>
              </a:rPr>
              <a:t>https://www.amnesty.org.uk/blogs/ether/women-saving-planet</a:t>
            </a:r>
            <a:r>
              <a:rPr lang="en-GB" dirty="0"/>
              <a:t>] </a:t>
            </a:r>
            <a:endParaRPr lang="en-GB" sz="1200" b="1" i="0" kern="1200" dirty="0">
              <a:solidFill>
                <a:schemeClr val="tx1"/>
              </a:solidFill>
              <a:effectLst/>
              <a:latin typeface="Amnesty Trade Gothic" panose="020B0503040303020004" pitchFamily="34" charset="0"/>
              <a:ea typeface="+mn-ea"/>
              <a:cs typeface="+mn-cs"/>
            </a:endParaRPr>
          </a:p>
          <a:p>
            <a:endParaRPr lang="en-GB" sz="1200" b="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Climate change is and will continue to harm all of us unless governments take action. However, its effects are likely to be much more pronounced for certain groups – for example, those communities dependent on agricultural or coastal livelihoods – as well as those who are generally already vulnerable, disadvantaged and subject to discrimination.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These are some of the ways climate change can and is exacerbating inequalities:</a:t>
            </a:r>
          </a:p>
          <a:p>
            <a:endParaRPr lang="en-GB" sz="1200" b="0"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Between developed and developing nations:</a:t>
            </a:r>
          </a:p>
          <a:p>
            <a:r>
              <a:rPr lang="en-GB" sz="1200" b="0" i="0" kern="1200" dirty="0">
                <a:solidFill>
                  <a:schemeClr val="tx1"/>
                </a:solidFill>
                <a:effectLst/>
                <a:latin typeface="Amnesty Trade Gothic" panose="020B0503040303020004" pitchFamily="34" charset="0"/>
                <a:ea typeface="+mn-ea"/>
                <a:cs typeface="+mn-cs"/>
              </a:rPr>
              <a:t>At a national level, those in low-lying, small island states and less developed countries will be and already are among those worst affected. People in the </a:t>
            </a:r>
            <a:r>
              <a:rPr lang="en-GB" sz="1200" b="0" i="0" u="none" strike="noStrike" kern="1200" dirty="0">
                <a:solidFill>
                  <a:schemeClr val="tx1"/>
                </a:solidFill>
                <a:effectLst/>
                <a:latin typeface="Amnesty Trade Gothic" panose="020B0503040303020004" pitchFamily="34" charset="0"/>
                <a:ea typeface="+mn-ea"/>
                <a:cs typeface="+mn-cs"/>
                <a:hlinkClick r:id="rId4"/>
              </a:rPr>
              <a:t>Marshall Islands</a:t>
            </a:r>
            <a:r>
              <a:rPr lang="en-GB" sz="1200" b="0" i="0" kern="1200" dirty="0">
                <a:solidFill>
                  <a:schemeClr val="tx1"/>
                </a:solidFill>
                <a:effectLst/>
                <a:latin typeface="Amnesty Trade Gothic" panose="020B0503040303020004" pitchFamily="34" charset="0"/>
                <a:ea typeface="+mn-ea"/>
                <a:cs typeface="+mn-cs"/>
              </a:rPr>
              <a:t> already regularly experience the devastating flooding and storms that destroy their homes and livelihoods. The 2018 heatwave in the northern hemisphere made headlines across Europe and North America, but some of the worst effects were also felt in places like Pakistan, where more than 60 people died – mostly labourers already working in intense heat – as temperatures soared above 44°C.</a:t>
            </a:r>
          </a:p>
          <a:p>
            <a:endParaRPr lang="en-GB" sz="1200" b="0"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Between different ethnicities and classes:</a:t>
            </a:r>
          </a:p>
          <a:p>
            <a:r>
              <a:rPr lang="en-GB" sz="1200" b="0" i="0" kern="1200" dirty="0">
                <a:solidFill>
                  <a:schemeClr val="tx1"/>
                </a:solidFill>
                <a:effectLst/>
                <a:latin typeface="Amnesty Trade Gothic" panose="020B0503040303020004" pitchFamily="34" charset="0"/>
                <a:ea typeface="+mn-ea"/>
                <a:cs typeface="+mn-cs"/>
              </a:rPr>
              <a:t>The effects of climate change and fossil fuel-related pollution also run along ethnicity and class lines. In North America, it is </a:t>
            </a:r>
            <a:r>
              <a:rPr lang="en-GB" sz="1200" b="0" i="0" u="none" strike="noStrike" kern="1200" dirty="0">
                <a:solidFill>
                  <a:schemeClr val="tx1"/>
                </a:solidFill>
                <a:effectLst/>
                <a:latin typeface="Amnesty Trade Gothic" panose="020B0503040303020004" pitchFamily="34" charset="0"/>
                <a:ea typeface="+mn-ea"/>
                <a:cs typeface="+mn-cs"/>
                <a:hlinkClick r:id="rId5"/>
              </a:rPr>
              <a:t>largely poorer communities</a:t>
            </a:r>
            <a:r>
              <a:rPr lang="en-GB" sz="1200" b="0" i="0" kern="1200" dirty="0">
                <a:solidFill>
                  <a:schemeClr val="tx1"/>
                </a:solidFill>
                <a:effectLst/>
                <a:latin typeface="Amnesty Trade Gothic" panose="020B0503040303020004" pitchFamily="34" charset="0"/>
                <a:ea typeface="+mn-ea"/>
                <a:cs typeface="+mn-cs"/>
              </a:rPr>
              <a:t> of colour who are forced to breathe toxic air because their neighbourhoods are more likely to be situated next to power plants and refineries. They experience markedly higher rates of respiratory illnesses and cancers, and African Americans are </a:t>
            </a:r>
            <a:r>
              <a:rPr lang="en-GB" sz="1200" b="0" i="0" u="none" strike="noStrike" kern="1200" dirty="0">
                <a:solidFill>
                  <a:schemeClr val="tx1"/>
                </a:solidFill>
                <a:effectLst/>
                <a:latin typeface="Amnesty Trade Gothic" panose="020B0503040303020004" pitchFamily="34" charset="0"/>
                <a:ea typeface="+mn-ea"/>
                <a:cs typeface="+mn-cs"/>
                <a:hlinkClick r:id="rId6"/>
              </a:rPr>
              <a:t>three times</a:t>
            </a:r>
            <a:r>
              <a:rPr lang="en-GB" sz="1200" b="0" i="0" kern="1200" dirty="0">
                <a:solidFill>
                  <a:schemeClr val="tx1"/>
                </a:solidFill>
                <a:effectLst/>
                <a:latin typeface="Amnesty Trade Gothic" panose="020B0503040303020004" pitchFamily="34" charset="0"/>
                <a:ea typeface="+mn-ea"/>
                <a:cs typeface="+mn-cs"/>
              </a:rPr>
              <a:t> more likely to die of airborne pollution than the overall US population. </a:t>
            </a:r>
          </a:p>
          <a:p>
            <a:endParaRPr lang="en-GB" sz="1200" b="0"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Between genders:</a:t>
            </a:r>
          </a:p>
          <a:p>
            <a:r>
              <a:rPr lang="en-GB" sz="1200" b="0" i="0" kern="1200" dirty="0">
                <a:solidFill>
                  <a:schemeClr val="tx1"/>
                </a:solidFill>
                <a:effectLst/>
                <a:latin typeface="Amnesty Trade Gothic" panose="020B0503040303020004" pitchFamily="34" charset="0"/>
                <a:ea typeface="+mn-ea"/>
                <a:cs typeface="+mn-cs"/>
              </a:rPr>
              <a:t>Women and girls are </a:t>
            </a:r>
            <a:r>
              <a:rPr lang="en-GB" sz="1200" b="0" i="0" u="none" strike="noStrike" kern="1200" dirty="0">
                <a:solidFill>
                  <a:schemeClr val="tx1"/>
                </a:solidFill>
                <a:effectLst/>
                <a:latin typeface="Amnesty Trade Gothic" panose="020B0503040303020004" pitchFamily="34" charset="0"/>
                <a:ea typeface="+mn-ea"/>
                <a:cs typeface="+mn-cs"/>
                <a:hlinkClick r:id="rId7"/>
              </a:rPr>
              <a:t>disproportionately affected</a:t>
            </a:r>
            <a:r>
              <a:rPr lang="en-GB" sz="1200" b="0" i="0" kern="1200" dirty="0">
                <a:solidFill>
                  <a:schemeClr val="tx1"/>
                </a:solidFill>
                <a:effectLst/>
                <a:latin typeface="Amnesty Trade Gothic" panose="020B0503040303020004" pitchFamily="34" charset="0"/>
                <a:ea typeface="+mn-ea"/>
                <a:cs typeface="+mn-cs"/>
              </a:rPr>
              <a:t> by climate change, reflecting the fact that they are more likely in many countries to be marginalized and disadvantaged. This means that they are more vulnerable to the impacts of climate-related events as they are less able to protect themselves against it and will find it harder to recover.</a:t>
            </a:r>
          </a:p>
          <a:p>
            <a:endParaRPr lang="en-GB" sz="1200" b="0"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Between generations:</a:t>
            </a:r>
          </a:p>
          <a:p>
            <a:r>
              <a:rPr lang="en-GB" sz="1200" b="0" i="0" kern="1200" dirty="0">
                <a:solidFill>
                  <a:schemeClr val="tx1"/>
                </a:solidFill>
                <a:effectLst/>
                <a:latin typeface="Amnesty Trade Gothic" panose="020B0503040303020004" pitchFamily="34" charset="0"/>
                <a:ea typeface="+mn-ea"/>
                <a:cs typeface="+mn-cs"/>
              </a:rPr>
              <a:t>Future generations will experience the worsening effects unless action is taken now by governments. However, children and young people are already suffering due to their specific metabolism, physiology and developmental needs. This means, for example, that the forced displacement experienced by communities impacting a whole range of rights – from water, sanitation and food to adequate housing, health, education and development – is likely to be particularly harmful to children.</a:t>
            </a:r>
          </a:p>
          <a:p>
            <a:endParaRPr lang="en-GB" sz="1200" b="0"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Between communities:</a:t>
            </a:r>
          </a:p>
          <a:p>
            <a:r>
              <a:rPr lang="en-GB" sz="1200" b="0" i="0" kern="1200" dirty="0">
                <a:solidFill>
                  <a:schemeClr val="tx1"/>
                </a:solidFill>
                <a:effectLst/>
                <a:latin typeface="Amnesty Trade Gothic" panose="020B0503040303020004" pitchFamily="34" charset="0"/>
                <a:ea typeface="+mn-ea"/>
                <a:cs typeface="+mn-cs"/>
              </a:rPr>
              <a:t>Indigenous peoples are among the communities most impacted by climate change. They often live in marginal lands and fragile ecosystems which are particularly sensitive to alterations in the physical environment. They maintain a close connection with nature and their traditional lands on which their livelihoods and cultural identity depend.</a:t>
            </a:r>
          </a:p>
          <a:p>
            <a:endParaRPr lang="en-GB" sz="1200" b="0" i="0" kern="1200" dirty="0">
              <a:solidFill>
                <a:schemeClr val="tx1"/>
              </a:solidFill>
              <a:effectLst/>
              <a:latin typeface="Amnesty Trade Gothic" panose="020B0503040303020004" pitchFamily="34" charset="0"/>
              <a:ea typeface="+mn-ea"/>
              <a:cs typeface="+mn-cs"/>
            </a:endParaRPr>
          </a:p>
          <a:p>
            <a:endParaRPr lang="en-GB" sz="1200" b="0" i="0" kern="1200" dirty="0">
              <a:solidFill>
                <a:schemeClr val="tx1"/>
              </a:solidFill>
              <a:effectLst/>
              <a:latin typeface="Amnesty Trade Gothic" panose="020B0503040303020004" pitchFamily="34" charset="0"/>
              <a:ea typeface="+mn-ea"/>
              <a:cs typeface="+mn-cs"/>
            </a:endParaRPr>
          </a:p>
          <a:p>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14</a:t>
            </a:fld>
            <a:endParaRPr lang="en-GB"/>
          </a:p>
        </p:txBody>
      </p:sp>
    </p:spTree>
    <p:extLst>
      <p:ext uri="{BB962C8B-B14F-4D97-AF65-F5344CB8AC3E}">
        <p14:creationId xmlns:p14="http://schemas.microsoft.com/office/powerpoint/2010/main" val="257383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mnesty Trade Gothic" panose="020B0503040303020004" pitchFamily="34" charset="0"/>
                <a:ea typeface="+mn-ea"/>
                <a:cs typeface="+mn-cs"/>
              </a:rPr>
              <a:t>The climate crisis deepens inequality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The climate crisis deepens inequality by disproportionately affecting people already marginalised by poverty and discrimination – those who are least responsible for it:</a:t>
            </a:r>
          </a:p>
          <a:p>
            <a:endParaRPr lang="en-GB" sz="1200" b="0"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Less industrially developed countries: </a:t>
            </a:r>
            <a:r>
              <a:rPr lang="en-GB" sz="1200" b="0" i="0" kern="1200" dirty="0">
                <a:solidFill>
                  <a:schemeClr val="tx1"/>
                </a:solidFill>
                <a:effectLst/>
                <a:latin typeface="Amnesty Trade Gothic" panose="020B0503040303020004" pitchFamily="34" charset="0"/>
                <a:ea typeface="+mn-ea"/>
                <a:cs typeface="+mn-cs"/>
              </a:rPr>
              <a:t>low lying, small island states, like the Marshall Islands, are already experiencing devastating flooding and storms, destroying their homes and livelihoods. While temperatures have risen to deadly levels across Europe, the worst effects have been felt in places like Pakistan, where more than 60 people died in 2018, as temperatures soared above 44°C.</a:t>
            </a:r>
          </a:p>
          <a:p>
            <a:endParaRPr lang="en-GB" sz="1200" b="1"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Poor and marginalised communities:</a:t>
            </a:r>
            <a:r>
              <a:rPr lang="en-GB" sz="1200" b="0" i="0" kern="1200" dirty="0">
                <a:solidFill>
                  <a:schemeClr val="tx1"/>
                </a:solidFill>
                <a:effectLst/>
                <a:latin typeface="Amnesty Trade Gothic" panose="020B0503040303020004" pitchFamily="34" charset="0"/>
                <a:ea typeface="+mn-ea"/>
                <a:cs typeface="+mn-cs"/>
              </a:rPr>
              <a:t> those hardest hit in North America have been residents of poor communities of colour. Low-income communities are more likely to be located near power plants and refineries, forcing inhabitants to breathe toxic air, putting them at higher risk for respiratory illnesses and cancers. Because African Americans are more likely to reside in these communities they are three times more likely to die of airborne pollution than the general US population. Indigenous communities are also more likely to be located on land that is extremely sensitive to physical changes, making the possibility of displacement increasingly likely. </a:t>
            </a:r>
          </a:p>
          <a:p>
            <a:endParaRPr lang="en-GB" sz="1200" b="1"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The gender gap: </a:t>
            </a:r>
            <a:r>
              <a:rPr lang="en-GB" sz="1200" b="0" i="0" kern="1200" dirty="0">
                <a:solidFill>
                  <a:schemeClr val="tx1"/>
                </a:solidFill>
                <a:effectLst/>
                <a:latin typeface="Amnesty Trade Gothic" panose="020B0503040303020004" pitchFamily="34" charset="0"/>
                <a:ea typeface="+mn-ea"/>
                <a:cs typeface="+mn-cs"/>
              </a:rPr>
              <a:t>in many countries in the world women and girls are more likely to be marginalised and disadvantaged. They have less stability and security in employment, and are more like to face food and housing insecurity. Indigenous women in Ecuador have faced a series of attacks and death threats for protecting their communities in the Amazon. Ecuadorian authorities have failed to provide protection.  </a:t>
            </a:r>
          </a:p>
          <a:p>
            <a:endParaRPr lang="en-GB" sz="1200" b="1"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Young people and future generations: </a:t>
            </a:r>
            <a:r>
              <a:rPr lang="en-GB" sz="1200" b="0" i="0" kern="1200" dirty="0">
                <a:solidFill>
                  <a:schemeClr val="tx1"/>
                </a:solidFill>
                <a:effectLst/>
                <a:latin typeface="Amnesty Trade Gothic" panose="020B0503040303020004" pitchFamily="34" charset="0"/>
                <a:ea typeface="+mn-ea"/>
                <a:cs typeface="+mn-cs"/>
              </a:rPr>
              <a:t>children and young people are already suffering from changes in their metabolism and physiology. They will face worsening conditions over time if governments do not act now.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Signpost to: </a:t>
            </a:r>
            <a:r>
              <a:rPr lang="en-GB" dirty="0">
                <a:hlinkClick r:id="rId3"/>
              </a:rPr>
              <a:t>https://www.amnesty.org.uk/climate/five-women-colour-fighting-climate-change-worldwide</a:t>
            </a:r>
            <a:endParaRPr lang="en-GB" sz="1200" b="0" i="0" kern="1200" dirty="0">
              <a:solidFill>
                <a:schemeClr val="tx1"/>
              </a:solidFill>
              <a:effectLst/>
              <a:latin typeface="Amnesty Trade Gothic" panose="020B0503040303020004" pitchFamily="34" charset="0"/>
              <a:ea typeface="+mn-ea"/>
              <a:cs typeface="+mn-cs"/>
            </a:endParaRPr>
          </a:p>
          <a:p>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15</a:t>
            </a:fld>
            <a:endParaRPr lang="en-GB"/>
          </a:p>
        </p:txBody>
      </p:sp>
    </p:spTree>
    <p:extLst>
      <p:ext uri="{BB962C8B-B14F-4D97-AF65-F5344CB8AC3E}">
        <p14:creationId xmlns:p14="http://schemas.microsoft.com/office/powerpoint/2010/main" val="2446806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mnesty Trade Gothic" panose="020B0503040303020004" pitchFamily="34" charset="0"/>
              </a:rPr>
              <a:t>Young People and Future Generations</a:t>
            </a:r>
          </a:p>
          <a:p>
            <a:endParaRPr lang="en-GB" b="1" dirty="0">
              <a:latin typeface="Amnesty Trade Gothic" panose="020B0503040303020004" pitchFamily="34" charset="0"/>
            </a:endParaRPr>
          </a:p>
          <a:p>
            <a:r>
              <a:rPr lang="en-GB" b="0" dirty="0">
                <a:latin typeface="Amnesty Trade Gothic" panose="020B0503040303020004" pitchFamily="34" charset="0"/>
              </a:rPr>
              <a:t>Video: </a:t>
            </a:r>
            <a:r>
              <a:rPr lang="en-GB" dirty="0">
                <a:hlinkClick r:id="rId3"/>
              </a:rPr>
              <a:t>https://www.youtube.com/watch?v=rasCsQd4g8Q</a:t>
            </a:r>
            <a:endParaRPr lang="en-GB" b="1" dirty="0">
              <a:latin typeface="Amnesty Trade Gothic" panose="020B0503040303020004" pitchFamily="34" charset="0"/>
            </a:endParaRPr>
          </a:p>
          <a:p>
            <a:endParaRPr lang="en-GB" dirty="0">
              <a:latin typeface="Amnesty Trade Gothic" panose="020B0503040303020004" pitchFamily="34" charset="0"/>
            </a:endParaRPr>
          </a:p>
          <a:p>
            <a:r>
              <a:rPr lang="en-GB" dirty="0">
                <a:latin typeface="Amnesty Trade Gothic" panose="020B0503040303020004" pitchFamily="34" charset="0"/>
              </a:rPr>
              <a:t>More videos: </a:t>
            </a:r>
          </a:p>
          <a:p>
            <a:endParaRPr lang="en-GB" dirty="0">
              <a:latin typeface="Amnesty Trade Gothic" panose="020B0503040303020004" pitchFamily="34" charset="0"/>
            </a:endParaRPr>
          </a:p>
          <a:p>
            <a:r>
              <a:rPr lang="en-GB" dirty="0">
                <a:hlinkClick r:id="rId4"/>
              </a:rPr>
              <a:t>https://www.youtube.com/watch?v=wMk2qh0-uzs</a:t>
            </a:r>
            <a:endParaRPr lang="en-GB" dirty="0">
              <a:latin typeface="Amnesty Trade Gothic" panose="020B0503040303020004" pitchFamily="34" charset="0"/>
            </a:endParaRPr>
          </a:p>
          <a:p>
            <a:r>
              <a:rPr lang="en-GB" dirty="0">
                <a:hlinkClick r:id="rId5"/>
              </a:rPr>
              <a:t>https://www.youtube.com/watch?v=e0-XI41t6EM</a:t>
            </a:r>
            <a:endParaRPr lang="en-GB" dirty="0"/>
          </a:p>
          <a:p>
            <a:r>
              <a:rPr lang="en-GB" dirty="0">
                <a:hlinkClick r:id="rId6"/>
              </a:rPr>
              <a:t>https://www.youtube.com/watch?time_continue=7&amp;v=7UyDmHuMv08</a:t>
            </a:r>
            <a:endParaRPr lang="en-GB" dirty="0"/>
          </a:p>
          <a:p>
            <a:endParaRPr lang="en-GB" dirty="0">
              <a:latin typeface="Amnesty Trade Gothic" panose="020B0503040303020004" pitchFamily="34" charset="0"/>
            </a:endParaRPr>
          </a:p>
          <a:p>
            <a:r>
              <a:rPr lang="en-GB" sz="1200" b="0" i="0" kern="1200" dirty="0">
                <a:solidFill>
                  <a:schemeClr val="tx1"/>
                </a:solidFill>
                <a:effectLst/>
                <a:latin typeface="Amnesty Trade Gothic" panose="020B0503040303020004" pitchFamily="34" charset="0"/>
                <a:ea typeface="+mn-ea"/>
                <a:cs typeface="+mn-cs"/>
              </a:rPr>
              <a:t>Millions of people are already suffering from the catastrophic effects of extreme disasters exacerbated by climate change – from prolonged drought in sub-Saharan Africa to devastating tropical storms sweeping across Southeast Asia, the Caribbean and the Pacific.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While we largely understand climate change through the impacts it will have on our natural world, it is the devastation that it is causing and will continue to cause for humanity that makes it an urgent human rights issue. It will compound and magnify existing inequalities. And its effects will continue to grow and worsen over time, creating ruin for current and future generations.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This is why the failure of governments to act on climate change in the face of overwhelming scientific evidence may well be the biggest inter-generational human rights violation in history.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Future generations will experience the worsening effects unless action is taken now by governments. However, children and young people are already suffering due to their specific metabolism, physiology and developmental needs. This means, for example, that the forced displacement experienced by communities impacting a whole range of rights – from water, sanitation and food to adequate housing, health, education and development – is likely to be particularly harmful to children.</a:t>
            </a:r>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16</a:t>
            </a:fld>
            <a:endParaRPr lang="en-GB"/>
          </a:p>
        </p:txBody>
      </p:sp>
    </p:spTree>
    <p:extLst>
      <p:ext uri="{BB962C8B-B14F-4D97-AF65-F5344CB8AC3E}">
        <p14:creationId xmlns:p14="http://schemas.microsoft.com/office/powerpoint/2010/main" val="2335073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mnesty Trade Gothic" panose="020B0503040303020004" pitchFamily="34" charset="0"/>
              </a:rPr>
              <a:t>Activity: </a:t>
            </a:r>
            <a:r>
              <a:rPr lang="en-GB" b="1" dirty="0" err="1">
                <a:latin typeface="Amnesty Trade Gothic" panose="020B0503040303020004" pitchFamily="34" charset="0"/>
              </a:rPr>
              <a:t>Marinel</a:t>
            </a:r>
            <a:r>
              <a:rPr lang="en-GB" b="1" dirty="0">
                <a:latin typeface="Amnesty Trade Gothic" panose="020B0503040303020004" pitchFamily="34" charset="0"/>
              </a:rPr>
              <a:t> </a:t>
            </a:r>
            <a:r>
              <a:rPr lang="en-GB" b="1" dirty="0" err="1">
                <a:latin typeface="Amnesty Trade Gothic" panose="020B0503040303020004" pitchFamily="34" charset="0"/>
              </a:rPr>
              <a:t>Sumook</a:t>
            </a:r>
            <a:r>
              <a:rPr lang="en-GB" b="1" dirty="0">
                <a:latin typeface="Amnesty Trade Gothic" panose="020B0503040303020004" pitchFamily="34" charset="0"/>
              </a:rPr>
              <a:t> Ubaldo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mnesty Trade Gothic" panose="020B0503040303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latin typeface="Amnesty Trade Gothic" panose="020B0503040303020004" pitchFamily="34" charset="0"/>
              </a:rPr>
              <a:t>Marinel</a:t>
            </a:r>
            <a:r>
              <a:rPr lang="en-GB" dirty="0">
                <a:latin typeface="Amnesty Trade Gothic" panose="020B0503040303020004" pitchFamily="34" charset="0"/>
              </a:rPr>
              <a:t> is 22 years old and from the Philippines. When she was 16 years old Typhoon Yolanda, one of the deadliest typhoons on record, destroyed her village in Eastern Samar and over 6,000 people died in the Philippines alone, while millions lost their homes.</a:t>
            </a:r>
          </a:p>
          <a:p>
            <a:endParaRPr lang="en-GB" b="1" dirty="0">
              <a:latin typeface="Amnesty Trade Gothic" panose="020B0503040303020004" pitchFamily="34" charset="0"/>
            </a:endParaRPr>
          </a:p>
          <a:p>
            <a:r>
              <a:rPr lang="en-GB" dirty="0">
                <a:latin typeface="Amnesty Trade Gothic" panose="020B0503040303020004" pitchFamily="34" charset="0"/>
              </a:rPr>
              <a:t>Ask the participants to discuss the following questions, in small groups and draw conclusions together: </a:t>
            </a:r>
          </a:p>
          <a:p>
            <a:endParaRPr lang="en-GB" dirty="0">
              <a:latin typeface="Amnesty Trade Gothic" panose="020B0503040303020004" pitchFamily="34" charset="0"/>
            </a:endParaRPr>
          </a:p>
          <a:p>
            <a:r>
              <a:rPr lang="en-GB" dirty="0">
                <a:latin typeface="Amnesty Trade Gothic" panose="020B0503040303020004" pitchFamily="34" charset="0"/>
              </a:rPr>
              <a:t>What do you think </a:t>
            </a:r>
            <a:r>
              <a:rPr lang="en-GB" dirty="0" err="1">
                <a:latin typeface="Amnesty Trade Gothic" panose="020B0503040303020004" pitchFamily="34" charset="0"/>
              </a:rPr>
              <a:t>Marinel’s</a:t>
            </a:r>
            <a:r>
              <a:rPr lang="en-GB" dirty="0">
                <a:latin typeface="Amnesty Trade Gothic" panose="020B0503040303020004" pitchFamily="34" charset="0"/>
              </a:rPr>
              <a:t> childhood was like? </a:t>
            </a:r>
          </a:p>
          <a:p>
            <a:r>
              <a:rPr lang="en-GB" dirty="0">
                <a:latin typeface="Amnesty Trade Gothic" panose="020B0503040303020004" pitchFamily="34" charset="0"/>
              </a:rPr>
              <a:t>Do you think </a:t>
            </a:r>
            <a:r>
              <a:rPr lang="en-GB" dirty="0" err="1">
                <a:latin typeface="Amnesty Trade Gothic" panose="020B0503040303020004" pitchFamily="34" charset="0"/>
              </a:rPr>
              <a:t>Marinel</a:t>
            </a:r>
            <a:r>
              <a:rPr lang="en-GB" dirty="0">
                <a:latin typeface="Amnesty Trade Gothic" panose="020B0503040303020004" pitchFamily="34" charset="0"/>
              </a:rPr>
              <a:t> felt safe where she grew up? Why or why not?</a:t>
            </a:r>
            <a:endParaRPr lang="en-GB" b="1" dirty="0">
              <a:latin typeface="Amnesty Trade Gothic" panose="020B0503040303020004" pitchFamily="34" charset="0"/>
            </a:endParaRPr>
          </a:p>
          <a:p>
            <a:endParaRPr lang="en-GB" dirty="0">
              <a:latin typeface="Amnesty Trade Gothic" panose="020B0503040303020004" pitchFamily="34" charset="0"/>
            </a:endParaRPr>
          </a:p>
          <a:p>
            <a:endParaRPr lang="en-GB" dirty="0">
              <a:latin typeface="Amnesty Trade Gothic" panose="020B0503040303020004" pitchFamily="34" charset="0"/>
            </a:endParaRPr>
          </a:p>
          <a:p>
            <a:r>
              <a:rPr lang="en-GB" dirty="0">
                <a:latin typeface="Amnesty Trade Gothic" panose="020B0503040303020004" pitchFamily="34" charset="0"/>
              </a:rPr>
              <a:t>[</a:t>
            </a:r>
            <a:r>
              <a:rPr lang="en-GB" dirty="0" err="1">
                <a:latin typeface="Amnesty Trade Gothic" panose="020B0503040303020004" pitchFamily="34" charset="0"/>
              </a:rPr>
              <a:t>Marinel</a:t>
            </a:r>
            <a:r>
              <a:rPr lang="en-GB" dirty="0">
                <a:latin typeface="Amnesty Trade Gothic" panose="020B0503040303020004" pitchFamily="34" charset="0"/>
              </a:rPr>
              <a:t> has written a letter directly to the participants. Read the letter aloud or hand it out for them to read alone or in small groups.]</a:t>
            </a:r>
          </a:p>
          <a:p>
            <a:endParaRPr lang="en-GB" dirty="0">
              <a:latin typeface="Amnesty Trade Gothic" panose="020B0503040303020004" pitchFamily="34" charset="0"/>
            </a:endParaRPr>
          </a:p>
          <a:p>
            <a:r>
              <a:rPr lang="en-GB" dirty="0">
                <a:latin typeface="Amnesty Trade Gothic" panose="020B0503040303020004" pitchFamily="34" charset="0"/>
              </a:rPr>
              <a:t>Part 1</a:t>
            </a:r>
          </a:p>
          <a:p>
            <a:endParaRPr lang="en-GB" dirty="0">
              <a:latin typeface="Amnesty Trade Gothic" panose="020B0503040303020004" pitchFamily="34" charset="0"/>
            </a:endParaRPr>
          </a:p>
          <a:p>
            <a:r>
              <a:rPr lang="en-GB" dirty="0">
                <a:latin typeface="Amnesty Trade Gothic" panose="020B0503040303020004" pitchFamily="34" charset="0"/>
              </a:rPr>
              <a:t>“My name is </a:t>
            </a:r>
            <a:r>
              <a:rPr lang="en-GB" dirty="0" err="1">
                <a:latin typeface="Amnesty Trade Gothic" panose="020B0503040303020004" pitchFamily="34" charset="0"/>
              </a:rPr>
              <a:t>Marinel</a:t>
            </a:r>
            <a:r>
              <a:rPr lang="en-GB" dirty="0">
                <a:latin typeface="Amnesty Trade Gothic" panose="020B0503040303020004" pitchFamily="34" charset="0"/>
              </a:rPr>
              <a:t> </a:t>
            </a:r>
            <a:r>
              <a:rPr lang="en-GB" dirty="0" err="1">
                <a:latin typeface="Amnesty Trade Gothic" panose="020B0503040303020004" pitchFamily="34" charset="0"/>
              </a:rPr>
              <a:t>Sumook</a:t>
            </a:r>
            <a:r>
              <a:rPr lang="en-GB" dirty="0">
                <a:latin typeface="Amnesty Trade Gothic" panose="020B0503040303020004" pitchFamily="34" charset="0"/>
              </a:rPr>
              <a:t> Ubaldo. I am a daughter of a fisherman who has lived his whole life providing for his family. Life has never been easy for my father. He wasn’t able to finish grade school because he needed to go out to the sea in order to provide for his family. As a child who has experienced about 20 typhoons per year, calamities and disasters have become normal for me. [I know] that the sea could be cruel at times, that because of our geographic location, we are more vulnerable to so many types of climatic disasters.”</a:t>
            </a:r>
          </a:p>
        </p:txBody>
      </p:sp>
      <p:sp>
        <p:nvSpPr>
          <p:cNvPr id="4" name="Slide Number Placeholder 3"/>
          <p:cNvSpPr>
            <a:spLocks noGrp="1"/>
          </p:cNvSpPr>
          <p:nvPr>
            <p:ph type="sldNum" sz="quarter" idx="5"/>
          </p:nvPr>
        </p:nvSpPr>
        <p:spPr/>
        <p:txBody>
          <a:bodyPr/>
          <a:lstStyle/>
          <a:p>
            <a:fld id="{DAD1BCC8-43C5-4A1B-A785-9C78DC9568A4}" type="slidenum">
              <a:rPr lang="en-GB" smtClean="0"/>
              <a:t>17</a:t>
            </a:fld>
            <a:endParaRPr lang="en-GB"/>
          </a:p>
        </p:txBody>
      </p:sp>
    </p:spTree>
    <p:extLst>
      <p:ext uri="{BB962C8B-B14F-4D97-AF65-F5344CB8AC3E}">
        <p14:creationId xmlns:p14="http://schemas.microsoft.com/office/powerpoint/2010/main" val="16536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latin typeface="Amnesty Trade Gothic" panose="020B0503040303020004" pitchFamily="34" charset="0"/>
              </a:rPr>
              <a:t>Marinel</a:t>
            </a:r>
            <a:r>
              <a:rPr lang="en-GB" b="1" dirty="0">
                <a:latin typeface="Amnesty Trade Gothic" panose="020B0503040303020004" pitchFamily="34" charset="0"/>
              </a:rPr>
              <a:t> </a:t>
            </a:r>
            <a:r>
              <a:rPr lang="en-GB" b="1" dirty="0" err="1">
                <a:latin typeface="Amnesty Trade Gothic" panose="020B0503040303020004" pitchFamily="34" charset="0"/>
              </a:rPr>
              <a:t>Sumook</a:t>
            </a:r>
            <a:r>
              <a:rPr lang="en-GB" b="1" dirty="0">
                <a:latin typeface="Amnesty Trade Gothic" panose="020B0503040303020004" pitchFamily="34" charset="0"/>
              </a:rPr>
              <a:t> Ubaldo</a:t>
            </a:r>
          </a:p>
          <a:p>
            <a:endParaRPr lang="en-GB" dirty="0">
              <a:latin typeface="Amnesty Trade Gothic" panose="020B0503040303020004" pitchFamily="34" charset="0"/>
            </a:endParaRPr>
          </a:p>
          <a:p>
            <a:r>
              <a:rPr lang="en-GB" dirty="0">
                <a:latin typeface="Amnesty Trade Gothic" panose="020B0503040303020004" pitchFamily="34" charset="0"/>
              </a:rPr>
              <a:t>“Climate change is not anymore a battle that we will face in the future, but a battle that we need to face today, in the present. If we are not afraid to speak up and share our story, then we will be able to tell the world how the Philippines has been suffering from the effects of a phenomenon that we didn’t cause. Some of the countries that have historically contributed to climate change the most are still not fully feeling its effects and that’s why it’s so important for them to hear our stories so they can realize that it is affecting real people today. As youth, we have the energy and the power to speak up and to represent those who do not have the courage to stand up for themselves. Sharing has been the key to healing for me. Climate change is not just an issue of adaptation and mitigation, but also an issue of human rights. During climatic disasters, we are being deprived of the basic rights that we should be able to enjoy. The future of all of us depends on YOUR decision NOW, so please join me and make a difference.”</a:t>
            </a:r>
          </a:p>
          <a:p>
            <a:endParaRPr lang="en-GB" dirty="0">
              <a:latin typeface="Amnesty Trade Gothic" panose="020B0503040303020004" pitchFamily="34" charset="0"/>
            </a:endParaRPr>
          </a:p>
          <a:p>
            <a:r>
              <a:rPr lang="en-GB" b="1" dirty="0">
                <a:latin typeface="Amnesty Trade Gothic" panose="020B0503040303020004" pitchFamily="34" charset="0"/>
              </a:rPr>
              <a:t>Activity</a:t>
            </a:r>
            <a:r>
              <a:rPr lang="en-GB" dirty="0">
                <a:latin typeface="Amnesty Trade Gothic" panose="020B0503040303020004" pitchFamily="34" charset="0"/>
              </a:rPr>
              <a:t>: Ask participants to brainstorm and plan additional ways they can take action on climate change and support </a:t>
            </a:r>
            <a:r>
              <a:rPr lang="en-GB" dirty="0" err="1">
                <a:latin typeface="Amnesty Trade Gothic" panose="020B0503040303020004" pitchFamily="34" charset="0"/>
              </a:rPr>
              <a:t>Marinel’s</a:t>
            </a:r>
            <a:r>
              <a:rPr lang="en-GB" dirty="0">
                <a:latin typeface="Amnesty Trade Gothic" panose="020B0503040303020004" pitchFamily="34" charset="0"/>
              </a:rPr>
              <a:t> fight for people affected most by it. </a:t>
            </a:r>
          </a:p>
        </p:txBody>
      </p:sp>
      <p:sp>
        <p:nvSpPr>
          <p:cNvPr id="4" name="Slide Number Placeholder 3"/>
          <p:cNvSpPr>
            <a:spLocks noGrp="1"/>
          </p:cNvSpPr>
          <p:nvPr>
            <p:ph type="sldNum" sz="quarter" idx="5"/>
          </p:nvPr>
        </p:nvSpPr>
        <p:spPr/>
        <p:txBody>
          <a:bodyPr/>
          <a:lstStyle/>
          <a:p>
            <a:fld id="{DAD1BCC8-43C5-4A1B-A785-9C78DC9568A4}" type="slidenum">
              <a:rPr lang="en-GB" smtClean="0"/>
              <a:t>18</a:t>
            </a:fld>
            <a:endParaRPr lang="en-GB"/>
          </a:p>
        </p:txBody>
      </p:sp>
    </p:spTree>
    <p:extLst>
      <p:ext uri="{BB962C8B-B14F-4D97-AF65-F5344CB8AC3E}">
        <p14:creationId xmlns:p14="http://schemas.microsoft.com/office/powerpoint/2010/main" val="2756587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mnesty Trade Gothic" panose="020B0503040303020004" pitchFamily="34" charset="0"/>
              </a:rPr>
              <a:t>Summary</a:t>
            </a:r>
          </a:p>
        </p:txBody>
      </p:sp>
      <p:sp>
        <p:nvSpPr>
          <p:cNvPr id="4" name="Slide Number Placeholder 3"/>
          <p:cNvSpPr>
            <a:spLocks noGrp="1"/>
          </p:cNvSpPr>
          <p:nvPr>
            <p:ph type="sldNum" sz="quarter" idx="5"/>
          </p:nvPr>
        </p:nvSpPr>
        <p:spPr/>
        <p:txBody>
          <a:bodyPr/>
          <a:lstStyle/>
          <a:p>
            <a:fld id="{DAD1BCC8-43C5-4A1B-A785-9C78DC9568A4}" type="slidenum">
              <a:rPr lang="en-GB" smtClean="0"/>
              <a:t>19</a:t>
            </a:fld>
            <a:endParaRPr lang="en-GB"/>
          </a:p>
        </p:txBody>
      </p:sp>
    </p:spTree>
    <p:extLst>
      <p:ext uri="{BB962C8B-B14F-4D97-AF65-F5344CB8AC3E}">
        <p14:creationId xmlns:p14="http://schemas.microsoft.com/office/powerpoint/2010/main" val="120345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Amnesty is calling for governments to:</a:t>
            </a:r>
          </a:p>
          <a:p>
            <a:endParaRPr lang="en-GB" sz="1200" b="0" i="0" kern="1200" dirty="0">
              <a:solidFill>
                <a:schemeClr val="tx1"/>
              </a:solidFill>
              <a:effectLst/>
              <a:latin typeface="Amnesty Trade Gothic" panose="020B0503040303020004" pitchFamily="34" charset="0"/>
              <a:ea typeface="+mn-ea"/>
              <a:cs typeface="+mn-cs"/>
            </a:endParaRPr>
          </a:p>
          <a:p>
            <a:pPr marL="228600" indent="-228600">
              <a:buFont typeface="+mj-lt"/>
              <a:buAutoNum type="arabicPeriod"/>
            </a:pPr>
            <a:r>
              <a:rPr lang="en-GB" sz="1200" b="0" i="0" kern="1200" dirty="0">
                <a:solidFill>
                  <a:schemeClr val="tx1"/>
                </a:solidFill>
                <a:effectLst/>
                <a:latin typeface="Amnesty Trade Gothic" panose="020B0503040303020004" pitchFamily="34" charset="0"/>
                <a:ea typeface="+mn-ea"/>
                <a:cs typeface="+mn-cs"/>
              </a:rPr>
              <a:t>Do everything they can to help stop the global temperature rising by more than 1.5°C.</a:t>
            </a:r>
          </a:p>
          <a:p>
            <a:pPr marL="228600" indent="-228600">
              <a:buFont typeface="+mj-lt"/>
              <a:buAutoNum type="arabicPeriod"/>
            </a:pPr>
            <a:r>
              <a:rPr lang="en-GB" sz="1200" b="0" i="0" kern="1200" dirty="0">
                <a:solidFill>
                  <a:schemeClr val="tx1"/>
                </a:solidFill>
                <a:effectLst/>
                <a:latin typeface="Amnesty Trade Gothic" panose="020B0503040303020004" pitchFamily="34" charset="0"/>
                <a:ea typeface="+mn-ea"/>
                <a:cs typeface="+mn-cs"/>
              </a:rPr>
              <a:t>Reduce their greenhouse gas emissions to zero by 2050 at the latest. Richer countries should do this faster. By 2030, global emissions must be half as much as they were in 2010.</a:t>
            </a:r>
          </a:p>
          <a:p>
            <a:pPr marL="228600" indent="-228600">
              <a:buFont typeface="+mj-lt"/>
              <a:buAutoNum type="arabicPeriod"/>
            </a:pPr>
            <a:r>
              <a:rPr lang="en-GB" sz="1200" b="0" i="0" kern="1200" dirty="0">
                <a:solidFill>
                  <a:schemeClr val="tx1"/>
                </a:solidFill>
                <a:effectLst/>
                <a:latin typeface="Amnesty Trade Gothic" panose="020B0503040303020004" pitchFamily="34" charset="0"/>
                <a:ea typeface="+mn-ea"/>
                <a:cs typeface="+mn-cs"/>
              </a:rPr>
              <a:t>Stop using fossil fuels (coal, oil and gas) as quickly as possible.</a:t>
            </a:r>
          </a:p>
          <a:p>
            <a:pPr marL="228600" indent="-228600">
              <a:buFont typeface="+mj-lt"/>
              <a:buAutoNum type="arabicPeriod"/>
            </a:pPr>
            <a:r>
              <a:rPr lang="en-GB" sz="1200" b="0" i="0" kern="1200" dirty="0">
                <a:solidFill>
                  <a:schemeClr val="tx1"/>
                </a:solidFill>
                <a:effectLst/>
                <a:latin typeface="Amnesty Trade Gothic" panose="020B0503040303020004" pitchFamily="34" charset="0"/>
                <a:ea typeface="+mn-ea"/>
                <a:cs typeface="+mn-cs"/>
              </a:rPr>
              <a:t>Make sure that climate action is done in a way that does not violate anyone’s human rights, and reduces rather than increases inequality</a:t>
            </a:r>
          </a:p>
          <a:p>
            <a:pPr marL="228600" indent="-228600">
              <a:buFont typeface="+mj-lt"/>
              <a:buAutoNum type="arabicPeriod"/>
            </a:pPr>
            <a:r>
              <a:rPr lang="en-GB" sz="1200" b="0" i="0" kern="1200" dirty="0">
                <a:solidFill>
                  <a:schemeClr val="tx1"/>
                </a:solidFill>
                <a:effectLst/>
                <a:latin typeface="Amnesty Trade Gothic" panose="020B0503040303020004" pitchFamily="34" charset="0"/>
                <a:ea typeface="+mn-ea"/>
                <a:cs typeface="+mn-cs"/>
              </a:rPr>
              <a:t>Make sure everyone, particularly those affected by climate change or the transition to a fossil-free economy, is properly informed about what is happening and is able to participate in decisions about their futures.</a:t>
            </a:r>
          </a:p>
          <a:p>
            <a:pPr marL="228600" indent="-228600">
              <a:buFont typeface="+mj-lt"/>
              <a:buAutoNum type="arabicPeriod"/>
            </a:pPr>
            <a:r>
              <a:rPr lang="en-GB" sz="1200" b="0" i="0" kern="1200" dirty="0">
                <a:solidFill>
                  <a:schemeClr val="tx1"/>
                </a:solidFill>
                <a:effectLst/>
                <a:latin typeface="Amnesty Trade Gothic" panose="020B0503040303020004" pitchFamily="34" charset="0"/>
                <a:ea typeface="+mn-ea"/>
                <a:cs typeface="+mn-cs"/>
              </a:rPr>
              <a:t>Work together to fairly share the burden of climate change – richer countries must help others.</a:t>
            </a:r>
          </a:p>
          <a:p>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20</a:t>
            </a:fld>
            <a:endParaRPr lang="en-GB"/>
          </a:p>
        </p:txBody>
      </p:sp>
    </p:spTree>
    <p:extLst>
      <p:ext uri="{BB962C8B-B14F-4D97-AF65-F5344CB8AC3E}">
        <p14:creationId xmlns:p14="http://schemas.microsoft.com/office/powerpoint/2010/main" val="143614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mnesty Trade Gothic" panose="020B0503040303020004" pitchFamily="34" charset="0"/>
              </a:rPr>
              <a:t>What is climate change?</a:t>
            </a:r>
          </a:p>
          <a:p>
            <a:endParaRPr lang="en-GB" dirty="0">
              <a:latin typeface="Amnesty Trade Gothic" panose="020B0503040303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mnesty Trade Gothic" panose="020B0503040303020004" pitchFamily="34" charset="0"/>
              </a:rPr>
              <a:t>Videos: </a:t>
            </a:r>
            <a:r>
              <a:rPr lang="en-GB" dirty="0">
                <a:hlinkClick r:id="rId3"/>
              </a:rPr>
              <a:t>https://www.youtube.com/watch?v=ztWHqUFJRTs</a:t>
            </a:r>
            <a:r>
              <a:rPr lang="en-GB" dirty="0"/>
              <a:t> – Ted-Ed - </a:t>
            </a:r>
            <a:r>
              <a:rPr lang="en-GB" sz="1200" b="0" i="0" kern="1200" dirty="0">
                <a:solidFill>
                  <a:schemeClr val="tx1"/>
                </a:solidFill>
                <a:effectLst/>
                <a:latin typeface="+mn-lt"/>
                <a:ea typeface="+mn-ea"/>
                <a:cs typeface="+mn-cs"/>
              </a:rPr>
              <a:t>Climate change: Earth's giant game of Tetris - Joss Fong – 2m48s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hlinkClick r:id="rId4"/>
              </a:rPr>
              <a:t>https://www.youtube.com/watch?v=E2j0pu_tM2Q</a:t>
            </a:r>
            <a:r>
              <a:rPr lang="en-GB" dirty="0"/>
              <a:t> - </a:t>
            </a:r>
            <a:r>
              <a:rPr lang="en-GB" sz="1200" b="0" i="0" kern="1200" dirty="0">
                <a:solidFill>
                  <a:schemeClr val="tx1"/>
                </a:solidFill>
                <a:effectLst/>
                <a:latin typeface="+mn-lt"/>
                <a:ea typeface="+mn-ea"/>
                <a:cs typeface="+mn-cs"/>
              </a:rPr>
              <a:t>World Meteorological Organization – WMO – 0m59s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dirty="0">
              <a:latin typeface="Amnesty Trade Gothic" panose="020B0503040303020004" pitchFamily="34" charset="0"/>
            </a:endParaRPr>
          </a:p>
          <a:p>
            <a:endParaRPr lang="en-GB" dirty="0">
              <a:latin typeface="Amnesty Trade Gothic" panose="020B0503040303020004" pitchFamily="34" charset="0"/>
            </a:endParaRPr>
          </a:p>
          <a:p>
            <a:r>
              <a:rPr lang="en-GB" dirty="0">
                <a:latin typeface="Amnesty Trade Gothic" panose="020B0503040303020004" pitchFamily="34" charset="0"/>
              </a:rPr>
              <a:t>The planet’s climate has constantly been changing over geological time, with significant fluctuations of global average temperatures. </a:t>
            </a:r>
          </a:p>
          <a:p>
            <a:endParaRPr lang="en-GB" dirty="0">
              <a:latin typeface="Amnesty Trade Gothic" panose="020B0503040303020004" pitchFamily="34" charset="0"/>
            </a:endParaRPr>
          </a:p>
          <a:p>
            <a:r>
              <a:rPr lang="en-GB" dirty="0">
                <a:latin typeface="Amnesty Trade Gothic" panose="020B0503040303020004" pitchFamily="34" charset="0"/>
              </a:rPr>
              <a:t>However, this current period of warming has happened more rapidly than any past events. </a:t>
            </a:r>
          </a:p>
          <a:p>
            <a:endParaRPr lang="en-GB" dirty="0">
              <a:latin typeface="Amnesty Trade Gothic" panose="020B0503040303020004" pitchFamily="34" charset="0"/>
            </a:endParaRPr>
          </a:p>
          <a:p>
            <a:r>
              <a:rPr lang="en-GB" dirty="0">
                <a:latin typeface="Amnesty Trade Gothic" panose="020B0503040303020004" pitchFamily="34" charset="0"/>
              </a:rPr>
              <a:t>It has become clear that humanity has caused most of the last century’s warming. </a:t>
            </a:r>
          </a:p>
          <a:p>
            <a:endParaRPr lang="en-GB" dirty="0">
              <a:latin typeface="Amnesty Trade Gothic" panose="020B0503040303020004" pitchFamily="34" charset="0"/>
            </a:endParaRPr>
          </a:p>
          <a:p>
            <a:r>
              <a:rPr lang="en-GB" dirty="0">
                <a:latin typeface="Amnesty Trade Gothic" panose="020B0503040303020004" pitchFamily="34" charset="0"/>
              </a:rPr>
              <a:t>We are doing this through burning fossil fuels, agriculture and land-use and other activities that drive climate change. </a:t>
            </a:r>
          </a:p>
          <a:p>
            <a:endParaRPr lang="en-GB" dirty="0">
              <a:latin typeface="Amnesty Trade Gothic" panose="020B0503040303020004" pitchFamily="34" charset="0"/>
            </a:endParaRPr>
          </a:p>
          <a:p>
            <a:r>
              <a:rPr lang="en-GB" dirty="0">
                <a:latin typeface="Amnesty Trade Gothic" panose="020B0503040303020004" pitchFamily="34" charset="0"/>
              </a:rPr>
              <a:t>This rapid rise is a problem because it’s changing our climate at a rate that is too fast for living things to adapt to. </a:t>
            </a:r>
          </a:p>
          <a:p>
            <a:endParaRPr lang="en-GB" dirty="0">
              <a:latin typeface="Amnesty Trade Gothic" panose="020B0503040303020004" pitchFamily="34" charset="0"/>
            </a:endParaRPr>
          </a:p>
          <a:p>
            <a:r>
              <a:rPr lang="en-GB" dirty="0">
                <a:latin typeface="Amnesty Trade Gothic" panose="020B0503040303020004" pitchFamily="34" charset="0"/>
              </a:rPr>
              <a:t>These rising temperatures lead to extreme weather events, rising sea levels, shifting wildlife populations and habitats, as well as other impacts. </a:t>
            </a:r>
          </a:p>
          <a:p>
            <a:endParaRPr lang="en-GB" dirty="0">
              <a:latin typeface="Amnesty Trade Gothic" panose="020B0503040303020004" pitchFamily="34" charset="0"/>
            </a:endParaRPr>
          </a:p>
          <a:p>
            <a:r>
              <a:rPr lang="en-GB" dirty="0">
                <a:latin typeface="Amnesty Trade Gothic" panose="020B0503040303020004" pitchFamily="34" charset="0"/>
              </a:rPr>
              <a:t>The effects of climate change are already being felt now, but they will get worse. </a:t>
            </a:r>
          </a:p>
          <a:p>
            <a:endParaRPr lang="en-GB" dirty="0">
              <a:latin typeface="Amnesty Trade Gothic" panose="020B0503040303020004" pitchFamily="34" charset="0"/>
            </a:endParaRPr>
          </a:p>
          <a:p>
            <a:r>
              <a:rPr lang="en-GB" dirty="0">
                <a:latin typeface="Amnesty Trade Gothic" panose="020B0503040303020004" pitchFamily="34" charset="0"/>
              </a:rPr>
              <a:t>Global warming has reached approximately 1°C above pre-industrial levels so far.</a:t>
            </a:r>
          </a:p>
        </p:txBody>
      </p:sp>
      <p:sp>
        <p:nvSpPr>
          <p:cNvPr id="4" name="Slide Number Placeholder 3"/>
          <p:cNvSpPr>
            <a:spLocks noGrp="1"/>
          </p:cNvSpPr>
          <p:nvPr>
            <p:ph type="sldNum" sz="quarter" idx="5"/>
          </p:nvPr>
        </p:nvSpPr>
        <p:spPr/>
        <p:txBody>
          <a:bodyPr/>
          <a:lstStyle/>
          <a:p>
            <a:fld id="{DAD1BCC8-43C5-4A1B-A785-9C78DC9568A4}" type="slidenum">
              <a:rPr lang="en-GB" smtClean="0"/>
              <a:t>3</a:t>
            </a:fld>
            <a:endParaRPr lang="en-GB"/>
          </a:p>
        </p:txBody>
      </p:sp>
    </p:spTree>
    <p:extLst>
      <p:ext uri="{BB962C8B-B14F-4D97-AF65-F5344CB8AC3E}">
        <p14:creationId xmlns:p14="http://schemas.microsoft.com/office/powerpoint/2010/main" val="3679067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D1BCC8-43C5-4A1B-A785-9C78DC9568A4}" type="slidenum">
              <a:rPr lang="en-GB" smtClean="0"/>
              <a:t>21</a:t>
            </a:fld>
            <a:endParaRPr lang="en-GB"/>
          </a:p>
        </p:txBody>
      </p:sp>
    </p:spTree>
    <p:extLst>
      <p:ext uri="{BB962C8B-B14F-4D97-AF65-F5344CB8AC3E}">
        <p14:creationId xmlns:p14="http://schemas.microsoft.com/office/powerpoint/2010/main" val="65056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mnesty Trade Gothic" panose="020B0503040303020004" pitchFamily="34" charset="0"/>
              </a:rPr>
              <a:t>Effects of Climate Change</a:t>
            </a:r>
          </a:p>
          <a:p>
            <a:endParaRPr lang="en-GB" b="1" dirty="0">
              <a:latin typeface="Amnesty Trade Gothic" panose="020B0503040303020004" pitchFamily="34" charset="0"/>
            </a:endParaRPr>
          </a:p>
          <a:p>
            <a:r>
              <a:rPr lang="en-GB" sz="1200" b="0" i="0" kern="1200" dirty="0">
                <a:solidFill>
                  <a:schemeClr val="tx1"/>
                </a:solidFill>
                <a:effectLst/>
                <a:latin typeface="Amnesty Trade Gothic" panose="020B0503040303020004" pitchFamily="34" charset="0"/>
                <a:ea typeface="+mn-ea"/>
                <a:cs typeface="+mn-cs"/>
              </a:rPr>
              <a:t>The effects of climate change are already being felt now, but they will get worse. Global warming has reached approximately 1°C above pre-industrial levels. Every half degree (or even less) of global warming counts.</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It is important to remember that no one list of the effects of climate change can be exhaustive. It is </a:t>
            </a:r>
            <a:r>
              <a:rPr lang="en-GB" sz="1200" b="0" i="1" kern="1200" dirty="0">
                <a:solidFill>
                  <a:schemeClr val="tx1"/>
                </a:solidFill>
                <a:effectLst/>
                <a:latin typeface="Amnesty Trade Gothic" panose="020B0503040303020004" pitchFamily="34" charset="0"/>
                <a:ea typeface="+mn-ea"/>
                <a:cs typeface="+mn-cs"/>
              </a:rPr>
              <a:t>very likely </a:t>
            </a:r>
            <a:r>
              <a:rPr lang="en-GB" sz="1200" b="0" i="0" kern="1200" dirty="0">
                <a:solidFill>
                  <a:schemeClr val="tx1"/>
                </a:solidFill>
                <a:effectLst/>
                <a:latin typeface="Amnesty Trade Gothic" panose="020B0503040303020004" pitchFamily="34" charset="0"/>
                <a:ea typeface="+mn-ea"/>
                <a:cs typeface="+mn-cs"/>
              </a:rPr>
              <a:t>that heatwaves will occur more often and last longer, and that extreme precipitation events will become more intense and frequent in many regions. The oceans will continue to warm and acidify, and global mean sea level will continue to rise. All of this will have, and is already starting to have, a devastating impact on human life.</a:t>
            </a:r>
          </a:p>
          <a:p>
            <a:endParaRPr lang="en-GB" b="1"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4</a:t>
            </a:fld>
            <a:endParaRPr lang="en-GB"/>
          </a:p>
        </p:txBody>
      </p:sp>
    </p:spTree>
    <p:extLst>
      <p:ext uri="{BB962C8B-B14F-4D97-AF65-F5344CB8AC3E}">
        <p14:creationId xmlns:p14="http://schemas.microsoft.com/office/powerpoint/2010/main" val="122773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mnesty Trade Gothic" panose="020B0503040303020004" pitchFamily="34" charset="0"/>
              </a:rPr>
              <a:t>How it affects us?</a:t>
            </a:r>
          </a:p>
          <a:p>
            <a:endParaRPr lang="en-GB" b="1" dirty="0">
              <a:latin typeface="Amnesty Trade Gothic" panose="020B0503040303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https://www.youtube.com/watch?v=SDxmlvGiV9k&amp;feature=youtu.be&amp;t=87</a:t>
            </a:r>
            <a:r>
              <a:rPr lang="en-GB" dirty="0"/>
              <a:t> - </a:t>
            </a:r>
            <a:r>
              <a:rPr lang="en-GB" sz="1200" dirty="0">
                <a:latin typeface="Amnesty Trade Gothic" panose="020B0503040303020004" pitchFamily="34" charset="0"/>
              </a:rPr>
              <a:t>UK Climate Change Risk Assessment 2017 - Urgent priorities for the UK – Committee on Climate Change</a:t>
            </a:r>
          </a:p>
          <a:p>
            <a:endParaRPr lang="en-GB" b="1" dirty="0">
              <a:latin typeface="Amnesty Trade Gothic" panose="020B0503040303020004" pitchFamily="34" charset="0"/>
            </a:endParaRPr>
          </a:p>
          <a:p>
            <a:endParaRPr lang="en-GB" b="1" dirty="0">
              <a:latin typeface="Amnesty Trade Gothic" panose="020B0503040303020004" pitchFamily="34" charset="0"/>
            </a:endParaRPr>
          </a:p>
          <a:p>
            <a:r>
              <a:rPr lang="en-GB" b="1" dirty="0">
                <a:latin typeface="Amnesty Trade Gothic" panose="020B0503040303020004" pitchFamily="34" charset="0"/>
              </a:rPr>
              <a:t>Video Script:</a:t>
            </a:r>
          </a:p>
          <a:p>
            <a:endParaRPr lang="en-GB" b="1" dirty="0">
              <a:latin typeface="Amnesty Trade Gothic" panose="020B0503040303020004" pitchFamily="34" charset="0"/>
            </a:endParaRPr>
          </a:p>
          <a:p>
            <a:r>
              <a:rPr lang="en-GB" sz="1200" b="0" i="0" kern="1200" dirty="0">
                <a:solidFill>
                  <a:schemeClr val="tx1"/>
                </a:solidFill>
                <a:effectLst/>
                <a:latin typeface="Amnesty Trade Gothic" panose="020B0503040303020004" pitchFamily="34" charset="0"/>
                <a:ea typeface="+mn-ea"/>
                <a:cs typeface="+mn-cs"/>
              </a:rPr>
              <a:t>Action is needed to tackle six key risks:</a:t>
            </a:r>
          </a:p>
          <a:p>
            <a:r>
              <a:rPr lang="en-GB" sz="1200" b="0" i="0" kern="1200" dirty="0">
                <a:solidFill>
                  <a:schemeClr val="tx1"/>
                </a:solidFill>
                <a:effectLst/>
                <a:latin typeface="Amnesty Trade Gothic" panose="020B0503040303020004" pitchFamily="34" charset="0"/>
                <a:ea typeface="+mn-ea"/>
                <a:cs typeface="+mn-cs"/>
              </a:rPr>
              <a:t>The increasing chance of more severe and widespread flooding.</a:t>
            </a:r>
          </a:p>
          <a:p>
            <a:r>
              <a:rPr lang="en-GB" sz="1200" b="0" i="0" kern="1200" dirty="0">
                <a:solidFill>
                  <a:schemeClr val="tx1"/>
                </a:solidFill>
                <a:effectLst/>
                <a:latin typeface="Amnesty Trade Gothic" panose="020B0503040303020004" pitchFamily="34" charset="0"/>
                <a:ea typeface="+mn-ea"/>
                <a:cs typeface="+mn-cs"/>
              </a:rPr>
              <a:t>Risks to public health from higher temperatures, including in overheating homes.</a:t>
            </a:r>
          </a:p>
          <a:p>
            <a:r>
              <a:rPr lang="en-GB" sz="1200" b="0" i="0" kern="1200" dirty="0">
                <a:solidFill>
                  <a:schemeClr val="tx1"/>
                </a:solidFill>
                <a:effectLst/>
                <a:latin typeface="Amnesty Trade Gothic" panose="020B0503040303020004" pitchFamily="34" charset="0"/>
                <a:ea typeface="+mn-ea"/>
                <a:cs typeface="+mn-cs"/>
              </a:rPr>
              <a:t>A risk of shortages in public water supplies, and scarce water for farming.</a:t>
            </a:r>
          </a:p>
          <a:p>
            <a:r>
              <a:rPr lang="en-GB" sz="1200" b="0" i="0" kern="1200" dirty="0">
                <a:solidFill>
                  <a:schemeClr val="tx1"/>
                </a:solidFill>
                <a:effectLst/>
                <a:latin typeface="Amnesty Trade Gothic" panose="020B0503040303020004" pitchFamily="34" charset="0"/>
                <a:ea typeface="+mn-ea"/>
                <a:cs typeface="+mn-cs"/>
              </a:rPr>
              <a:t>A threat to nature including loss of native species.</a:t>
            </a:r>
          </a:p>
          <a:p>
            <a:r>
              <a:rPr lang="en-GB" sz="1200" b="0" i="0" kern="1200" dirty="0">
                <a:solidFill>
                  <a:schemeClr val="tx1"/>
                </a:solidFill>
                <a:effectLst/>
                <a:latin typeface="Amnesty Trade Gothic" panose="020B0503040303020004" pitchFamily="34" charset="0"/>
                <a:ea typeface="+mn-ea"/>
                <a:cs typeface="+mn-cs"/>
              </a:rPr>
              <a:t>Food price spikes and potential disruption to UK and global food production.</a:t>
            </a:r>
          </a:p>
          <a:p>
            <a:r>
              <a:rPr lang="en-GB" sz="1200" b="0" i="0" kern="1200" dirty="0">
                <a:solidFill>
                  <a:schemeClr val="tx1"/>
                </a:solidFill>
                <a:effectLst/>
                <a:latin typeface="Amnesty Trade Gothic" panose="020B0503040303020004" pitchFamily="34" charset="0"/>
                <a:ea typeface="+mn-ea"/>
                <a:cs typeface="+mn-cs"/>
              </a:rPr>
              <a:t>And risks from new and emerging pests and diseases affecting people, animals and plants.</a:t>
            </a:r>
          </a:p>
          <a:p>
            <a:r>
              <a:rPr lang="en-GB" sz="1200" b="0" i="0" kern="1200" dirty="0">
                <a:solidFill>
                  <a:schemeClr val="tx1"/>
                </a:solidFill>
                <a:effectLst/>
                <a:latin typeface="Amnesty Trade Gothic" panose="020B0503040303020004" pitchFamily="34" charset="0"/>
                <a:ea typeface="+mn-ea"/>
                <a:cs typeface="+mn-cs"/>
              </a:rPr>
              <a:t>The longer action is delayed to reduce greenhouse gas emissions, and adapt to the changes, the higher the costs and risks will be.</a:t>
            </a:r>
          </a:p>
          <a:p>
            <a:r>
              <a:rPr lang="en-GB" sz="1200" b="0" i="0" kern="1200" dirty="0">
                <a:solidFill>
                  <a:schemeClr val="tx1"/>
                </a:solidFill>
                <a:effectLst/>
                <a:latin typeface="Amnesty Trade Gothic" panose="020B0503040303020004" pitchFamily="34" charset="0"/>
                <a:ea typeface="+mn-ea"/>
                <a:cs typeface="+mn-cs"/>
              </a:rPr>
              <a:t>Climate change is happening now.</a:t>
            </a:r>
          </a:p>
          <a:p>
            <a:r>
              <a:rPr lang="en-GB" sz="1200" b="0" i="0" kern="1200" dirty="0">
                <a:solidFill>
                  <a:schemeClr val="tx1"/>
                </a:solidFill>
                <a:effectLst/>
                <a:latin typeface="Amnesty Trade Gothic" panose="020B0503040303020004" pitchFamily="34" charset="0"/>
                <a:ea typeface="+mn-ea"/>
                <a:cs typeface="+mn-cs"/>
              </a:rPr>
              <a:t>This new UK risk assessment identifies where more effort is necessary, and urgent, to address these risks.</a:t>
            </a:r>
          </a:p>
          <a:p>
            <a:r>
              <a:rPr lang="en-GB" sz="1200" b="0" i="0" kern="1200" dirty="0">
                <a:solidFill>
                  <a:schemeClr val="tx1"/>
                </a:solidFill>
                <a:effectLst/>
                <a:latin typeface="Amnesty Trade Gothic" panose="020B0503040303020004" pitchFamily="34" charset="0"/>
                <a:ea typeface="+mn-ea"/>
                <a:cs typeface="+mn-cs"/>
              </a:rPr>
              <a:t>It’s time to act.</a:t>
            </a:r>
          </a:p>
          <a:p>
            <a:endParaRPr lang="en-GB" b="1"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5</a:t>
            </a:fld>
            <a:endParaRPr lang="en-GB"/>
          </a:p>
        </p:txBody>
      </p:sp>
    </p:spTree>
    <p:extLst>
      <p:ext uri="{BB962C8B-B14F-4D97-AF65-F5344CB8AC3E}">
        <p14:creationId xmlns:p14="http://schemas.microsoft.com/office/powerpoint/2010/main" val="89446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mnesty Trade Gothic" panose="020B0503040303020004" pitchFamily="34" charset="0"/>
              </a:rPr>
              <a:t>WHY IS CLIMATE CHANGE A HUMAN RIGHTS ISSUE? </a:t>
            </a:r>
          </a:p>
          <a:p>
            <a:endParaRPr lang="en-GB" dirty="0">
              <a:latin typeface="Amnesty Trade Gothic" panose="020B0503040303020004" pitchFamily="34" charset="0"/>
            </a:endParaRPr>
          </a:p>
          <a:p>
            <a:r>
              <a:rPr lang="en-GB" dirty="0">
                <a:latin typeface="Amnesty Trade Gothic" panose="020B0503040303020004" pitchFamily="34" charset="0"/>
              </a:rPr>
              <a:t>[Video: </a:t>
            </a:r>
            <a:r>
              <a:rPr lang="en-GB" dirty="0">
                <a:hlinkClick r:id="rId3"/>
              </a:rPr>
              <a:t>https://www.instagram.com/p/B2MUW6OB_vE/</a:t>
            </a:r>
            <a:r>
              <a:rPr lang="en-GB" dirty="0"/>
              <a:t>]</a:t>
            </a:r>
            <a:endParaRPr lang="en-GB" dirty="0">
              <a:latin typeface="Amnesty Trade Gothic" panose="020B0503040303020004" pitchFamily="34" charset="0"/>
            </a:endParaRPr>
          </a:p>
          <a:p>
            <a:endParaRPr lang="en-GB" dirty="0">
              <a:latin typeface="Amnesty Trade Gothic" panose="020B0503040303020004" pitchFamily="34" charset="0"/>
            </a:endParaRPr>
          </a:p>
          <a:p>
            <a:r>
              <a:rPr lang="en-GB" dirty="0">
                <a:latin typeface="Amnesty Trade Gothic" panose="020B0503040303020004" pitchFamily="34" charset="0"/>
              </a:rPr>
              <a:t>Climate change is causing devastation across the world, which makes it an urgent human rights issue. In particular, </a:t>
            </a:r>
          </a:p>
          <a:p>
            <a:endParaRPr lang="en-GB" dirty="0">
              <a:latin typeface="Amnesty Trade Gothic" panose="020B0503040303020004" pitchFamily="34" charset="0"/>
            </a:endParaRPr>
          </a:p>
          <a:p>
            <a:r>
              <a:rPr lang="en-GB" dirty="0">
                <a:latin typeface="Amnesty Trade Gothic" panose="020B0503040303020004" pitchFamily="34" charset="0"/>
              </a:rPr>
              <a:t>It will compound and magnify existing inequalities. </a:t>
            </a:r>
          </a:p>
          <a:p>
            <a:r>
              <a:rPr lang="en-GB" dirty="0">
                <a:latin typeface="Amnesty Trade Gothic" panose="020B0503040303020004" pitchFamily="34" charset="0"/>
              </a:rPr>
              <a:t>It is likely to affect certain groups more than others – for example, those communities who depend on agricultural or coastal livelihoods, as well as other disadvantaged groups who are subject to discrimination, such as women, elderly people, children and youth, people living in poverty and indigenous communities. </a:t>
            </a:r>
          </a:p>
          <a:p>
            <a:r>
              <a:rPr lang="en-GB" dirty="0">
                <a:latin typeface="Amnesty Trade Gothic" panose="020B0503040303020004" pitchFamily="34" charset="0"/>
              </a:rPr>
              <a:t>Its effects will continue to grow and worsen over time, creating ruin for current and future generations. </a:t>
            </a:r>
          </a:p>
          <a:p>
            <a:endParaRPr lang="en-GB" dirty="0">
              <a:latin typeface="Amnesty Trade Gothic" panose="020B0503040303020004" pitchFamily="34" charset="0"/>
            </a:endParaRPr>
          </a:p>
          <a:p>
            <a:r>
              <a:rPr lang="en-GB" dirty="0">
                <a:latin typeface="Amnesty Trade Gothic" panose="020B0503040303020004" pitchFamily="34" charset="0"/>
              </a:rPr>
              <a:t>In addition to threatening our very existence, climate change is having harmful impacts on our rights to life, health, food, water, housing and livelihoods. Climate change directly effects these human rights and will continue to do so.</a:t>
            </a:r>
          </a:p>
        </p:txBody>
      </p:sp>
      <p:sp>
        <p:nvSpPr>
          <p:cNvPr id="4" name="Slide Number Placeholder 3"/>
          <p:cNvSpPr>
            <a:spLocks noGrp="1"/>
          </p:cNvSpPr>
          <p:nvPr>
            <p:ph type="sldNum" sz="quarter" idx="5"/>
          </p:nvPr>
        </p:nvSpPr>
        <p:spPr/>
        <p:txBody>
          <a:bodyPr/>
          <a:lstStyle/>
          <a:p>
            <a:fld id="{DAD1BCC8-43C5-4A1B-A785-9C78DC9568A4}" type="slidenum">
              <a:rPr lang="en-GB" smtClean="0"/>
              <a:t>6</a:t>
            </a:fld>
            <a:endParaRPr lang="en-GB"/>
          </a:p>
        </p:txBody>
      </p:sp>
    </p:spTree>
    <p:extLst>
      <p:ext uri="{BB962C8B-B14F-4D97-AF65-F5344CB8AC3E}">
        <p14:creationId xmlns:p14="http://schemas.microsoft.com/office/powerpoint/2010/main" val="215403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Right to life</a:t>
            </a:r>
            <a:r>
              <a:rPr lang="en-GB" sz="1200" b="0" i="0" kern="1200" dirty="0">
                <a:solidFill>
                  <a:schemeClr val="tx1"/>
                </a:solidFill>
                <a:effectLst/>
                <a:latin typeface="Amnesty Trade Gothic" panose="020B0503040303020004" pitchFamily="34" charset="0"/>
                <a:ea typeface="+mn-ea"/>
                <a:cs typeface="+mn-cs"/>
              </a:rPr>
              <a:t>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We all have the right to life, and to live in freedom and safety. But climate change threatens the safety of billions of people on this planet. The most obvious example is through extreme weather-related events, such as storms, floods and wildfires. Typhoon Yolanda in the Philippines claimed the lives of </a:t>
            </a:r>
            <a:r>
              <a:rPr lang="en-GB" sz="1200" b="0" i="0" u="none" strike="noStrike" kern="1200" dirty="0">
                <a:solidFill>
                  <a:schemeClr val="tx1"/>
                </a:solidFill>
                <a:effectLst/>
                <a:latin typeface="Amnesty Trade Gothic" panose="020B0503040303020004" pitchFamily="34" charset="0"/>
                <a:ea typeface="+mn-ea"/>
                <a:cs typeface="+mn-cs"/>
                <a:hlinkClick r:id="rId3"/>
              </a:rPr>
              <a:t>nearly 10,000 people in 2013</a:t>
            </a:r>
            <a:r>
              <a:rPr lang="en-GB" sz="1200" b="0" i="0" kern="1200" dirty="0">
                <a:solidFill>
                  <a:schemeClr val="tx1"/>
                </a:solidFill>
                <a:effectLst/>
                <a:latin typeface="Amnesty Trade Gothic" panose="020B0503040303020004" pitchFamily="34" charset="0"/>
                <a:ea typeface="+mn-ea"/>
                <a:cs typeface="+mn-cs"/>
              </a:rPr>
              <a:t>. Heat stress is among the most deadly impacts. The summer heatwave in Europe in </a:t>
            </a:r>
            <a:r>
              <a:rPr lang="en-GB" sz="1200" b="0" i="0" u="none" strike="noStrike" kern="1200" dirty="0">
                <a:solidFill>
                  <a:schemeClr val="tx1"/>
                </a:solidFill>
                <a:effectLst/>
                <a:latin typeface="Amnesty Trade Gothic" panose="020B0503040303020004" pitchFamily="34" charset="0"/>
                <a:ea typeface="+mn-ea"/>
                <a:cs typeface="+mn-cs"/>
                <a:hlinkClick r:id="rId4"/>
              </a:rPr>
              <a:t>2003 resulted in the deaths of 35,000 people</a:t>
            </a:r>
            <a:r>
              <a:rPr lang="en-GB" sz="1200" b="0" i="0" kern="1200" dirty="0">
                <a:solidFill>
                  <a:schemeClr val="tx1"/>
                </a:solidFill>
                <a:effectLst/>
                <a:latin typeface="Amnesty Trade Gothic" panose="020B0503040303020004" pitchFamily="34" charset="0"/>
                <a:ea typeface="+mn-ea"/>
                <a:cs typeface="+mn-cs"/>
              </a:rPr>
              <a:t>. However, there are many other less visible ways that climate change threatens lives. The </a:t>
            </a:r>
            <a:r>
              <a:rPr lang="en-GB" sz="1200" b="0" i="0" u="none" strike="noStrike" kern="1200" dirty="0">
                <a:solidFill>
                  <a:schemeClr val="tx1"/>
                </a:solidFill>
                <a:effectLst/>
                <a:latin typeface="Amnesty Trade Gothic" panose="020B0503040303020004" pitchFamily="34" charset="0"/>
                <a:ea typeface="+mn-ea"/>
                <a:cs typeface="+mn-cs"/>
                <a:hlinkClick r:id="rId5"/>
              </a:rPr>
              <a:t>World Health Organization predicts that climate change will cause 250,000 deaths per year between 2030 and 2050</a:t>
            </a:r>
            <a:r>
              <a:rPr lang="en-GB" sz="1200" b="0" i="0" kern="1200" dirty="0">
                <a:solidFill>
                  <a:schemeClr val="tx1"/>
                </a:solidFill>
                <a:effectLst/>
                <a:latin typeface="Amnesty Trade Gothic" panose="020B0503040303020004" pitchFamily="34" charset="0"/>
                <a:ea typeface="+mn-ea"/>
                <a:cs typeface="+mn-cs"/>
              </a:rPr>
              <a:t>, due to malaria, malnutrition, diarrhoea and heat stress.</a:t>
            </a:r>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7</a:t>
            </a:fld>
            <a:endParaRPr lang="en-GB"/>
          </a:p>
        </p:txBody>
      </p:sp>
    </p:spTree>
    <p:extLst>
      <p:ext uri="{BB962C8B-B14F-4D97-AF65-F5344CB8AC3E}">
        <p14:creationId xmlns:p14="http://schemas.microsoft.com/office/powerpoint/2010/main" val="235924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Right to housing</a:t>
            </a:r>
            <a:r>
              <a:rPr lang="en-GB" sz="1200" b="0" i="0" kern="1200" dirty="0">
                <a:solidFill>
                  <a:schemeClr val="tx1"/>
                </a:solidFill>
                <a:effectLst/>
                <a:latin typeface="Amnesty Trade Gothic" panose="020B0503040303020004" pitchFamily="34" charset="0"/>
                <a:ea typeface="+mn-ea"/>
                <a:cs typeface="+mn-cs"/>
              </a:rPr>
              <a:t>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We all have a right to an adequate standard of living for ourselves and our families, including adequate housing. However, climate change threatens our right to housing in a variety of ways. Extreme weather events like floods and wildfires are already destroying people’s homes, leaving them displaced. Drought, erosion and flooding can also over time change the environment whilst sea-level rises threaten the homes of millions of people around the world in low-lying territories.</a:t>
            </a:r>
          </a:p>
          <a:p>
            <a:endParaRPr lang="en-GB" sz="1200" b="0" i="0" kern="1200" dirty="0">
              <a:solidFill>
                <a:schemeClr val="tx1"/>
              </a:solidFill>
              <a:effectLst/>
              <a:latin typeface="Amnesty Trade Gothic" panose="020B0503040303020004" pitchFamily="34" charset="0"/>
              <a:ea typeface="+mn-ea"/>
              <a:cs typeface="+mn-cs"/>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8</a:t>
            </a:fld>
            <a:endParaRPr lang="en-GB"/>
          </a:p>
        </p:txBody>
      </p:sp>
    </p:spTree>
    <p:extLst>
      <p:ext uri="{BB962C8B-B14F-4D97-AF65-F5344CB8AC3E}">
        <p14:creationId xmlns:p14="http://schemas.microsoft.com/office/powerpoint/2010/main" val="3191434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Amnesty Trade Gothic" panose="020B0503040303020004" pitchFamily="34" charset="0"/>
                <a:ea typeface="+mn-ea"/>
                <a:cs typeface="+mn-cs"/>
              </a:rPr>
              <a:t>Rights to water and to sanitation</a:t>
            </a:r>
            <a:r>
              <a:rPr lang="en-GB" sz="1200" b="0" i="0" kern="1200" dirty="0">
                <a:solidFill>
                  <a:schemeClr val="tx1"/>
                </a:solidFill>
                <a:effectLst/>
                <a:latin typeface="Amnesty Trade Gothic" panose="020B0503040303020004" pitchFamily="34" charset="0"/>
                <a:ea typeface="+mn-ea"/>
                <a:cs typeface="+mn-cs"/>
              </a:rPr>
              <a:t>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We all have the right to safe water for personal and domestic use and to sanitation that ensures we stay healthy. But a combination of factors such as melting snow and ice, reduced rainfall, higher temperatures and rising sea levels show that climate change is affecting and will continue to affect the quality and quantity of water resources. Already more than one billion people do not have access to clean water, and climate change will make this worse. Extreme weather events such as cyclones and floods affect water and sanitation infrastructure, leaving behind contaminated water and thus contributing to the spread of water-borne diseases. Sewage systems, especially in urban areas, will also be affected.</a:t>
            </a:r>
          </a:p>
          <a:p>
            <a:endParaRPr lang="en-GB" sz="1200" b="0" i="0" kern="1200" dirty="0">
              <a:solidFill>
                <a:schemeClr val="tx1"/>
              </a:solidFill>
              <a:effectLst/>
              <a:latin typeface="Amnesty Trade Gothic" panose="020B0503040303020004" pitchFamily="34" charset="0"/>
              <a:ea typeface="+mn-ea"/>
              <a:cs typeface="+mn-cs"/>
            </a:endParaRPr>
          </a:p>
          <a:p>
            <a:r>
              <a:rPr lang="en-GB" sz="1200" b="1" i="0" kern="1200" dirty="0">
                <a:solidFill>
                  <a:schemeClr val="tx1"/>
                </a:solidFill>
                <a:effectLst/>
                <a:latin typeface="Amnesty Trade Gothic" panose="020B0503040303020004" pitchFamily="34" charset="0"/>
                <a:ea typeface="+mn-ea"/>
                <a:cs typeface="+mn-cs"/>
              </a:rPr>
              <a:t>Right to health</a:t>
            </a:r>
            <a:r>
              <a:rPr lang="en-GB" sz="1200" b="0" i="0" kern="1200" dirty="0">
                <a:solidFill>
                  <a:schemeClr val="tx1"/>
                </a:solidFill>
                <a:effectLst/>
                <a:latin typeface="Amnesty Trade Gothic" panose="020B0503040303020004" pitchFamily="34" charset="0"/>
                <a:ea typeface="+mn-ea"/>
                <a:cs typeface="+mn-cs"/>
              </a:rPr>
              <a:t> </a:t>
            </a:r>
          </a:p>
          <a:p>
            <a:endParaRPr lang="en-GB" sz="1200" b="0" i="0" kern="1200" dirty="0">
              <a:solidFill>
                <a:schemeClr val="tx1"/>
              </a:solidFill>
              <a:effectLst/>
              <a:latin typeface="Amnesty Trade Gothic" panose="020B0503040303020004" pitchFamily="34" charset="0"/>
              <a:ea typeface="+mn-ea"/>
              <a:cs typeface="+mn-cs"/>
            </a:endParaRPr>
          </a:p>
          <a:p>
            <a:r>
              <a:rPr lang="en-GB" sz="1200" b="0" i="0" kern="1200" dirty="0">
                <a:solidFill>
                  <a:schemeClr val="tx1"/>
                </a:solidFill>
                <a:effectLst/>
                <a:latin typeface="Amnesty Trade Gothic" panose="020B0503040303020004" pitchFamily="34" charset="0"/>
                <a:ea typeface="+mn-ea"/>
                <a:cs typeface="+mn-cs"/>
              </a:rPr>
              <a:t>We all have the right to enjoy the highest attainable standard of physical and mental health. According to the IPCC, the major health impacts of climate change will include greater risk of injury, disease and death due to more intense heatwaves and fires; increased risk of under-nutrition as a result of diminished food production in poor regions; and increased risks of food- and water-borne diseases, and vector-borne diseases. Children exposed to traumatic events such as natural disasters, exacerbated by climate change, can suffer from post-traumatic stress disorders. The health impacts of climate change demand an urgent response, with unmitigated warming threatening to undermine health systems and core global health objectives.</a:t>
            </a:r>
            <a:endParaRPr lang="en-GB" dirty="0">
              <a:latin typeface="Amnesty Trade Gothic" panose="020B0503040303020004" pitchFamily="34" charset="0"/>
            </a:endParaRPr>
          </a:p>
        </p:txBody>
      </p:sp>
      <p:sp>
        <p:nvSpPr>
          <p:cNvPr id="4" name="Slide Number Placeholder 3"/>
          <p:cNvSpPr>
            <a:spLocks noGrp="1"/>
          </p:cNvSpPr>
          <p:nvPr>
            <p:ph type="sldNum" sz="quarter" idx="5"/>
          </p:nvPr>
        </p:nvSpPr>
        <p:spPr/>
        <p:txBody>
          <a:bodyPr/>
          <a:lstStyle/>
          <a:p>
            <a:fld id="{DAD1BCC8-43C5-4A1B-A785-9C78DC9568A4}" type="slidenum">
              <a:rPr lang="en-GB" smtClean="0"/>
              <a:t>9</a:t>
            </a:fld>
            <a:endParaRPr lang="en-GB"/>
          </a:p>
        </p:txBody>
      </p:sp>
    </p:spTree>
    <p:extLst>
      <p:ext uri="{BB962C8B-B14F-4D97-AF65-F5344CB8AC3E}">
        <p14:creationId xmlns:p14="http://schemas.microsoft.com/office/powerpoint/2010/main" val="3622120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mnesty Trade Gothic" panose="020B0503040303020004" pitchFamily="34" charset="0"/>
              </a:rPr>
              <a:t>WHO IS RESPONSIBLE FOR STOPPING CLIMATE CHANGE? </a:t>
            </a:r>
          </a:p>
          <a:p>
            <a:endParaRPr lang="en-GB" dirty="0">
              <a:latin typeface="Amnesty Trade Gothic" panose="020B0503040303020004" pitchFamily="34" charset="0"/>
            </a:endParaRPr>
          </a:p>
          <a:p>
            <a:r>
              <a:rPr lang="en-GB" dirty="0">
                <a:latin typeface="Amnesty Trade Gothic" panose="020B0503040303020004" pitchFamily="34" charset="0"/>
              </a:rPr>
              <a:t>[Video  link: </a:t>
            </a:r>
            <a:r>
              <a:rPr lang="en-GB" dirty="0">
                <a:hlinkClick r:id="rId3"/>
              </a:rPr>
              <a:t>https://www.instagram.com/p/B2WM-M_F767/</a:t>
            </a:r>
            <a:r>
              <a:rPr lang="en-GB" dirty="0"/>
              <a:t>]</a:t>
            </a:r>
            <a:endParaRPr lang="en-GB" dirty="0">
              <a:latin typeface="Amnesty Trade Gothic" panose="020B0503040303020004" pitchFamily="34" charset="0"/>
            </a:endParaRPr>
          </a:p>
          <a:p>
            <a:endParaRPr lang="en-GB" dirty="0">
              <a:latin typeface="Amnesty Trade Gothic" panose="020B0503040303020004" pitchFamily="34" charset="0"/>
            </a:endParaRPr>
          </a:p>
          <a:p>
            <a:r>
              <a:rPr lang="en-GB" dirty="0">
                <a:latin typeface="Amnesty Trade Gothic" panose="020B0503040303020004" pitchFamily="34" charset="0"/>
              </a:rPr>
              <a:t>States and corporations are responsible for stopping climate change. </a:t>
            </a:r>
          </a:p>
          <a:p>
            <a:endParaRPr lang="en-GB" dirty="0">
              <a:latin typeface="Amnesty Trade Gothic" panose="020B0503040303020004" pitchFamily="34" charset="0"/>
            </a:endParaRPr>
          </a:p>
          <a:p>
            <a:r>
              <a:rPr lang="en-GB" dirty="0">
                <a:latin typeface="Amnesty Trade Gothic" panose="020B0503040303020004" pitchFamily="34" charset="0"/>
              </a:rPr>
              <a:t>States are obliged to take steps to tackle climate change as fast and as humanely as possible. In their efforts to address climate change, they must not resort to measures that directly or indirectly violate human rights. For example, they shouldn’t create conservation areas or renewable energy projects on the lands of Indigenous peoples without consulting them and getting their consent. </a:t>
            </a:r>
          </a:p>
          <a:p>
            <a:endParaRPr lang="en-GB" dirty="0">
              <a:latin typeface="Amnesty Trade Gothic" panose="020B0503040303020004" pitchFamily="34" charset="0"/>
            </a:endParaRPr>
          </a:p>
          <a:p>
            <a:r>
              <a:rPr lang="en-GB" dirty="0">
                <a:latin typeface="Amnesty Trade Gothic" panose="020B0503040303020004" pitchFamily="34" charset="0"/>
              </a:rPr>
              <a:t>Businesses must remedy human rights abuses they cause or to which they contribute, which extends to human rights harms resulting from climate change. Research shows that just 100 fossil fuel-producing companies are responsible for 71% of global greenhouse gas emissions since 1988. </a:t>
            </a:r>
          </a:p>
        </p:txBody>
      </p:sp>
      <p:sp>
        <p:nvSpPr>
          <p:cNvPr id="4" name="Slide Number Placeholder 3"/>
          <p:cNvSpPr>
            <a:spLocks noGrp="1"/>
          </p:cNvSpPr>
          <p:nvPr>
            <p:ph type="sldNum" sz="quarter" idx="5"/>
          </p:nvPr>
        </p:nvSpPr>
        <p:spPr/>
        <p:txBody>
          <a:bodyPr/>
          <a:lstStyle/>
          <a:p>
            <a:fld id="{DAD1BCC8-43C5-4A1B-A785-9C78DC9568A4}" type="slidenum">
              <a:rPr lang="en-GB" smtClean="0"/>
              <a:t>10</a:t>
            </a:fld>
            <a:endParaRPr lang="en-GB"/>
          </a:p>
        </p:txBody>
      </p:sp>
    </p:spTree>
    <p:extLst>
      <p:ext uri="{BB962C8B-B14F-4D97-AF65-F5344CB8AC3E}">
        <p14:creationId xmlns:p14="http://schemas.microsoft.com/office/powerpoint/2010/main" val="2074127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505059-BDE2-498D-A198-803AC0622D10}"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EE746-B490-4F16-A9A3-A11D0DB9B00E}" type="slidenum">
              <a:rPr lang="en-GB" smtClean="0"/>
              <a:t>‹#›</a:t>
            </a:fld>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3573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505059-BDE2-498D-A198-803AC0622D10}"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3923398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505059-BDE2-498D-A198-803AC0622D10}"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389948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505059-BDE2-498D-A198-803AC0622D10}"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198461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505059-BDE2-498D-A198-803AC0622D10}" type="datetimeFigureOut">
              <a:rPr lang="en-GB" smtClean="0"/>
              <a:t>08/10/2019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390959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505059-BDE2-498D-A198-803AC0622D10}"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268959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505059-BDE2-498D-A198-803AC0622D10}" type="datetimeFigureOut">
              <a:rPr lang="en-GB" smtClean="0"/>
              <a:t>08/10/2019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106108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505059-BDE2-498D-A198-803AC0622D10}" type="datetimeFigureOut">
              <a:rPr lang="en-GB" smtClean="0"/>
              <a:t>08/10/2019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22791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505059-BDE2-498D-A198-803AC0622D10}" type="datetimeFigureOut">
              <a:rPr lang="en-GB" smtClean="0"/>
              <a:t>08/10/2019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417073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505059-BDE2-498D-A198-803AC0622D10}"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1276135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505059-BDE2-498D-A198-803AC0622D10}" type="datetimeFigureOut">
              <a:rPr lang="en-GB" smtClean="0"/>
              <a:t>08/10/2019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5AEE746-B490-4F16-A9A3-A11D0DB9B00E}" type="slidenum">
              <a:rPr lang="en-GB" smtClean="0"/>
              <a:t>‹#›</a:t>
            </a:fld>
            <a:endParaRPr lang="en-GB"/>
          </a:p>
        </p:txBody>
      </p:sp>
    </p:spTree>
    <p:extLst>
      <p:ext uri="{BB962C8B-B14F-4D97-AF65-F5344CB8AC3E}">
        <p14:creationId xmlns:p14="http://schemas.microsoft.com/office/powerpoint/2010/main" val="8832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05059-BDE2-498D-A198-803AC0622D10}" type="datetimeFigureOut">
              <a:rPr lang="en-GB" smtClean="0"/>
              <a:t>08/10/2019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EE746-B490-4F16-A9A3-A11D0DB9B00E}" type="slidenum">
              <a:rPr lang="en-GB" smtClean="0"/>
              <a:t>‹#›</a:t>
            </a:fld>
            <a:endParaRPr lang="en-GB"/>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2255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rasCsQd4g8Q?feature=oembed"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SDxmlvGiV9k?start=87&amp;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486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Day 5 - Who Is Responsible For Stopping Climate Change">
            <a:hlinkClick r:id="" action="ppaction://media"/>
            <a:extLst>
              <a:ext uri="{FF2B5EF4-FFF2-40B4-BE49-F238E27FC236}">
                <a16:creationId xmlns:a16="http://schemas.microsoft.com/office/drawing/2014/main" id="{24DBE5F2-81AC-40F6-AAAF-B482C1C0CD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39483" y="-3518"/>
            <a:ext cx="6861516" cy="6861517"/>
          </a:xfrm>
        </p:spPr>
      </p:pic>
    </p:spTree>
    <p:extLst>
      <p:ext uri="{BB962C8B-B14F-4D97-AF65-F5344CB8AC3E}">
        <p14:creationId xmlns:p14="http://schemas.microsoft.com/office/powerpoint/2010/main" val="335461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C3C4-D437-4020-9A7B-DE841E2622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A3C8ADB-C7F8-4068-BBD9-EBC38850C0E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63D79D8-1E06-483B-BA61-F5512844B7F0}"/>
              </a:ext>
            </a:extLst>
          </p:cNvPr>
          <p:cNvPicPr>
            <a:picLocks noChangeAspect="1"/>
          </p:cNvPicPr>
          <p:nvPr/>
        </p:nvPicPr>
        <p:blipFill rotWithShape="1">
          <a:blip r:embed="rId3"/>
          <a:srcRect l="21481" r="22222"/>
          <a:stretch/>
        </p:blipFill>
        <p:spPr>
          <a:xfrm>
            <a:off x="1148340" y="0"/>
            <a:ext cx="6870245" cy="6861246"/>
          </a:xfrm>
          <a:prstGeom prst="rect">
            <a:avLst/>
          </a:prstGeom>
        </p:spPr>
      </p:pic>
    </p:spTree>
    <p:extLst>
      <p:ext uri="{BB962C8B-B14F-4D97-AF65-F5344CB8AC3E}">
        <p14:creationId xmlns:p14="http://schemas.microsoft.com/office/powerpoint/2010/main" val="1103997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E967-BA44-4190-AD51-560191C1A6F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D0E9B6D-EA2A-4EB2-B508-FAF25186B5A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20F12DAC-AC4B-415F-A774-E87AB667C445}"/>
              </a:ext>
            </a:extLst>
          </p:cNvPr>
          <p:cNvPicPr>
            <a:picLocks noChangeAspect="1"/>
          </p:cNvPicPr>
          <p:nvPr/>
        </p:nvPicPr>
        <p:blipFill rotWithShape="1">
          <a:blip r:embed="rId3"/>
          <a:srcRect l="21707" r="21952"/>
          <a:stretch/>
        </p:blipFill>
        <p:spPr>
          <a:xfrm>
            <a:off x="1126272" y="0"/>
            <a:ext cx="6891455" cy="6876911"/>
          </a:xfrm>
          <a:prstGeom prst="rect">
            <a:avLst/>
          </a:prstGeom>
        </p:spPr>
      </p:pic>
    </p:spTree>
    <p:extLst>
      <p:ext uri="{BB962C8B-B14F-4D97-AF65-F5344CB8AC3E}">
        <p14:creationId xmlns:p14="http://schemas.microsoft.com/office/powerpoint/2010/main" val="47878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EE43-EC21-49E7-8C3D-6A24C9A283B6}"/>
              </a:ext>
            </a:extLst>
          </p:cNvPr>
          <p:cNvSpPr>
            <a:spLocks noGrp="1"/>
          </p:cNvSpPr>
          <p:nvPr>
            <p:ph type="title"/>
          </p:nvPr>
        </p:nvSpPr>
        <p:spPr/>
        <p:txBody>
          <a:bodyPr>
            <a:normAutofit/>
          </a:bodyPr>
          <a:lstStyle/>
          <a:p>
            <a:r>
              <a:rPr lang="en-GB" sz="3600" b="1" dirty="0">
                <a:latin typeface="Amnesty Trade Gothic" panose="020B0503040303020004" pitchFamily="34" charset="0"/>
              </a:rPr>
              <a:t>Companies</a:t>
            </a:r>
          </a:p>
        </p:txBody>
      </p:sp>
      <p:sp>
        <p:nvSpPr>
          <p:cNvPr id="3" name="Content Placeholder 2">
            <a:extLst>
              <a:ext uri="{FF2B5EF4-FFF2-40B4-BE49-F238E27FC236}">
                <a16:creationId xmlns:a16="http://schemas.microsoft.com/office/drawing/2014/main" id="{6A1B6B6A-8046-44E0-B2F9-F1F6B62E641E}"/>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48B9813F-7DD6-4600-A028-A1FF15F62BB3}"/>
              </a:ext>
            </a:extLst>
          </p:cNvPr>
          <p:cNvPicPr>
            <a:picLocks noChangeAspect="1"/>
          </p:cNvPicPr>
          <p:nvPr/>
        </p:nvPicPr>
        <p:blipFill rotWithShape="1">
          <a:blip r:embed="rId3"/>
          <a:srcRect t="1456" b="-1"/>
          <a:stretch/>
        </p:blipFill>
        <p:spPr>
          <a:xfrm rot="10800000">
            <a:off x="1965277" y="1825625"/>
            <a:ext cx="4926842" cy="2213938"/>
          </a:xfrm>
          <a:prstGeom prst="rect">
            <a:avLst/>
          </a:prstGeom>
        </p:spPr>
      </p:pic>
      <p:pic>
        <p:nvPicPr>
          <p:cNvPr id="5" name="Picture 4">
            <a:extLst>
              <a:ext uri="{FF2B5EF4-FFF2-40B4-BE49-F238E27FC236}">
                <a16:creationId xmlns:a16="http://schemas.microsoft.com/office/drawing/2014/main" id="{1089A5E2-16D1-43ED-A5F6-6CE10323B26F}"/>
              </a:ext>
            </a:extLst>
          </p:cNvPr>
          <p:cNvPicPr>
            <a:picLocks noChangeAspect="1"/>
          </p:cNvPicPr>
          <p:nvPr/>
        </p:nvPicPr>
        <p:blipFill rotWithShape="1">
          <a:blip r:embed="rId4"/>
          <a:srcRect r="1442"/>
          <a:stretch/>
        </p:blipFill>
        <p:spPr>
          <a:xfrm rot="10800000">
            <a:off x="1965276" y="4001292"/>
            <a:ext cx="4926842" cy="1515259"/>
          </a:xfrm>
          <a:prstGeom prst="rect">
            <a:avLst/>
          </a:prstGeom>
        </p:spPr>
      </p:pic>
    </p:spTree>
    <p:extLst>
      <p:ext uri="{BB962C8B-B14F-4D97-AF65-F5344CB8AC3E}">
        <p14:creationId xmlns:p14="http://schemas.microsoft.com/office/powerpoint/2010/main" val="368063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BC7A-B5D1-4AE0-9CCB-127299C39332}"/>
              </a:ext>
            </a:extLst>
          </p:cNvPr>
          <p:cNvSpPr>
            <a:spLocks noGrp="1"/>
          </p:cNvSpPr>
          <p:nvPr>
            <p:ph type="title"/>
          </p:nvPr>
        </p:nvSpPr>
        <p:spPr/>
        <p:txBody>
          <a:bodyPr>
            <a:noAutofit/>
          </a:bodyPr>
          <a:lstStyle/>
          <a:p>
            <a:r>
              <a:rPr lang="en-GB" sz="4000" b="1" dirty="0">
                <a:latin typeface="Amnesty Trade Gothic" panose="020B0503040303020004" pitchFamily="34" charset="0"/>
              </a:rPr>
              <a:t>Who is impacted the most by climate change?</a:t>
            </a:r>
            <a:endParaRPr lang="en-GB" sz="4000" b="1" dirty="0"/>
          </a:p>
        </p:txBody>
      </p:sp>
      <p:sp>
        <p:nvSpPr>
          <p:cNvPr id="3" name="Content Placeholder 2">
            <a:extLst>
              <a:ext uri="{FF2B5EF4-FFF2-40B4-BE49-F238E27FC236}">
                <a16:creationId xmlns:a16="http://schemas.microsoft.com/office/drawing/2014/main" id="{EDB6BFCF-4F0A-40EE-A838-418CFE507630}"/>
              </a:ext>
            </a:extLst>
          </p:cNvPr>
          <p:cNvSpPr>
            <a:spLocks noGrp="1"/>
          </p:cNvSpPr>
          <p:nvPr>
            <p:ph idx="1"/>
          </p:nvPr>
        </p:nvSpPr>
        <p:spPr>
          <a:xfrm>
            <a:off x="628650" y="1825625"/>
            <a:ext cx="3653418" cy="4351338"/>
          </a:xfrm>
        </p:spPr>
        <p:txBody>
          <a:bodyPr>
            <a:normAutofit fontScale="92500"/>
          </a:bodyPr>
          <a:lstStyle/>
          <a:p>
            <a:r>
              <a:rPr lang="en-GB" sz="3200" dirty="0">
                <a:latin typeface="Amnesty Trade Gothic" panose="020B0503040303020004" pitchFamily="34" charset="0"/>
              </a:rPr>
              <a:t>Developing Nations</a:t>
            </a:r>
          </a:p>
          <a:p>
            <a:r>
              <a:rPr lang="en-GB" sz="3200" dirty="0">
                <a:latin typeface="Amnesty Trade Gothic" panose="020B0503040303020004" pitchFamily="34" charset="0"/>
              </a:rPr>
              <a:t>Poorer Communities of Colour</a:t>
            </a:r>
          </a:p>
          <a:p>
            <a:r>
              <a:rPr lang="en-GB" sz="3200" dirty="0">
                <a:latin typeface="Amnesty Trade Gothic" panose="020B0503040303020004" pitchFamily="34" charset="0"/>
              </a:rPr>
              <a:t>Women and Girls</a:t>
            </a:r>
          </a:p>
          <a:p>
            <a:r>
              <a:rPr lang="en-GB" sz="3200" dirty="0">
                <a:latin typeface="Amnesty Trade Gothic" panose="020B0503040303020004" pitchFamily="34" charset="0"/>
              </a:rPr>
              <a:t>Future Generations</a:t>
            </a:r>
          </a:p>
          <a:p>
            <a:r>
              <a:rPr lang="en-GB" sz="3200" dirty="0">
                <a:latin typeface="Amnesty Trade Gothic" panose="020B0503040303020004" pitchFamily="34" charset="0"/>
              </a:rPr>
              <a:t>Indigenous Peoples</a:t>
            </a:r>
          </a:p>
        </p:txBody>
      </p:sp>
      <p:pic>
        <p:nvPicPr>
          <p:cNvPr id="5122" name="Picture 2" descr="Portrait of the environmental defender Patricia Gualinga from Ecuador">
            <a:extLst>
              <a:ext uri="{FF2B5EF4-FFF2-40B4-BE49-F238E27FC236}">
                <a16:creationId xmlns:a16="http://schemas.microsoft.com/office/drawing/2014/main" id="{CC38DF28-B88E-457F-81F7-D37A00F18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068" y="1758641"/>
            <a:ext cx="4861932" cy="29366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417FE44-AB05-42CF-964F-116609F4AE9C}"/>
              </a:ext>
            </a:extLst>
          </p:cNvPr>
          <p:cNvSpPr/>
          <p:nvPr/>
        </p:nvSpPr>
        <p:spPr>
          <a:xfrm>
            <a:off x="4282068" y="4695319"/>
            <a:ext cx="4572000" cy="1200329"/>
          </a:xfrm>
          <a:prstGeom prst="rect">
            <a:avLst/>
          </a:prstGeom>
        </p:spPr>
        <p:txBody>
          <a:bodyPr>
            <a:spAutoFit/>
          </a:bodyPr>
          <a:lstStyle/>
          <a:p>
            <a:r>
              <a:rPr lang="en-GB" b="1" dirty="0">
                <a:solidFill>
                  <a:srgbClr val="4F4F4F"/>
                </a:solidFill>
                <a:latin typeface="Amnesty Trade Gothic" panose="020B0503040303020004" pitchFamily="34" charset="0"/>
              </a:rPr>
              <a:t>Patricia </a:t>
            </a:r>
            <a:r>
              <a:rPr lang="en-GB" b="1" dirty="0" err="1">
                <a:solidFill>
                  <a:srgbClr val="4F4F4F"/>
                </a:solidFill>
                <a:latin typeface="Amnesty Trade Gothic" panose="020B0503040303020004" pitchFamily="34" charset="0"/>
              </a:rPr>
              <a:t>Gualinga</a:t>
            </a:r>
            <a:r>
              <a:rPr lang="en-GB" b="1" dirty="0">
                <a:solidFill>
                  <a:srgbClr val="4F4F4F"/>
                </a:solidFill>
                <a:latin typeface="Amnesty Trade Gothic" panose="020B0503040303020004" pitchFamily="34" charset="0"/>
              </a:rPr>
              <a:t> </a:t>
            </a:r>
            <a:r>
              <a:rPr lang="en-GB" dirty="0">
                <a:solidFill>
                  <a:srgbClr val="4F4F4F"/>
                </a:solidFill>
                <a:latin typeface="Amnesty Trade Gothic" panose="020B0503040303020004" pitchFamily="34" charset="0"/>
              </a:rPr>
              <a:t>(pictured above), an Indigenous leader of the </a:t>
            </a:r>
            <a:r>
              <a:rPr lang="en-GB" dirty="0" err="1">
                <a:solidFill>
                  <a:srgbClr val="4F4F4F"/>
                </a:solidFill>
                <a:latin typeface="Amnesty Trade Gothic" panose="020B0503040303020004" pitchFamily="34" charset="0"/>
              </a:rPr>
              <a:t>Kichwa</a:t>
            </a:r>
            <a:r>
              <a:rPr lang="en-GB" dirty="0">
                <a:solidFill>
                  <a:srgbClr val="4F4F4F"/>
                </a:solidFill>
                <a:latin typeface="Amnesty Trade Gothic" panose="020B0503040303020004" pitchFamily="34" charset="0"/>
              </a:rPr>
              <a:t> people of the Sarayaku community, in Ecuador</a:t>
            </a:r>
          </a:p>
          <a:p>
            <a:r>
              <a:rPr lang="en-GB" dirty="0"/>
              <a:t>© Caroline Bennett, Amazon Watch</a:t>
            </a:r>
            <a:endParaRPr lang="en-GB" dirty="0">
              <a:latin typeface="Amnesty Trade Gothic" panose="020B0503040303020004" pitchFamily="34" charset="0"/>
            </a:endParaRPr>
          </a:p>
        </p:txBody>
      </p:sp>
    </p:spTree>
    <p:extLst>
      <p:ext uri="{BB962C8B-B14F-4D97-AF65-F5344CB8AC3E}">
        <p14:creationId xmlns:p14="http://schemas.microsoft.com/office/powerpoint/2010/main" val="3159367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98ED-FAD6-4296-AF63-27584726173C}"/>
              </a:ext>
            </a:extLst>
          </p:cNvPr>
          <p:cNvSpPr>
            <a:spLocks noGrp="1"/>
          </p:cNvSpPr>
          <p:nvPr>
            <p:ph type="title"/>
          </p:nvPr>
        </p:nvSpPr>
        <p:spPr/>
        <p:txBody>
          <a:bodyPr>
            <a:normAutofit/>
          </a:bodyPr>
          <a:lstStyle/>
          <a:p>
            <a:r>
              <a:rPr lang="en-GB" sz="3600" b="1" dirty="0">
                <a:latin typeface="Amnesty Trade Gothic" panose="020B0503040303020004" pitchFamily="34" charset="0"/>
              </a:rPr>
              <a:t>Climate change deepens inequality</a:t>
            </a:r>
          </a:p>
        </p:txBody>
      </p:sp>
      <p:sp>
        <p:nvSpPr>
          <p:cNvPr id="3" name="Content Placeholder 2">
            <a:extLst>
              <a:ext uri="{FF2B5EF4-FFF2-40B4-BE49-F238E27FC236}">
                <a16:creationId xmlns:a16="http://schemas.microsoft.com/office/drawing/2014/main" id="{07EA77F2-4B21-4923-BBA2-2E39AF97FDFF}"/>
              </a:ext>
            </a:extLst>
          </p:cNvPr>
          <p:cNvSpPr>
            <a:spLocks noGrp="1"/>
          </p:cNvSpPr>
          <p:nvPr>
            <p:ph idx="1"/>
          </p:nvPr>
        </p:nvSpPr>
        <p:spPr>
          <a:xfrm>
            <a:off x="628650" y="1825625"/>
            <a:ext cx="3943350" cy="4351338"/>
          </a:xfrm>
        </p:spPr>
        <p:txBody>
          <a:bodyPr>
            <a:normAutofit lnSpcReduction="10000"/>
          </a:bodyPr>
          <a:lstStyle/>
          <a:p>
            <a:r>
              <a:rPr lang="en-GB" dirty="0">
                <a:latin typeface="Amnesty Trade Gothic" panose="020B0503040303020004" pitchFamily="34" charset="0"/>
              </a:rPr>
              <a:t>Less Industrially Developed Countries</a:t>
            </a:r>
          </a:p>
          <a:p>
            <a:endParaRPr lang="en-GB" dirty="0">
              <a:latin typeface="Amnesty Trade Gothic" panose="020B0503040303020004" pitchFamily="34" charset="0"/>
            </a:endParaRPr>
          </a:p>
          <a:p>
            <a:r>
              <a:rPr lang="en-GB" dirty="0">
                <a:latin typeface="Amnesty Trade Gothic" panose="020B0503040303020004" pitchFamily="34" charset="0"/>
              </a:rPr>
              <a:t>Poor and Marginalised Communities</a:t>
            </a:r>
          </a:p>
          <a:p>
            <a:endParaRPr lang="en-GB" dirty="0">
              <a:latin typeface="Amnesty Trade Gothic" panose="020B0503040303020004" pitchFamily="34" charset="0"/>
            </a:endParaRPr>
          </a:p>
          <a:p>
            <a:r>
              <a:rPr lang="en-GB" dirty="0">
                <a:latin typeface="Amnesty Trade Gothic" panose="020B0503040303020004" pitchFamily="34" charset="0"/>
              </a:rPr>
              <a:t>The Gender Gap</a:t>
            </a:r>
          </a:p>
          <a:p>
            <a:endParaRPr lang="en-GB" dirty="0">
              <a:latin typeface="Amnesty Trade Gothic" panose="020B0503040303020004" pitchFamily="34" charset="0"/>
            </a:endParaRPr>
          </a:p>
          <a:p>
            <a:r>
              <a:rPr lang="en-GB" dirty="0">
                <a:latin typeface="Amnesty Trade Gothic" panose="020B0503040303020004" pitchFamily="34" charset="0"/>
              </a:rPr>
              <a:t>Young People and Future Generations</a:t>
            </a:r>
          </a:p>
        </p:txBody>
      </p:sp>
      <p:pic>
        <p:nvPicPr>
          <p:cNvPr id="3076" name="Picture 4" descr="Image result for amnesty climate change">
            <a:extLst>
              <a:ext uri="{FF2B5EF4-FFF2-40B4-BE49-F238E27FC236}">
                <a16:creationId xmlns:a16="http://schemas.microsoft.com/office/drawing/2014/main" id="{4F59E81A-6124-4463-AAB0-C1E1C1B3E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325" y="1479517"/>
            <a:ext cx="4226675" cy="28132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imate change">
            <a:extLst>
              <a:ext uri="{FF2B5EF4-FFF2-40B4-BE49-F238E27FC236}">
                <a16:creationId xmlns:a16="http://schemas.microsoft.com/office/drawing/2014/main" id="{76305C6A-5431-47EA-BFDD-4CCEE4D08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7325" y="4292799"/>
            <a:ext cx="4246919" cy="256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878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0C6-F5C8-4FFF-AA30-2C1094274036}"/>
              </a:ext>
            </a:extLst>
          </p:cNvPr>
          <p:cNvSpPr>
            <a:spLocks noGrp="1"/>
          </p:cNvSpPr>
          <p:nvPr>
            <p:ph type="title"/>
          </p:nvPr>
        </p:nvSpPr>
        <p:spPr/>
        <p:txBody>
          <a:bodyPr>
            <a:normAutofit/>
          </a:bodyPr>
          <a:lstStyle/>
          <a:p>
            <a:r>
              <a:rPr lang="en-GB" sz="3600" b="1" dirty="0">
                <a:latin typeface="Amnesty Trade Gothic" panose="020B0503040303020004" pitchFamily="34" charset="0"/>
              </a:rPr>
              <a:t>Young People and Future Generations</a:t>
            </a:r>
          </a:p>
        </p:txBody>
      </p:sp>
      <p:pic>
        <p:nvPicPr>
          <p:cNvPr id="4" name="Online Media 3" title="The Youth Activists Stepping Up for Climate Change">
            <a:hlinkClick r:id="" action="ppaction://media"/>
            <a:extLst>
              <a:ext uri="{FF2B5EF4-FFF2-40B4-BE49-F238E27FC236}">
                <a16:creationId xmlns:a16="http://schemas.microsoft.com/office/drawing/2014/main" id="{CF5AE3F1-F9B4-4E69-A291-8021B24C21FA}"/>
              </a:ext>
            </a:extLst>
          </p:cNvPr>
          <p:cNvPicPr>
            <a:picLocks noGrp="1" noRot="1" noChangeAspect="1"/>
          </p:cNvPicPr>
          <p:nvPr>
            <p:ph idx="1"/>
            <a:videoFile r:link="rId1"/>
          </p:nvPr>
        </p:nvPicPr>
        <p:blipFill>
          <a:blip r:embed="rId4"/>
          <a:stretch>
            <a:fillRect/>
          </a:stretch>
        </p:blipFill>
        <p:spPr>
          <a:xfrm>
            <a:off x="704850" y="1825625"/>
            <a:ext cx="7735888" cy="4351338"/>
          </a:xfrm>
          <a:prstGeom prst="rect">
            <a:avLst/>
          </a:prstGeom>
        </p:spPr>
      </p:pic>
    </p:spTree>
    <p:extLst>
      <p:ext uri="{BB962C8B-B14F-4D97-AF65-F5344CB8AC3E}">
        <p14:creationId xmlns:p14="http://schemas.microsoft.com/office/powerpoint/2010/main" val="171808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BD69-6029-417F-A0AA-A208997F288D}"/>
              </a:ext>
            </a:extLst>
          </p:cNvPr>
          <p:cNvSpPr>
            <a:spLocks noGrp="1"/>
          </p:cNvSpPr>
          <p:nvPr>
            <p:ph type="title"/>
          </p:nvPr>
        </p:nvSpPr>
        <p:spPr/>
        <p:txBody>
          <a:bodyPr/>
          <a:lstStyle/>
          <a:p>
            <a:r>
              <a:rPr lang="en-GB" b="1" dirty="0" err="1">
                <a:latin typeface="Amnesty Trade Gothic" panose="020B0503040303020004" pitchFamily="34" charset="0"/>
              </a:rPr>
              <a:t>Marinel</a:t>
            </a:r>
            <a:r>
              <a:rPr lang="en-GB" b="1" dirty="0">
                <a:latin typeface="Amnesty Trade Gothic" panose="020B0503040303020004" pitchFamily="34" charset="0"/>
              </a:rPr>
              <a:t> </a:t>
            </a:r>
            <a:r>
              <a:rPr lang="en-GB" b="1" dirty="0" err="1">
                <a:latin typeface="Amnesty Trade Gothic" panose="020B0503040303020004" pitchFamily="34" charset="0"/>
              </a:rPr>
              <a:t>Sumook</a:t>
            </a:r>
            <a:r>
              <a:rPr lang="en-GB" b="1" dirty="0">
                <a:latin typeface="Amnesty Trade Gothic" panose="020B0503040303020004" pitchFamily="34" charset="0"/>
              </a:rPr>
              <a:t> Ubaldo</a:t>
            </a:r>
            <a:endParaRPr lang="en-GB" dirty="0"/>
          </a:p>
        </p:txBody>
      </p:sp>
      <p:sp>
        <p:nvSpPr>
          <p:cNvPr id="3" name="Content Placeholder 2">
            <a:extLst>
              <a:ext uri="{FF2B5EF4-FFF2-40B4-BE49-F238E27FC236}">
                <a16:creationId xmlns:a16="http://schemas.microsoft.com/office/drawing/2014/main" id="{FF9B8F26-F0BF-405E-876B-5E7792CA4AB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8A9B5A2C-91E3-48CC-B4FD-1912573C23CF}"/>
              </a:ext>
            </a:extLst>
          </p:cNvPr>
          <p:cNvPicPr>
            <a:picLocks noChangeAspect="1"/>
          </p:cNvPicPr>
          <p:nvPr/>
        </p:nvPicPr>
        <p:blipFill>
          <a:blip r:embed="rId3"/>
          <a:stretch>
            <a:fillRect/>
          </a:stretch>
        </p:blipFill>
        <p:spPr>
          <a:xfrm>
            <a:off x="0" y="1829652"/>
            <a:ext cx="3297413" cy="3424237"/>
          </a:xfrm>
          <a:prstGeom prst="rect">
            <a:avLst/>
          </a:prstGeom>
        </p:spPr>
      </p:pic>
      <p:pic>
        <p:nvPicPr>
          <p:cNvPr id="6" name="Picture 5">
            <a:extLst>
              <a:ext uri="{FF2B5EF4-FFF2-40B4-BE49-F238E27FC236}">
                <a16:creationId xmlns:a16="http://schemas.microsoft.com/office/drawing/2014/main" id="{A1F554BB-7435-45BB-871D-8A6CF0153994}"/>
              </a:ext>
            </a:extLst>
          </p:cNvPr>
          <p:cNvPicPr>
            <a:picLocks noChangeAspect="1"/>
          </p:cNvPicPr>
          <p:nvPr/>
        </p:nvPicPr>
        <p:blipFill>
          <a:blip r:embed="rId4"/>
          <a:stretch>
            <a:fillRect/>
          </a:stretch>
        </p:blipFill>
        <p:spPr>
          <a:xfrm>
            <a:off x="3297413" y="2178051"/>
            <a:ext cx="5846587" cy="2469902"/>
          </a:xfrm>
          <a:prstGeom prst="rect">
            <a:avLst/>
          </a:prstGeom>
        </p:spPr>
      </p:pic>
    </p:spTree>
    <p:extLst>
      <p:ext uri="{BB962C8B-B14F-4D97-AF65-F5344CB8AC3E}">
        <p14:creationId xmlns:p14="http://schemas.microsoft.com/office/powerpoint/2010/main" val="373818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BD69-6029-417F-A0AA-A208997F288D}"/>
              </a:ext>
            </a:extLst>
          </p:cNvPr>
          <p:cNvSpPr>
            <a:spLocks noGrp="1"/>
          </p:cNvSpPr>
          <p:nvPr>
            <p:ph type="title"/>
          </p:nvPr>
        </p:nvSpPr>
        <p:spPr/>
        <p:txBody>
          <a:bodyPr/>
          <a:lstStyle/>
          <a:p>
            <a:r>
              <a:rPr lang="en-GB" b="1" dirty="0" err="1">
                <a:latin typeface="Amnesty Trade Gothic" panose="020B0503040303020004" pitchFamily="34" charset="0"/>
              </a:rPr>
              <a:t>Marinel</a:t>
            </a:r>
            <a:r>
              <a:rPr lang="en-GB" b="1" dirty="0">
                <a:latin typeface="Amnesty Trade Gothic" panose="020B0503040303020004" pitchFamily="34" charset="0"/>
              </a:rPr>
              <a:t> </a:t>
            </a:r>
            <a:r>
              <a:rPr lang="en-GB" b="1" dirty="0" err="1">
                <a:latin typeface="Amnesty Trade Gothic" panose="020B0503040303020004" pitchFamily="34" charset="0"/>
              </a:rPr>
              <a:t>Sumook</a:t>
            </a:r>
            <a:r>
              <a:rPr lang="en-GB" b="1" dirty="0">
                <a:latin typeface="Amnesty Trade Gothic" panose="020B0503040303020004" pitchFamily="34" charset="0"/>
              </a:rPr>
              <a:t> Ubaldo</a:t>
            </a:r>
            <a:endParaRPr lang="en-GB" dirty="0"/>
          </a:p>
        </p:txBody>
      </p:sp>
      <p:pic>
        <p:nvPicPr>
          <p:cNvPr id="5" name="Picture 4">
            <a:extLst>
              <a:ext uri="{FF2B5EF4-FFF2-40B4-BE49-F238E27FC236}">
                <a16:creationId xmlns:a16="http://schemas.microsoft.com/office/drawing/2014/main" id="{45149CB0-3410-467A-B25A-87F470F1A7A3}"/>
              </a:ext>
            </a:extLst>
          </p:cNvPr>
          <p:cNvPicPr>
            <a:picLocks noChangeAspect="1"/>
          </p:cNvPicPr>
          <p:nvPr/>
        </p:nvPicPr>
        <p:blipFill>
          <a:blip r:embed="rId3"/>
          <a:stretch>
            <a:fillRect/>
          </a:stretch>
        </p:blipFill>
        <p:spPr>
          <a:xfrm>
            <a:off x="0" y="2080177"/>
            <a:ext cx="2741250" cy="2876065"/>
          </a:xfrm>
          <a:prstGeom prst="rect">
            <a:avLst/>
          </a:prstGeom>
        </p:spPr>
      </p:pic>
      <p:pic>
        <p:nvPicPr>
          <p:cNvPr id="6" name="Content Placeholder 5">
            <a:extLst>
              <a:ext uri="{FF2B5EF4-FFF2-40B4-BE49-F238E27FC236}">
                <a16:creationId xmlns:a16="http://schemas.microsoft.com/office/drawing/2014/main" id="{799B6E15-08B9-4281-9597-1F65C05F51F7}"/>
              </a:ext>
            </a:extLst>
          </p:cNvPr>
          <p:cNvPicPr>
            <a:picLocks noGrp="1" noChangeAspect="1"/>
          </p:cNvPicPr>
          <p:nvPr>
            <p:ph idx="1"/>
          </p:nvPr>
        </p:nvPicPr>
        <p:blipFill>
          <a:blip r:embed="rId4"/>
          <a:stretch>
            <a:fillRect/>
          </a:stretch>
        </p:blipFill>
        <p:spPr>
          <a:xfrm>
            <a:off x="2676293" y="1990967"/>
            <a:ext cx="6467707" cy="2876065"/>
          </a:xfrm>
          <a:prstGeom prst="rect">
            <a:avLst/>
          </a:prstGeom>
        </p:spPr>
      </p:pic>
    </p:spTree>
    <p:extLst>
      <p:ext uri="{BB962C8B-B14F-4D97-AF65-F5344CB8AC3E}">
        <p14:creationId xmlns:p14="http://schemas.microsoft.com/office/powerpoint/2010/main" val="3990252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A923-D562-4283-9646-DB9B3C47C3E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691AA2-0D27-4A87-AA6E-557E4F03E873}"/>
              </a:ext>
            </a:extLst>
          </p:cNvPr>
          <p:cNvSpPr>
            <a:spLocks noGrp="1"/>
          </p:cNvSpPr>
          <p:nvPr>
            <p:ph idx="1"/>
          </p:nvPr>
        </p:nvSpPr>
        <p:spPr/>
        <p:txBody>
          <a:bodyPr/>
          <a:lstStyle/>
          <a:p>
            <a:endParaRPr lang="en-GB"/>
          </a:p>
        </p:txBody>
      </p:sp>
      <p:pic>
        <p:nvPicPr>
          <p:cNvPr id="1026" name="Picture 2" descr="Image result for 100 companies climate change amnesty">
            <a:extLst>
              <a:ext uri="{FF2B5EF4-FFF2-40B4-BE49-F238E27FC236}">
                <a16:creationId xmlns:a16="http://schemas.microsoft.com/office/drawing/2014/main" id="{56F0EA0C-926E-457F-AD59-5590C6B0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938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4DA-C17F-4C70-B6BB-7CE3D095685F}"/>
              </a:ext>
            </a:extLst>
          </p:cNvPr>
          <p:cNvSpPr>
            <a:spLocks noGrp="1"/>
          </p:cNvSpPr>
          <p:nvPr>
            <p:ph type="title"/>
          </p:nvPr>
        </p:nvSpPr>
        <p:spPr/>
        <p:txBody>
          <a:bodyPr/>
          <a:lstStyle/>
          <a:p>
            <a:endParaRPr lang="en-GB"/>
          </a:p>
        </p:txBody>
      </p:sp>
      <p:pic>
        <p:nvPicPr>
          <p:cNvPr id="1028" name="Picture 4">
            <a:extLst>
              <a:ext uri="{FF2B5EF4-FFF2-40B4-BE49-F238E27FC236}">
                <a16:creationId xmlns:a16="http://schemas.microsoft.com/office/drawing/2014/main" id="{1A253684-C39F-4D6B-872C-F39CD594D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3257265" cy="4885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9A1EF4F-850B-4209-8DA3-0DF2BB38B83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58158" y="0"/>
            <a:ext cx="3257265" cy="48858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EEB67A1-EF8E-40E9-A5DD-B081DC8D4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266" y="0"/>
            <a:ext cx="3257265" cy="4885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205232-4DA7-4FE9-A14D-936B712E772E}"/>
              </a:ext>
            </a:extLst>
          </p:cNvPr>
          <p:cNvSpPr txBox="1"/>
          <p:nvPr/>
        </p:nvSpPr>
        <p:spPr>
          <a:xfrm>
            <a:off x="450376" y="5049672"/>
            <a:ext cx="8407021" cy="707886"/>
          </a:xfrm>
          <a:prstGeom prst="rect">
            <a:avLst/>
          </a:prstGeom>
          <a:noFill/>
        </p:spPr>
        <p:txBody>
          <a:bodyPr wrap="square" rtlCol="0">
            <a:spAutoFit/>
          </a:bodyPr>
          <a:lstStyle/>
          <a:p>
            <a:r>
              <a:rPr lang="en-GB" sz="4000" b="1" dirty="0">
                <a:latin typeface="Amnesty Trade Gothic" panose="020B0503040303020004" pitchFamily="34" charset="0"/>
              </a:rPr>
              <a:t>Climate Change and Human Rights</a:t>
            </a:r>
          </a:p>
        </p:txBody>
      </p:sp>
    </p:spTree>
    <p:extLst>
      <p:ext uri="{BB962C8B-B14F-4D97-AF65-F5344CB8AC3E}">
        <p14:creationId xmlns:p14="http://schemas.microsoft.com/office/powerpoint/2010/main" val="515605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764B-76EA-4370-8AC7-4A922C4F805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7014A9-85BD-4AF9-9695-C5CEBEAE4732}"/>
              </a:ext>
            </a:extLst>
          </p:cNvPr>
          <p:cNvSpPr>
            <a:spLocks noGrp="1"/>
          </p:cNvSpPr>
          <p:nvPr>
            <p:ph idx="1"/>
          </p:nvPr>
        </p:nvSpPr>
        <p:spPr/>
        <p:txBody>
          <a:bodyPr/>
          <a:lstStyle/>
          <a:p>
            <a:endParaRPr lang="en-GB"/>
          </a:p>
        </p:txBody>
      </p:sp>
      <p:pic>
        <p:nvPicPr>
          <p:cNvPr id="4" name="Picture 4" descr="Image result for climate inequality amnesty">
            <a:extLst>
              <a:ext uri="{FF2B5EF4-FFF2-40B4-BE49-F238E27FC236}">
                <a16:creationId xmlns:a16="http://schemas.microsoft.com/office/drawing/2014/main" id="{5D4D02BC-5606-4B29-8ACC-08DB6DA44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7119"/>
            <a:ext cx="9144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467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4DA-C17F-4C70-B6BB-7CE3D095685F}"/>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1EAB648E-CAB1-466C-B209-B829F1DEFECC}"/>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51EB1E1B-8CD2-47FB-909B-5EA7CD188A28}"/>
              </a:ext>
            </a:extLst>
          </p:cNvPr>
          <p:cNvPicPr>
            <a:picLocks noChangeAspect="1"/>
          </p:cNvPicPr>
          <p:nvPr/>
        </p:nvPicPr>
        <p:blipFill>
          <a:blip r:embed="rId3"/>
          <a:stretch>
            <a:fillRect/>
          </a:stretch>
        </p:blipFill>
        <p:spPr>
          <a:xfrm>
            <a:off x="2115604" y="0"/>
            <a:ext cx="4912792" cy="6176963"/>
          </a:xfrm>
          <a:prstGeom prst="rect">
            <a:avLst/>
          </a:prstGeom>
        </p:spPr>
      </p:pic>
    </p:spTree>
    <p:extLst>
      <p:ext uri="{BB962C8B-B14F-4D97-AF65-F5344CB8AC3E}">
        <p14:creationId xmlns:p14="http://schemas.microsoft.com/office/powerpoint/2010/main" val="612315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A04C-41B8-48BE-8C79-6F2F781C0B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5C0CAB-7B5E-4D72-83BA-BAECD65238A7}"/>
              </a:ext>
            </a:extLst>
          </p:cNvPr>
          <p:cNvSpPr>
            <a:spLocks noGrp="1"/>
          </p:cNvSpPr>
          <p:nvPr>
            <p:ph idx="1"/>
          </p:nvPr>
        </p:nvSpPr>
        <p:spPr/>
        <p:txBody>
          <a:bodyPr/>
          <a:lstStyle/>
          <a:p>
            <a:endParaRPr lang="en-GB"/>
          </a:p>
        </p:txBody>
      </p:sp>
      <p:pic>
        <p:nvPicPr>
          <p:cNvPr id="2050" name="Picture 2" descr="Image result for amnesty what is climate change">
            <a:extLst>
              <a:ext uri="{FF2B5EF4-FFF2-40B4-BE49-F238E27FC236}">
                <a16:creationId xmlns:a16="http://schemas.microsoft.com/office/drawing/2014/main" id="{867BFFED-FC34-4DDB-A304-8DDAB9157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51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4DA-C17F-4C70-B6BB-7CE3D095685F}"/>
              </a:ext>
            </a:extLst>
          </p:cNvPr>
          <p:cNvSpPr>
            <a:spLocks noGrp="1"/>
          </p:cNvSpPr>
          <p:nvPr>
            <p:ph type="title"/>
          </p:nvPr>
        </p:nvSpPr>
        <p:spPr/>
        <p:txBody>
          <a:bodyPr/>
          <a:lstStyle/>
          <a:p>
            <a:endParaRPr lang="en-GB"/>
          </a:p>
        </p:txBody>
      </p:sp>
      <p:pic>
        <p:nvPicPr>
          <p:cNvPr id="5" name="Content Placeholder 4" descr="A close up of text on a black background&#10;&#10;Description automatically generated">
            <a:extLst>
              <a:ext uri="{FF2B5EF4-FFF2-40B4-BE49-F238E27FC236}">
                <a16:creationId xmlns:a16="http://schemas.microsoft.com/office/drawing/2014/main" id="{2B4024EE-5401-443C-94B8-00464E919A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p:spPr>
      </p:pic>
    </p:spTree>
    <p:extLst>
      <p:ext uri="{BB962C8B-B14F-4D97-AF65-F5344CB8AC3E}">
        <p14:creationId xmlns:p14="http://schemas.microsoft.com/office/powerpoint/2010/main" val="398571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59204-A3BA-4919-B68B-C2198EE8459C}"/>
              </a:ext>
            </a:extLst>
          </p:cNvPr>
          <p:cNvSpPr>
            <a:spLocks noGrp="1"/>
          </p:cNvSpPr>
          <p:nvPr>
            <p:ph type="title"/>
          </p:nvPr>
        </p:nvSpPr>
        <p:spPr/>
        <p:txBody>
          <a:bodyPr>
            <a:normAutofit/>
          </a:bodyPr>
          <a:lstStyle/>
          <a:p>
            <a:r>
              <a:rPr lang="en-GB" sz="3600" b="1" dirty="0">
                <a:latin typeface="Amnesty Trade Gothic" panose="020B0503040303020004" pitchFamily="34" charset="0"/>
              </a:rPr>
              <a:t>How it affects us?</a:t>
            </a:r>
          </a:p>
        </p:txBody>
      </p:sp>
      <p:pic>
        <p:nvPicPr>
          <p:cNvPr id="4" name="Online Media 3" title="UK Climate Change Risk Assessment 2017 - Urgent priorities for the UK">
            <a:hlinkClick r:id="" action="ppaction://media"/>
            <a:extLst>
              <a:ext uri="{FF2B5EF4-FFF2-40B4-BE49-F238E27FC236}">
                <a16:creationId xmlns:a16="http://schemas.microsoft.com/office/drawing/2014/main" id="{CF6EADD9-AFCF-42B3-A5BE-39E2126B82E5}"/>
              </a:ext>
            </a:extLst>
          </p:cNvPr>
          <p:cNvPicPr>
            <a:picLocks noGrp="1" noRot="1" noChangeAspect="1"/>
          </p:cNvPicPr>
          <p:nvPr>
            <p:ph idx="1"/>
            <a:videoFile r:link="rId1"/>
          </p:nvPr>
        </p:nvPicPr>
        <p:blipFill>
          <a:blip r:embed="rId4"/>
          <a:stretch>
            <a:fillRect/>
          </a:stretch>
        </p:blipFill>
        <p:spPr>
          <a:xfrm>
            <a:off x="704056" y="1402545"/>
            <a:ext cx="7735888" cy="4351338"/>
          </a:xfrm>
          <a:prstGeom prst="rect">
            <a:avLst/>
          </a:prstGeom>
        </p:spPr>
      </p:pic>
      <p:sp>
        <p:nvSpPr>
          <p:cNvPr id="5" name="TextBox 4">
            <a:extLst>
              <a:ext uri="{FF2B5EF4-FFF2-40B4-BE49-F238E27FC236}">
                <a16:creationId xmlns:a16="http://schemas.microsoft.com/office/drawing/2014/main" id="{9A077702-7356-48CE-929E-9C2BC5E64D01}"/>
              </a:ext>
            </a:extLst>
          </p:cNvPr>
          <p:cNvSpPr txBox="1"/>
          <p:nvPr/>
        </p:nvSpPr>
        <p:spPr>
          <a:xfrm>
            <a:off x="628649" y="5841242"/>
            <a:ext cx="7811295" cy="276999"/>
          </a:xfrm>
          <a:prstGeom prst="rect">
            <a:avLst/>
          </a:prstGeom>
          <a:noFill/>
        </p:spPr>
        <p:txBody>
          <a:bodyPr wrap="square" rtlCol="0">
            <a:spAutoFit/>
          </a:bodyPr>
          <a:lstStyle/>
          <a:p>
            <a:r>
              <a:rPr lang="en-GB" sz="1200" dirty="0">
                <a:latin typeface="Amnesty Trade Gothic" panose="020B0503040303020004" pitchFamily="34" charset="0"/>
              </a:rPr>
              <a:t>UK Climate Change Risk Assessment 2017 - Urgent priorities for the UK – Committee on Climate Change</a:t>
            </a:r>
          </a:p>
        </p:txBody>
      </p:sp>
    </p:spTree>
    <p:extLst>
      <p:ext uri="{BB962C8B-B14F-4D97-AF65-F5344CB8AC3E}">
        <p14:creationId xmlns:p14="http://schemas.microsoft.com/office/powerpoint/2010/main" val="268470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4DA-C17F-4C70-B6BB-7CE3D095685F}"/>
              </a:ext>
            </a:extLst>
          </p:cNvPr>
          <p:cNvSpPr>
            <a:spLocks noGrp="1"/>
          </p:cNvSpPr>
          <p:nvPr>
            <p:ph type="title"/>
          </p:nvPr>
        </p:nvSpPr>
        <p:spPr/>
        <p:txBody>
          <a:bodyPr/>
          <a:lstStyle/>
          <a:p>
            <a:endParaRPr lang="en-GB"/>
          </a:p>
        </p:txBody>
      </p:sp>
      <p:pic>
        <p:nvPicPr>
          <p:cNvPr id="5" name="Content Placeholder 4" descr="A close up of text on a black background&#10;&#10;Description automatically generated">
            <a:extLst>
              <a:ext uri="{FF2B5EF4-FFF2-40B4-BE49-F238E27FC236}">
                <a16:creationId xmlns:a16="http://schemas.microsoft.com/office/drawing/2014/main" id="{2B4024EE-5401-443C-94B8-00464E919AD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96331" y="1825625"/>
            <a:ext cx="4351338" cy="4351338"/>
          </a:xfrm>
        </p:spPr>
      </p:pic>
      <p:pic>
        <p:nvPicPr>
          <p:cNvPr id="7" name="Picture 6" descr="A close up of text on a black background&#10;&#10;Description automatically generated">
            <a:extLst>
              <a:ext uri="{FF2B5EF4-FFF2-40B4-BE49-F238E27FC236}">
                <a16:creationId xmlns:a16="http://schemas.microsoft.com/office/drawing/2014/main" id="{DF7182F5-ACF0-43E6-8C6C-8003440D6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623260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4DA-C17F-4C70-B6BB-7CE3D095685F}"/>
              </a:ext>
            </a:extLst>
          </p:cNvPr>
          <p:cNvSpPr>
            <a:spLocks noGrp="1"/>
          </p:cNvSpPr>
          <p:nvPr>
            <p:ph type="title"/>
          </p:nvPr>
        </p:nvSpPr>
        <p:spPr/>
        <p:txBody>
          <a:bodyPr/>
          <a:lstStyle/>
          <a:p>
            <a:endParaRPr lang="en-GB"/>
          </a:p>
        </p:txBody>
      </p:sp>
      <p:pic>
        <p:nvPicPr>
          <p:cNvPr id="11" name="Picture 10" descr="A screenshot of a cell phone&#10;&#10;Description automatically generated">
            <a:extLst>
              <a:ext uri="{FF2B5EF4-FFF2-40B4-BE49-F238E27FC236}">
                <a16:creationId xmlns:a16="http://schemas.microsoft.com/office/drawing/2014/main" id="{A37072E2-93E8-460B-AD09-BC8C5CE30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Content Placeholder 3">
            <a:extLst>
              <a:ext uri="{FF2B5EF4-FFF2-40B4-BE49-F238E27FC236}">
                <a16:creationId xmlns:a16="http://schemas.microsoft.com/office/drawing/2014/main" id="{4B463B4D-9442-40F8-8F27-D74D4BB225B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04172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4DA-C17F-4C70-B6BB-7CE3D095685F}"/>
              </a:ext>
            </a:extLst>
          </p:cNvPr>
          <p:cNvSpPr>
            <a:spLocks noGrp="1"/>
          </p:cNvSpPr>
          <p:nvPr>
            <p:ph type="title"/>
          </p:nvPr>
        </p:nvSpPr>
        <p:spPr/>
        <p:txBody>
          <a:bodyPr/>
          <a:lstStyle/>
          <a:p>
            <a:endParaRPr lang="en-GB"/>
          </a:p>
        </p:txBody>
      </p:sp>
      <p:pic>
        <p:nvPicPr>
          <p:cNvPr id="9" name="Picture 8" descr="A close up of text on a black background&#10;&#10;Description automatically generated">
            <a:extLst>
              <a:ext uri="{FF2B5EF4-FFF2-40B4-BE49-F238E27FC236}">
                <a16:creationId xmlns:a16="http://schemas.microsoft.com/office/drawing/2014/main" id="{F9B33735-F74A-4B7F-8C39-E6FB6E201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Content Placeholder 3">
            <a:extLst>
              <a:ext uri="{FF2B5EF4-FFF2-40B4-BE49-F238E27FC236}">
                <a16:creationId xmlns:a16="http://schemas.microsoft.com/office/drawing/2014/main" id="{B770A687-A23B-4639-A94E-6A3B8D79E34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81256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4DA-C17F-4C70-B6BB-7CE3D095685F}"/>
              </a:ext>
            </a:extLst>
          </p:cNvPr>
          <p:cNvSpPr>
            <a:spLocks noGrp="1"/>
          </p:cNvSpPr>
          <p:nvPr>
            <p:ph type="title"/>
          </p:nvPr>
        </p:nvSpPr>
        <p:spPr/>
        <p:txBody>
          <a:bodyPr/>
          <a:lstStyle/>
          <a:p>
            <a:endParaRPr lang="en-GB"/>
          </a:p>
        </p:txBody>
      </p:sp>
      <p:pic>
        <p:nvPicPr>
          <p:cNvPr id="13" name="Picture 12" descr="A close up of a newspaper&#10;&#10;Description automatically generated">
            <a:extLst>
              <a:ext uri="{FF2B5EF4-FFF2-40B4-BE49-F238E27FC236}">
                <a16:creationId xmlns:a16="http://schemas.microsoft.com/office/drawing/2014/main" id="{1BBDBEF1-4724-477E-804A-FE058700D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Content Placeholder 3">
            <a:extLst>
              <a:ext uri="{FF2B5EF4-FFF2-40B4-BE49-F238E27FC236}">
                <a16:creationId xmlns:a16="http://schemas.microsoft.com/office/drawing/2014/main" id="{B770A687-A23B-4639-A94E-6A3B8D79E34C}"/>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63544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400</TotalTime>
  <Words>2160</Words>
  <Application>Microsoft Office PowerPoint</Application>
  <PresentationFormat>On-screen Show (4:3)</PresentationFormat>
  <Paragraphs>230</Paragraphs>
  <Slides>21</Slides>
  <Notes>20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Amnesty Trade Gothic</vt:lpstr>
      <vt:lpstr>Arial</vt:lpstr>
      <vt:lpstr>Calibri</vt:lpstr>
      <vt:lpstr>Calibri Light</vt:lpstr>
      <vt:lpstr>Office Theme</vt:lpstr>
      <vt:lpstr>PowerPoint Presentation</vt:lpstr>
      <vt:lpstr>PowerPoint Presentation</vt:lpstr>
      <vt:lpstr>PowerPoint Presentation</vt:lpstr>
      <vt:lpstr>PowerPoint Presentation</vt:lpstr>
      <vt:lpstr>How it affects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Companies</vt:lpstr>
      <vt:lpstr>Who is impacted the most by climate change?</vt:lpstr>
      <vt:lpstr>Climate change deepens inequality</vt:lpstr>
      <vt:lpstr>Young People and Future Generations</vt:lpstr>
      <vt:lpstr>Marinel Sumook Ubaldo</vt:lpstr>
      <vt:lpstr>Marinel Sumook Ubaldo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Shoomi Chowdhury</dc:creator>
  <cp:lastModifiedBy>Shoomi Chowdhury</cp:lastModifiedBy>
  <cp:revision>26</cp:revision>
  <dcterms:created xsi:type="dcterms:W3CDTF">2019-05-09T10:20:28Z</dcterms:created>
  <dcterms:modified xsi:type="dcterms:W3CDTF">2019-10-08T13:41:12Z</dcterms:modified>
</cp:coreProperties>
</file>