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60" r:id="rId2"/>
    <p:sldId id="269" r:id="rId3"/>
    <p:sldId id="288" r:id="rId4"/>
    <p:sldId id="298" r:id="rId5"/>
    <p:sldId id="311" r:id="rId6"/>
    <p:sldId id="312" r:id="rId7"/>
    <p:sldId id="314" r:id="rId8"/>
    <p:sldId id="315" r:id="rId9"/>
    <p:sldId id="316" r:id="rId10"/>
    <p:sldId id="317" r:id="rId11"/>
    <p:sldId id="318" r:id="rId12"/>
    <p:sldId id="319" r:id="rId13"/>
    <p:sldId id="321" r:id="rId14"/>
    <p:sldId id="285" r:id="rId15"/>
    <p:sldId id="277" r:id="rId16"/>
    <p:sldId id="286" r:id="rId17"/>
    <p:sldId id="280" r:id="rId18"/>
    <p:sldId id="291" r:id="rId19"/>
    <p:sldId id="262" r:id="rId20"/>
    <p:sldId id="322" r:id="rId21"/>
    <p:sldId id="310" r:id="rId22"/>
    <p:sldId id="290" r:id="rId23"/>
    <p:sldId id="292" r:id="rId24"/>
    <p:sldId id="289" r:id="rId25"/>
    <p:sldId id="273" r:id="rId26"/>
    <p:sldId id="293" r:id="rId27"/>
    <p:sldId id="274" r:id="rId28"/>
    <p:sldId id="265" r:id="rId29"/>
    <p:sldId id="270" r:id="rId30"/>
    <p:sldId id="271" r:id="rId31"/>
    <p:sldId id="302" r:id="rId32"/>
    <p:sldId id="301" r:id="rId33"/>
    <p:sldId id="324" r:id="rId34"/>
    <p:sldId id="323" r:id="rId35"/>
    <p:sldId id="303" r:id="rId36"/>
    <p:sldId id="325" r:id="rId37"/>
    <p:sldId id="305" r:id="rId38"/>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953" autoAdjust="0"/>
  </p:normalViewPr>
  <p:slideViewPr>
    <p:cSldViewPr snapToGrid="0">
      <p:cViewPr varScale="1">
        <p:scale>
          <a:sx n="67" d="100"/>
          <a:sy n="67" d="100"/>
        </p:scale>
        <p:origin x="2910" y="72"/>
      </p:cViewPr>
      <p:guideLst/>
    </p:cSldViewPr>
  </p:slideViewPr>
  <p:notesTextViewPr>
    <p:cViewPr>
      <p:scale>
        <a:sx n="3" d="2"/>
        <a:sy n="3" d="2"/>
      </p:scale>
      <p:origin x="0" y="0"/>
    </p:cViewPr>
  </p:notesTextViewPr>
  <p:notesViewPr>
    <p:cSldViewPr snapToGrid="0">
      <p:cViewPr varScale="1">
        <p:scale>
          <a:sx n="81" d="100"/>
          <a:sy n="81" d="100"/>
        </p:scale>
        <p:origin x="400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D2867E9-B0B1-45C9-85B5-929AE91818CE}" type="datetimeFigureOut">
              <a:rPr lang="en-US" smtClean="0"/>
              <a:t>9/21/2018</a:t>
            </a:fld>
            <a:endParaRPr lang="en-US" dirty="0"/>
          </a:p>
        </p:txBody>
      </p:sp>
      <p:sp>
        <p:nvSpPr>
          <p:cNvPr id="4" name="Slide Image Placeholder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744BBA3-B242-48BF-BF96-9BFF2EA96CBD}" type="slidenum">
              <a:rPr lang="en-US" smtClean="0"/>
              <a:t>‹#›</a:t>
            </a:fld>
            <a:endParaRPr lang="en-US" dirty="0"/>
          </a:p>
        </p:txBody>
      </p:sp>
    </p:spTree>
    <p:extLst>
      <p:ext uri="{BB962C8B-B14F-4D97-AF65-F5344CB8AC3E}">
        <p14:creationId xmlns:p14="http://schemas.microsoft.com/office/powerpoint/2010/main" val="158154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MxhNRs-j6b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
              </a:rPr>
              <a:t>Ban Israeli Settlement Goods</a:t>
            </a:r>
          </a:p>
          <a:p>
            <a:endParaRPr lang="en-US" sz="1100" b="1" dirty="0">
              <a:latin typeface="Arial "/>
            </a:endParaRPr>
          </a:p>
          <a:p>
            <a:r>
              <a:rPr lang="en-US" sz="1100" dirty="0">
                <a:latin typeface="Arial "/>
              </a:rPr>
              <a:t>Welcome and introduce yourself.</a:t>
            </a:r>
          </a:p>
          <a:p>
            <a:endParaRPr lang="en-US" sz="1100" dirty="0">
              <a:latin typeface="Arial "/>
            </a:endParaRPr>
          </a:p>
          <a:p>
            <a:r>
              <a:rPr lang="en-US" sz="1100" dirty="0">
                <a:latin typeface="Arial "/>
              </a:rPr>
              <a:t>Explain what you’ll be covering and the length of your session. </a:t>
            </a:r>
          </a:p>
          <a:p>
            <a:endParaRPr lang="en-US" sz="1100" dirty="0">
              <a:latin typeface="Arial "/>
            </a:endParaRPr>
          </a:p>
          <a:p>
            <a:endParaRPr lang="en-GB"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a:t>
            </a:fld>
            <a:endParaRPr lang="en-US" dirty="0"/>
          </a:p>
        </p:txBody>
      </p:sp>
    </p:spTree>
    <p:extLst>
      <p:ext uri="{BB962C8B-B14F-4D97-AF65-F5344CB8AC3E}">
        <p14:creationId xmlns:p14="http://schemas.microsoft.com/office/powerpoint/2010/main" val="345845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err="1">
                <a:solidFill>
                  <a:prstClr val="black"/>
                </a:solidFill>
                <a:latin typeface="Arial "/>
                <a:ea typeface="+mn-ea"/>
                <a:cs typeface="+mn-cs"/>
              </a:rPr>
              <a:t>Ahed</a:t>
            </a:r>
            <a:r>
              <a:rPr lang="en-US" sz="1100" b="1" dirty="0">
                <a:solidFill>
                  <a:prstClr val="black"/>
                </a:solidFill>
                <a:latin typeface="Arial "/>
                <a:ea typeface="+mn-ea"/>
                <a:cs typeface="+mn-cs"/>
              </a:rPr>
              <a:t> R</a:t>
            </a:r>
            <a:r>
              <a:rPr lang="en-GB" sz="1100" b="1" dirty="0" err="1">
                <a:solidFill>
                  <a:prstClr val="black"/>
                </a:solidFill>
                <a:latin typeface="Arial "/>
                <a:ea typeface="+mn-ea"/>
                <a:cs typeface="+mn-cs"/>
              </a:rPr>
              <a:t>eleased</a:t>
            </a:r>
            <a:r>
              <a:rPr lang="en-GB" sz="1100" b="1" dirty="0">
                <a:solidFill>
                  <a:prstClr val="black"/>
                </a:solidFill>
                <a:latin typeface="Arial "/>
                <a:ea typeface="+mn-ea"/>
                <a:cs typeface="+mn-cs"/>
              </a:rPr>
              <a:t> but…</a:t>
            </a:r>
          </a:p>
          <a:p>
            <a:endParaRPr lang="en-US" sz="1100" b="0" dirty="0">
              <a:latin typeface="Arial "/>
              <a:cs typeface="Arial" panose="020B0604020202020204" pitchFamily="34" charset="0"/>
            </a:endParaRPr>
          </a:p>
          <a:p>
            <a:r>
              <a:rPr lang="en-US" sz="1100" b="0" dirty="0">
                <a:latin typeface="Arial "/>
                <a:cs typeface="Arial" panose="020B0604020202020204" pitchFamily="34" charset="0"/>
              </a:rPr>
              <a:t>Resource: https://www.amnesty.org.uk/ahed-tamimi-palestinian-teen-released-israeli-prison</a:t>
            </a:r>
          </a:p>
          <a:p>
            <a:endParaRPr lang="en-US" sz="1100" b="0" dirty="0">
              <a:latin typeface="Arial "/>
              <a:cs typeface="Arial" panose="020B0604020202020204" pitchFamily="34" charset="0"/>
            </a:endParaRPr>
          </a:p>
          <a:p>
            <a:r>
              <a:rPr lang="en-US" sz="1100" b="0" dirty="0">
                <a:latin typeface="Arial "/>
                <a:cs typeface="Arial" panose="020B0604020202020204" pitchFamily="34" charset="0"/>
              </a:rPr>
              <a:t>Twitter Video: </a:t>
            </a:r>
            <a:r>
              <a:rPr lang="en-US" sz="1100" b="0" dirty="0" err="1">
                <a:latin typeface="Arial "/>
                <a:cs typeface="Arial" panose="020B0604020202020204" pitchFamily="34" charset="0"/>
              </a:rPr>
              <a:t>Ahed</a:t>
            </a:r>
            <a:r>
              <a:rPr lang="en-US" sz="1100" b="0" dirty="0">
                <a:latin typeface="Arial "/>
                <a:cs typeface="Arial" panose="020B0604020202020204" pitchFamily="34" charset="0"/>
              </a:rPr>
              <a:t> released from prison (1 min)</a:t>
            </a:r>
          </a:p>
          <a:p>
            <a:r>
              <a:rPr lang="en-US" sz="1100" b="0" dirty="0">
                <a:latin typeface="Arial "/>
                <a:cs typeface="Arial" panose="020B0604020202020204" pitchFamily="34" charset="0"/>
              </a:rPr>
              <a:t> https://twitter.com/amnesty/status/1023669250807001096?ref_src=twsrc%5Etfw%7Ctwcamp%5Etweetembed%7Ctwterm%5E1023669250807001096&amp;ref_url=https%3A%2F%2Fwww.amnesty.org.uk%2Fahed-tamimi-palestinian-teen-released-israeli-prison</a:t>
            </a:r>
          </a:p>
          <a:p>
            <a:endParaRPr lang="en-US" sz="1100" b="0" dirty="0">
              <a:latin typeface="Arial "/>
              <a:cs typeface="Arial" panose="020B0604020202020204" pitchFamily="34" charset="0"/>
            </a:endParaRPr>
          </a:p>
          <a:p>
            <a:endParaRPr lang="en-US" sz="1100" b="0" dirty="0">
              <a:latin typeface="Arial "/>
              <a:cs typeface="Arial" panose="020B0604020202020204" pitchFamily="34" charset="0"/>
            </a:endParaRPr>
          </a:p>
          <a:p>
            <a:r>
              <a:rPr lang="en-US" sz="1100" b="0" dirty="0">
                <a:latin typeface="Arial "/>
                <a:cs typeface="Arial" panose="020B0604020202020204" pitchFamily="34" charset="0"/>
              </a:rPr>
              <a:t>Amnesty International </a:t>
            </a:r>
            <a:r>
              <a:rPr lang="en-GB" sz="1100" b="0" i="0" kern="1200" dirty="0">
                <a:solidFill>
                  <a:schemeClr val="tx1"/>
                </a:solidFill>
                <a:effectLst/>
                <a:latin typeface="Arial "/>
                <a:ea typeface="+mn-ea"/>
                <a:cs typeface="Arial" panose="020B0604020202020204" pitchFamily="34" charset="0"/>
              </a:rPr>
              <a:t>put global pressure on Israeli Prime Minister Benjamin Netanyahu and called on him to:</a:t>
            </a:r>
          </a:p>
          <a:p>
            <a:endParaRPr lang="en-GB" sz="1100" b="0" i="0" kern="1200" dirty="0">
              <a:solidFill>
                <a:schemeClr val="tx1"/>
              </a:solidFill>
              <a:effectLst/>
              <a:latin typeface="Arial "/>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
                <a:ea typeface="+mn-ea"/>
                <a:cs typeface="Arial" panose="020B0604020202020204" pitchFamily="34" charset="0"/>
              </a:rPr>
              <a:t>Immediately release, 16-year-old Palestinian activist </a:t>
            </a:r>
            <a:r>
              <a:rPr lang="en-GB" sz="1100" b="0" i="0" kern="1200" dirty="0" err="1">
                <a:solidFill>
                  <a:schemeClr val="tx1"/>
                </a:solidFill>
                <a:effectLst/>
                <a:latin typeface="Arial "/>
                <a:ea typeface="+mn-ea"/>
                <a:cs typeface="Arial" panose="020B0604020202020204" pitchFamily="34" charset="0"/>
              </a:rPr>
              <a:t>Ahed</a:t>
            </a:r>
            <a:r>
              <a:rPr lang="en-GB" sz="1100" b="0" i="0" kern="1200" dirty="0">
                <a:solidFill>
                  <a:schemeClr val="tx1"/>
                </a:solidFill>
                <a:effectLst/>
                <a:latin typeface="Arial "/>
                <a:ea typeface="+mn-ea"/>
                <a:cs typeface="Arial" panose="020B0604020202020204" pitchFamily="34" charset="0"/>
              </a:rPr>
              <a:t> Tamimi, who was sentenced to eight months in prison.  </a:t>
            </a:r>
          </a:p>
          <a:p>
            <a:pPr marL="228600" indent="-228600">
              <a:buAutoNum type="arabicPeriod"/>
            </a:pPr>
            <a:endParaRPr lang="en-GB" sz="1100" b="0" i="0" kern="1200" dirty="0">
              <a:solidFill>
                <a:schemeClr val="tx1"/>
              </a:solidFill>
              <a:effectLst/>
              <a:latin typeface="Arial "/>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
                <a:ea typeface="+mn-ea"/>
                <a:cs typeface="Arial" panose="020B0604020202020204" pitchFamily="34" charset="0"/>
              </a:rPr>
              <a:t>Ensure that Palestinian children are not subjected to detention or imprisonment except in cases where it is demonstrably necessary and proportionate as a last resort for the shortest appropriate period of time.</a:t>
            </a:r>
          </a:p>
          <a:p>
            <a:pPr marL="228600" indent="-228600">
              <a:buAutoNum type="arabicPeriod"/>
            </a:pPr>
            <a:endParaRPr lang="en-US" sz="1100" b="0" i="0" kern="1200" dirty="0">
              <a:solidFill>
                <a:schemeClr val="tx1"/>
              </a:solidFill>
              <a:effectLst/>
              <a:latin typeface="Arial "/>
              <a:ea typeface="+mn-ea"/>
              <a:cs typeface="Arial" panose="020B0604020202020204" pitchFamily="34" charset="0"/>
            </a:endParaRPr>
          </a:p>
          <a:p>
            <a:pPr marL="228600" indent="-228600">
              <a:buAutoNum type="arabicPeriod"/>
            </a:pPr>
            <a:r>
              <a:rPr lang="en-US" sz="1100" b="0" i="0" kern="1200" dirty="0">
                <a:solidFill>
                  <a:schemeClr val="tx1"/>
                </a:solidFill>
                <a:effectLst/>
                <a:latin typeface="Arial "/>
                <a:ea typeface="+mn-ea"/>
                <a:cs typeface="Arial" panose="020B0604020202020204" pitchFamily="34" charset="0"/>
              </a:rPr>
              <a:t>A</a:t>
            </a:r>
            <a:r>
              <a:rPr lang="en-GB" sz="1100" b="0" i="0" kern="1200" dirty="0" err="1">
                <a:solidFill>
                  <a:schemeClr val="tx1"/>
                </a:solidFill>
                <a:effectLst/>
                <a:latin typeface="Arial "/>
                <a:ea typeface="+mn-ea"/>
                <a:cs typeface="Arial" panose="020B0604020202020204" pitchFamily="34" charset="0"/>
              </a:rPr>
              <a:t>hed</a:t>
            </a:r>
            <a:r>
              <a:rPr lang="en-GB" sz="1100" b="0" i="0" kern="1200" dirty="0">
                <a:solidFill>
                  <a:schemeClr val="tx1"/>
                </a:solidFill>
                <a:effectLst/>
                <a:latin typeface="Arial "/>
                <a:ea typeface="+mn-ea"/>
                <a:cs typeface="Arial" panose="020B0604020202020204" pitchFamily="34" charset="0"/>
              </a:rPr>
              <a:t> celebrated her 17</a:t>
            </a:r>
            <a:r>
              <a:rPr lang="en-GB" sz="1100" b="0" i="0" kern="1200" baseline="30000" dirty="0">
                <a:solidFill>
                  <a:schemeClr val="tx1"/>
                </a:solidFill>
                <a:effectLst/>
                <a:latin typeface="Arial "/>
                <a:ea typeface="+mn-ea"/>
                <a:cs typeface="Arial" panose="020B0604020202020204" pitchFamily="34" charset="0"/>
              </a:rPr>
              <a:t>th</a:t>
            </a:r>
            <a:r>
              <a:rPr lang="en-GB" sz="1100" b="0" i="0" kern="1200" dirty="0">
                <a:solidFill>
                  <a:schemeClr val="tx1"/>
                </a:solidFill>
                <a:effectLst/>
                <a:latin typeface="Arial "/>
                <a:ea typeface="+mn-ea"/>
                <a:cs typeface="Arial" panose="020B0604020202020204" pitchFamily="34" charset="0"/>
              </a:rPr>
              <a:t> birthday in prison. </a:t>
            </a:r>
          </a:p>
          <a:p>
            <a:pPr marL="228600" indent="-228600">
              <a:buAutoNum type="arabicPeriod"/>
            </a:pPr>
            <a:endParaRPr lang="en-GB" sz="1100" b="0" i="0" kern="1200" dirty="0">
              <a:solidFill>
                <a:schemeClr val="tx1"/>
              </a:solidFill>
              <a:effectLst/>
              <a:latin typeface="Arial "/>
              <a:ea typeface="+mn-ea"/>
              <a:cs typeface="Arial" panose="020B0604020202020204" pitchFamily="34" charset="0"/>
            </a:endParaRPr>
          </a:p>
          <a:p>
            <a:pPr marL="228600" indent="-228600">
              <a:buAutoNum type="arabicPeriod"/>
            </a:pPr>
            <a:r>
              <a:rPr lang="en-US" sz="1100" b="0" i="0" kern="1200" dirty="0">
                <a:solidFill>
                  <a:schemeClr val="tx1"/>
                </a:solidFill>
                <a:effectLst/>
                <a:latin typeface="Arial "/>
                <a:ea typeface="+mn-ea"/>
                <a:cs typeface="Arial" panose="020B0604020202020204" pitchFamily="34" charset="0"/>
              </a:rPr>
              <a:t>On 30</a:t>
            </a:r>
            <a:r>
              <a:rPr lang="en-US" sz="1100" b="0" i="0" kern="1200" baseline="30000" dirty="0">
                <a:solidFill>
                  <a:schemeClr val="tx1"/>
                </a:solidFill>
                <a:effectLst/>
                <a:latin typeface="Arial "/>
                <a:ea typeface="+mn-ea"/>
                <a:cs typeface="Arial" panose="020B0604020202020204" pitchFamily="34" charset="0"/>
              </a:rPr>
              <a:t>th</a:t>
            </a:r>
            <a:r>
              <a:rPr lang="en-US" sz="1100" b="0" i="0" kern="1200" dirty="0">
                <a:solidFill>
                  <a:schemeClr val="tx1"/>
                </a:solidFill>
                <a:effectLst/>
                <a:latin typeface="Arial "/>
                <a:ea typeface="+mn-ea"/>
                <a:cs typeface="Arial" panose="020B0604020202020204" pitchFamily="34" charset="0"/>
              </a:rPr>
              <a:t> July 2018, </a:t>
            </a:r>
            <a:r>
              <a:rPr lang="en-US" sz="1100" b="0" i="0" kern="1200" dirty="0" err="1">
                <a:solidFill>
                  <a:schemeClr val="tx1"/>
                </a:solidFill>
                <a:effectLst/>
                <a:latin typeface="Arial "/>
                <a:ea typeface="+mn-ea"/>
                <a:cs typeface="Arial" panose="020B0604020202020204" pitchFamily="34" charset="0"/>
              </a:rPr>
              <a:t>Ahed</a:t>
            </a:r>
            <a:r>
              <a:rPr lang="en-US" sz="1100" b="0" i="0" kern="1200" dirty="0">
                <a:solidFill>
                  <a:schemeClr val="tx1"/>
                </a:solidFill>
                <a:effectLst/>
                <a:latin typeface="Arial "/>
                <a:ea typeface="+mn-ea"/>
                <a:cs typeface="Arial" panose="020B0604020202020204" pitchFamily="34" charset="0"/>
              </a:rPr>
              <a:t> was released from prison 21 days short of her 8 month sentence.</a:t>
            </a:r>
          </a:p>
          <a:p>
            <a:pPr marL="228600" indent="-228600">
              <a:buAutoNum type="arabicPeriod"/>
            </a:pPr>
            <a:endParaRPr lang="en-US" sz="1100" b="0" i="0" kern="1200" dirty="0">
              <a:solidFill>
                <a:schemeClr val="tx1"/>
              </a:solidFill>
              <a:effectLst/>
              <a:latin typeface="Arial "/>
              <a:ea typeface="+mn-ea"/>
              <a:cs typeface="Arial" panose="020B0604020202020204" pitchFamily="34" charset="0"/>
            </a:endParaRPr>
          </a:p>
          <a:p>
            <a:pPr marL="228600" indent="-228600">
              <a:buAutoNum type="arabicPeriod"/>
            </a:pPr>
            <a:r>
              <a:rPr lang="en-GB" sz="1100" b="0" i="0" kern="1200" dirty="0" err="1">
                <a:solidFill>
                  <a:schemeClr val="tx1"/>
                </a:solidFill>
                <a:effectLst/>
                <a:latin typeface="Arial "/>
                <a:ea typeface="+mn-ea"/>
                <a:cs typeface="+mn-cs"/>
              </a:rPr>
              <a:t>Ahed</a:t>
            </a:r>
            <a:r>
              <a:rPr lang="en-GB" sz="1100" b="0" i="0" kern="1200" dirty="0">
                <a:solidFill>
                  <a:schemeClr val="tx1"/>
                </a:solidFill>
                <a:effectLst/>
                <a:latin typeface="Arial "/>
                <a:ea typeface="+mn-ea"/>
                <a:cs typeface="+mn-cs"/>
              </a:rPr>
              <a:t> Tamimi was imprisoned in a blatant attempt by the Israeli authorities to intimidate those who dare to challenge the ongoing brutal repression by occupying forces.</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In detention, </a:t>
            </a:r>
            <a:r>
              <a:rPr lang="en-GB" sz="1100" b="0" i="0" kern="1200" dirty="0" err="1">
                <a:solidFill>
                  <a:schemeClr val="tx1"/>
                </a:solidFill>
                <a:effectLst/>
                <a:latin typeface="Arial "/>
                <a:ea typeface="+mn-ea"/>
                <a:cs typeface="+mn-cs"/>
              </a:rPr>
              <a:t>Ahed</a:t>
            </a:r>
            <a:r>
              <a:rPr lang="en-GB" sz="1100" b="0" i="0" kern="1200" dirty="0">
                <a:solidFill>
                  <a:schemeClr val="tx1"/>
                </a:solidFill>
                <a:effectLst/>
                <a:latin typeface="Arial "/>
                <a:ea typeface="+mn-ea"/>
                <a:cs typeface="+mn-cs"/>
              </a:rPr>
              <a:t> endured aggressive interrogations, sometimes at night, and threats made against her family.</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Her imprisonment shows that the Israeli authorities have no regard whatsoever for the rights of Palestinian children.</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I</a:t>
            </a:r>
            <a:r>
              <a:rPr lang="en-GB" sz="1100" b="0" i="0" kern="1200" dirty="0" err="1">
                <a:solidFill>
                  <a:schemeClr val="tx1"/>
                </a:solidFill>
                <a:effectLst/>
                <a:latin typeface="Arial "/>
                <a:ea typeface="+mn-ea"/>
                <a:cs typeface="+mn-cs"/>
              </a:rPr>
              <a:t>srael</a:t>
            </a:r>
            <a:r>
              <a:rPr lang="en-GB" sz="1100" b="0" i="0" kern="1200" dirty="0">
                <a:solidFill>
                  <a:schemeClr val="tx1"/>
                </a:solidFill>
                <a:effectLst/>
                <a:latin typeface="Arial "/>
                <a:ea typeface="+mn-ea"/>
                <a:cs typeface="+mn-cs"/>
              </a:rPr>
              <a:t> must stop systematic abuse of Palestinian children.</a:t>
            </a:r>
          </a:p>
          <a:p>
            <a:pPr marL="228600" indent="-228600">
              <a:buAutoNum type="arabicPeriod"/>
            </a:pPr>
            <a:endParaRPr lang="en-GB" sz="1100" b="0" i="0" kern="1200" dirty="0">
              <a:solidFill>
                <a:schemeClr val="tx1"/>
              </a:solidFill>
              <a:effectLst/>
              <a:latin typeface="Arial "/>
              <a:ea typeface="+mn-ea"/>
              <a:cs typeface="Arial" panose="020B0604020202020204" pitchFamily="34" charset="0"/>
            </a:endParaRPr>
          </a:p>
          <a:p>
            <a:endParaRPr lang="en-US" sz="1100" b="0" dirty="0">
              <a:latin typeface="Arial "/>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10</a:t>
            </a:fld>
            <a:endParaRPr lang="en-US" dirty="0"/>
          </a:p>
        </p:txBody>
      </p:sp>
    </p:spTree>
    <p:extLst>
      <p:ext uri="{BB962C8B-B14F-4D97-AF65-F5344CB8AC3E}">
        <p14:creationId xmlns:p14="http://schemas.microsoft.com/office/powerpoint/2010/main" val="334269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latin typeface="Arial "/>
              </a:rPr>
              <a:t>Nabi Saleh</a:t>
            </a:r>
          </a:p>
          <a:p>
            <a:pPr lvl="0"/>
            <a:endParaRPr lang="en-US" sz="1100" dirty="0">
              <a:latin typeface="Arial "/>
            </a:endParaRPr>
          </a:p>
          <a:p>
            <a:pPr marL="228600" lvl="0" indent="-228600">
              <a:buAutoNum type="arabicPeriod"/>
            </a:pPr>
            <a:r>
              <a:rPr lang="en-GB" sz="1100" kern="1200" dirty="0">
                <a:solidFill>
                  <a:schemeClr val="tx1"/>
                </a:solidFill>
                <a:effectLst/>
                <a:latin typeface="Arial "/>
                <a:ea typeface="+mn-ea"/>
                <a:cs typeface="+mn-cs"/>
              </a:rPr>
              <a:t>As of April 2018, we know of 20 residents of Nabi Saleh village, including seven children, who are currently held in Israeli prisons and detention centres.</a:t>
            </a:r>
          </a:p>
          <a:p>
            <a:pPr marL="228600" lvl="0" indent="-228600">
              <a:buAutoNum type="arabicPeriod"/>
            </a:pPr>
            <a:endParaRPr lang="en-GB" sz="1100" kern="1200" dirty="0">
              <a:solidFill>
                <a:schemeClr val="tx1"/>
              </a:solidFill>
              <a:effectLst/>
              <a:latin typeface="Arial "/>
              <a:ea typeface="+mn-ea"/>
              <a:cs typeface="+mn-cs"/>
            </a:endParaRPr>
          </a:p>
          <a:p>
            <a:pPr marL="228600" lvl="0" indent="-228600">
              <a:buAutoNum type="arabicPeriod"/>
            </a:pPr>
            <a:r>
              <a:rPr lang="en-GB" sz="1100" kern="1200" dirty="0">
                <a:solidFill>
                  <a:schemeClr val="tx1"/>
                </a:solidFill>
                <a:effectLst/>
                <a:latin typeface="Arial "/>
                <a:ea typeface="+mn-ea"/>
                <a:cs typeface="+mn-cs"/>
              </a:rPr>
              <a:t>Various residents of Nabi Saleh, including </a:t>
            </a:r>
            <a:r>
              <a:rPr lang="en-GB" sz="1100" kern="1200" dirty="0" err="1">
                <a:solidFill>
                  <a:schemeClr val="tx1"/>
                </a:solidFill>
                <a:effectLst/>
                <a:latin typeface="Arial "/>
                <a:ea typeface="+mn-ea"/>
                <a:cs typeface="+mn-cs"/>
              </a:rPr>
              <a:t>Ahed</a:t>
            </a:r>
            <a:r>
              <a:rPr lang="en-GB" sz="1100" kern="1200" dirty="0">
                <a:solidFill>
                  <a:schemeClr val="tx1"/>
                </a:solidFill>
                <a:effectLst/>
                <a:latin typeface="Arial "/>
                <a:ea typeface="+mn-ea"/>
                <a:cs typeface="+mn-cs"/>
              </a:rPr>
              <a:t> Tamimi, are supported by Amnesty International in relation to the numerous human rights violations they have and do face by the Israeli authorities and the Israeli army. </a:t>
            </a:r>
          </a:p>
          <a:p>
            <a:pPr marL="228600" lvl="0" indent="-228600">
              <a:buAutoNum type="arabicPeriod"/>
            </a:pPr>
            <a:endParaRPr lang="en-GB" sz="1100" kern="1200" dirty="0">
              <a:solidFill>
                <a:schemeClr val="tx1"/>
              </a:solidFill>
              <a:effectLst/>
              <a:latin typeface="Arial "/>
              <a:ea typeface="+mn-ea"/>
              <a:cs typeface="+mn-cs"/>
            </a:endParaRPr>
          </a:p>
          <a:p>
            <a:pPr marL="228600" lvl="0" indent="-228600">
              <a:buAutoNum type="arabicPeriod"/>
            </a:pPr>
            <a:r>
              <a:rPr lang="en-GB" sz="1100" kern="1200" dirty="0">
                <a:solidFill>
                  <a:schemeClr val="tx1"/>
                </a:solidFill>
                <a:effectLst/>
                <a:latin typeface="Arial "/>
                <a:ea typeface="+mn-ea"/>
                <a:cs typeface="+mn-cs"/>
              </a:rPr>
              <a:t>Nabi Saleh is a village of about 550 people. Most of the inhabitants are the extended Tamimi family; besides them, there are a few refugee families who moved to Nabi Saleh after Israel forced them to flee their homes in 1948. </a:t>
            </a:r>
          </a:p>
          <a:p>
            <a:pPr marL="228600" lvl="0" indent="-228600">
              <a:buAutoNum type="arabicPeriod"/>
            </a:pPr>
            <a:endParaRPr lang="en-GB" sz="1100" kern="1200" dirty="0">
              <a:solidFill>
                <a:schemeClr val="tx1"/>
              </a:solidFill>
              <a:effectLst/>
              <a:latin typeface="Arial "/>
              <a:ea typeface="+mn-ea"/>
              <a:cs typeface="+mn-cs"/>
            </a:endParaRPr>
          </a:p>
          <a:p>
            <a:pPr marL="228600" lvl="0" indent="-228600">
              <a:buAutoNum type="arabicPeriod"/>
            </a:pPr>
            <a:r>
              <a:rPr lang="en-GB" sz="1100" kern="1200" dirty="0">
                <a:solidFill>
                  <a:schemeClr val="tx1"/>
                </a:solidFill>
                <a:effectLst/>
                <a:latin typeface="Arial "/>
                <a:ea typeface="+mn-ea"/>
                <a:cs typeface="+mn-cs"/>
              </a:rPr>
              <a:t>The village takes its name from a holy site in its centre, which is part of a traditional Sufi pilgrimage route. The village covers around 284 hectares, including farmland. </a:t>
            </a:r>
          </a:p>
          <a:p>
            <a:endParaRPr lang="en-GB" sz="1100" kern="1200" dirty="0">
              <a:solidFill>
                <a:schemeClr val="tx1"/>
              </a:solidFill>
              <a:effectLst/>
              <a:latin typeface="Arial "/>
              <a:ea typeface="+mn-ea"/>
              <a:cs typeface="+mn-cs"/>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11</a:t>
            </a:fld>
            <a:endParaRPr lang="en-US" dirty="0"/>
          </a:p>
        </p:txBody>
      </p:sp>
    </p:spTree>
    <p:extLst>
      <p:ext uri="{BB962C8B-B14F-4D97-AF65-F5344CB8AC3E}">
        <p14:creationId xmlns:p14="http://schemas.microsoft.com/office/powerpoint/2010/main" val="394314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kern="1200" dirty="0">
                <a:solidFill>
                  <a:schemeClr val="tx1"/>
                </a:solidFill>
                <a:effectLst/>
                <a:latin typeface="Arial "/>
                <a:ea typeface="+mn-ea"/>
                <a:cs typeface="+mn-cs"/>
              </a:rPr>
              <a:t>Nabi Saleh</a:t>
            </a:r>
          </a:p>
          <a:p>
            <a:endParaRPr lang="en-GB" sz="1100" kern="1200" dirty="0">
              <a:solidFill>
                <a:schemeClr val="tx1"/>
              </a:solidFill>
              <a:effectLst/>
              <a:latin typeface="Arial "/>
              <a:ea typeface="+mn-ea"/>
              <a:cs typeface="+mn-cs"/>
            </a:endParaRPr>
          </a:p>
          <a:p>
            <a:pPr marL="228600" indent="-228600">
              <a:buAutoNum type="arabicPeriod"/>
            </a:pPr>
            <a:r>
              <a:rPr lang="en-GB" sz="1100" kern="1200" dirty="0" err="1">
                <a:solidFill>
                  <a:schemeClr val="tx1"/>
                </a:solidFill>
                <a:effectLst/>
                <a:latin typeface="Arial "/>
                <a:ea typeface="+mn-ea"/>
                <a:cs typeface="+mn-cs"/>
              </a:rPr>
              <a:t>Halamish</a:t>
            </a:r>
            <a:r>
              <a:rPr lang="en-GB" sz="1100" kern="1200" dirty="0">
                <a:solidFill>
                  <a:schemeClr val="tx1"/>
                </a:solidFill>
                <a:effectLst/>
                <a:latin typeface="Arial "/>
                <a:ea typeface="+mn-ea"/>
                <a:cs typeface="+mn-cs"/>
              </a:rPr>
              <a:t> (also called Neve </a:t>
            </a:r>
            <a:r>
              <a:rPr lang="en-GB" sz="1100" kern="1200" dirty="0" err="1">
                <a:solidFill>
                  <a:schemeClr val="tx1"/>
                </a:solidFill>
                <a:effectLst/>
                <a:latin typeface="Arial "/>
                <a:ea typeface="+mn-ea"/>
                <a:cs typeface="+mn-cs"/>
              </a:rPr>
              <a:t>Tzuf</a:t>
            </a:r>
            <a:r>
              <a:rPr lang="en-GB" sz="1100" kern="1200" dirty="0">
                <a:solidFill>
                  <a:schemeClr val="tx1"/>
                </a:solidFill>
                <a:effectLst/>
                <a:latin typeface="Arial "/>
                <a:ea typeface="+mn-ea"/>
                <a:cs typeface="+mn-cs"/>
              </a:rPr>
              <a:t>) is an illegal Israeli settlement established in 1977 on lands that belong to the villages of Nabi Saleh and </a:t>
            </a:r>
            <a:r>
              <a:rPr lang="en-GB" sz="1100" kern="1200" dirty="0" err="1">
                <a:solidFill>
                  <a:schemeClr val="tx1"/>
                </a:solidFill>
                <a:effectLst/>
                <a:latin typeface="Arial "/>
                <a:ea typeface="+mn-ea"/>
                <a:cs typeface="+mn-cs"/>
              </a:rPr>
              <a:t>Dier</a:t>
            </a:r>
            <a:r>
              <a:rPr lang="en-GB" sz="1100" kern="1200" dirty="0">
                <a:solidFill>
                  <a:schemeClr val="tx1"/>
                </a:solidFill>
                <a:effectLst/>
                <a:latin typeface="Arial "/>
                <a:ea typeface="+mn-ea"/>
                <a:cs typeface="+mn-cs"/>
              </a:rPr>
              <a:t> </a:t>
            </a:r>
            <a:r>
              <a:rPr lang="en-GB" sz="1100" kern="1200" dirty="0" err="1">
                <a:solidFill>
                  <a:schemeClr val="tx1"/>
                </a:solidFill>
                <a:effectLst/>
                <a:latin typeface="Arial "/>
                <a:ea typeface="+mn-ea"/>
                <a:cs typeface="+mn-cs"/>
              </a:rPr>
              <a:t>Nitham</a:t>
            </a:r>
            <a:r>
              <a:rPr lang="en-GB" sz="1100" kern="1200" dirty="0">
                <a:solidFill>
                  <a:schemeClr val="tx1"/>
                </a:solidFill>
                <a:effectLst/>
                <a:latin typeface="Arial "/>
                <a:ea typeface="+mn-ea"/>
                <a:cs typeface="+mn-cs"/>
              </a:rPr>
              <a:t>. A few years after its establishment the settlement had around 400 residents; it has since grown to contain around 1,600. There is a military base in the settlement, where the army trains religious recruits and also frequently detains Palestinians, including demonstrators from Nabi Saleh.</a:t>
            </a:r>
          </a:p>
          <a:p>
            <a:pPr marL="228600" indent="-228600">
              <a:buAutoNum type="arabicPeriod"/>
            </a:pPr>
            <a:endParaRPr lang="en-GB" sz="1100" kern="1200" dirty="0">
              <a:solidFill>
                <a:schemeClr val="tx1"/>
              </a:solidFill>
              <a:effectLst/>
              <a:latin typeface="Arial "/>
              <a:ea typeface="+mn-ea"/>
              <a:cs typeface="+mn-cs"/>
            </a:endParaRPr>
          </a:p>
          <a:p>
            <a:pPr marL="228600" indent="-228600">
              <a:buAutoNum type="arabicPeriod"/>
            </a:pPr>
            <a:r>
              <a:rPr lang="en-GB" sz="1100" kern="1200" dirty="0">
                <a:solidFill>
                  <a:schemeClr val="tx1"/>
                </a:solidFill>
                <a:effectLst/>
                <a:latin typeface="Arial "/>
                <a:ea typeface="+mn-ea"/>
                <a:cs typeface="+mn-cs"/>
              </a:rPr>
              <a:t>Weekly demonstrations developed in late 2009 out of protests by residents of the villages of Nabi Saleh and </a:t>
            </a:r>
            <a:r>
              <a:rPr lang="en-GB" sz="1100" kern="1200" dirty="0" err="1">
                <a:solidFill>
                  <a:schemeClr val="tx1"/>
                </a:solidFill>
                <a:effectLst/>
                <a:latin typeface="Arial "/>
                <a:ea typeface="+mn-ea"/>
                <a:cs typeface="+mn-cs"/>
              </a:rPr>
              <a:t>Dier</a:t>
            </a:r>
            <a:r>
              <a:rPr lang="en-GB" sz="1100" kern="1200" dirty="0">
                <a:solidFill>
                  <a:schemeClr val="tx1"/>
                </a:solidFill>
                <a:effectLst/>
                <a:latin typeface="Arial "/>
                <a:ea typeface="+mn-ea"/>
                <a:cs typeface="+mn-cs"/>
              </a:rPr>
              <a:t> </a:t>
            </a:r>
            <a:r>
              <a:rPr lang="en-GB" sz="1100" kern="1200" dirty="0" err="1">
                <a:solidFill>
                  <a:schemeClr val="tx1"/>
                </a:solidFill>
                <a:effectLst/>
                <a:latin typeface="Arial "/>
                <a:ea typeface="+mn-ea"/>
                <a:cs typeface="+mn-cs"/>
              </a:rPr>
              <a:t>Nitham</a:t>
            </a:r>
            <a:r>
              <a:rPr lang="en-GB" sz="1100" kern="1200" dirty="0">
                <a:solidFill>
                  <a:schemeClr val="tx1"/>
                </a:solidFill>
                <a:effectLst/>
                <a:latin typeface="Arial "/>
                <a:ea typeface="+mn-ea"/>
                <a:cs typeface="+mn-cs"/>
              </a:rPr>
              <a:t> when settlers from </a:t>
            </a:r>
            <a:r>
              <a:rPr lang="en-GB" sz="1100" kern="1200" dirty="0" err="1">
                <a:solidFill>
                  <a:schemeClr val="tx1"/>
                </a:solidFill>
                <a:effectLst/>
                <a:latin typeface="Arial "/>
                <a:ea typeface="+mn-ea"/>
                <a:cs typeface="+mn-cs"/>
              </a:rPr>
              <a:t>Halamish</a:t>
            </a:r>
            <a:r>
              <a:rPr lang="en-GB" sz="1100" kern="1200" dirty="0">
                <a:solidFill>
                  <a:schemeClr val="tx1"/>
                </a:solidFill>
                <a:effectLst/>
                <a:latin typeface="Arial "/>
                <a:ea typeface="+mn-ea"/>
                <a:cs typeface="+mn-cs"/>
              </a:rPr>
              <a:t> began a takeover of the Al-</a:t>
            </a:r>
            <a:r>
              <a:rPr lang="en-GB" sz="1100" kern="1200" dirty="0" err="1">
                <a:solidFill>
                  <a:schemeClr val="tx1"/>
                </a:solidFill>
                <a:effectLst/>
                <a:latin typeface="Arial "/>
                <a:ea typeface="+mn-ea"/>
                <a:cs typeface="+mn-cs"/>
              </a:rPr>
              <a:t>Qaws</a:t>
            </a:r>
            <a:r>
              <a:rPr lang="en-GB" sz="1100" kern="1200" dirty="0">
                <a:solidFill>
                  <a:schemeClr val="tx1"/>
                </a:solidFill>
                <a:effectLst/>
                <a:latin typeface="Arial "/>
                <a:ea typeface="+mn-ea"/>
                <a:cs typeface="+mn-cs"/>
              </a:rPr>
              <a:t> spring, which is situated in land between the two villages, owned and cultivated by Palestinians. </a:t>
            </a:r>
          </a:p>
          <a:p>
            <a:pPr marL="228600" indent="-228600">
              <a:buAutoNum type="arabicPeriod"/>
            </a:pPr>
            <a:endParaRPr lang="en-GB" sz="1100" kern="1200" dirty="0">
              <a:solidFill>
                <a:schemeClr val="tx1"/>
              </a:solidFill>
              <a:effectLst/>
              <a:latin typeface="Arial "/>
              <a:ea typeface="+mn-ea"/>
              <a:cs typeface="+mn-cs"/>
            </a:endParaRPr>
          </a:p>
          <a:p>
            <a:pPr marL="228600" indent="-228600">
              <a:buAutoNum type="arabicPeriod"/>
            </a:pPr>
            <a:r>
              <a:rPr lang="en-GB" sz="1100" kern="1200" dirty="0">
                <a:solidFill>
                  <a:schemeClr val="tx1"/>
                </a:solidFill>
                <a:effectLst/>
                <a:latin typeface="Arial "/>
                <a:ea typeface="+mn-ea"/>
                <a:cs typeface="+mn-cs"/>
              </a:rPr>
              <a:t>In early 2009 settlers turned the spring into a tourist site and began to build structures in the area, illegally. In the process they destroyed Palestinian property including olive trees which the villagers partly depend upon for their livelihood. On 17 December 2009 the Israeli authorities banned Palestinians, including landowners, from access to the spring and the land around it, while allowing settlers to continue to build and have free access. </a:t>
            </a:r>
          </a:p>
          <a:p>
            <a:pPr marL="228600" indent="-228600">
              <a:buAutoNum type="arabicPeriod"/>
            </a:pPr>
            <a:endParaRPr lang="en-GB" sz="1100" kern="1200" dirty="0">
              <a:solidFill>
                <a:schemeClr val="tx1"/>
              </a:solidFill>
              <a:effectLst/>
              <a:latin typeface="Arial "/>
              <a:ea typeface="+mn-ea"/>
              <a:cs typeface="+mn-cs"/>
            </a:endParaRPr>
          </a:p>
          <a:p>
            <a:pPr marL="228600" indent="-228600">
              <a:buAutoNum type="arabicPeriod"/>
            </a:pPr>
            <a:r>
              <a:rPr lang="en-GB" sz="1100" kern="1200" dirty="0">
                <a:solidFill>
                  <a:schemeClr val="tx1"/>
                </a:solidFill>
                <a:effectLst/>
                <a:latin typeface="Arial "/>
                <a:ea typeface="+mn-ea"/>
                <a:cs typeface="+mn-cs"/>
              </a:rPr>
              <a:t>This prompted the villagers to begin regular demonstrations to demand access to the spring. Palestinians are still prevented from accessing the spring and the military authorities have continued using excessive force to stop the Palestinian demonstrations and harass the residents.</a:t>
            </a: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12</a:t>
            </a:fld>
            <a:endParaRPr lang="en-US" dirty="0"/>
          </a:p>
        </p:txBody>
      </p:sp>
    </p:spTree>
    <p:extLst>
      <p:ext uri="{BB962C8B-B14F-4D97-AF65-F5344CB8AC3E}">
        <p14:creationId xmlns:p14="http://schemas.microsoft.com/office/powerpoint/2010/main" val="1726841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err="1">
                <a:latin typeface="Arial "/>
              </a:rPr>
              <a:t>Ahed</a:t>
            </a:r>
            <a:r>
              <a:rPr lang="en-US" sz="1100" b="1" dirty="0">
                <a:latin typeface="Arial "/>
              </a:rPr>
              <a:t> Tamimi</a:t>
            </a:r>
          </a:p>
          <a:p>
            <a:endParaRPr lang="en-US" sz="1100" dirty="0">
              <a:latin typeface="Arial "/>
            </a:endParaRPr>
          </a:p>
          <a:p>
            <a:r>
              <a:rPr lang="en-US" sz="1100" dirty="0">
                <a:latin typeface="Arial "/>
              </a:rPr>
              <a:t>Optional Video:</a:t>
            </a:r>
          </a:p>
          <a:p>
            <a:r>
              <a:rPr lang="en-US" sz="1100" dirty="0">
                <a:latin typeface="Arial "/>
              </a:rPr>
              <a:t>https://www.youtube.com/watch?v=AIN4KQzBUgE</a:t>
            </a:r>
          </a:p>
          <a:p>
            <a:endParaRPr lang="en-GB" sz="1100" dirty="0">
              <a:latin typeface="Arial "/>
            </a:endParaRPr>
          </a:p>
          <a:p>
            <a:r>
              <a:rPr lang="en-GB" sz="1100" dirty="0">
                <a:latin typeface="Arial "/>
              </a:rPr>
              <a:t>Institute of </a:t>
            </a:r>
            <a:r>
              <a:rPr lang="en-US" sz="1100" dirty="0">
                <a:latin typeface="Arial "/>
              </a:rPr>
              <a:t>Middle East Understanding Video: </a:t>
            </a:r>
            <a:br>
              <a:rPr lang="en-US" sz="1100" b="0" i="0" u="none" strike="noStrike" kern="1200" dirty="0">
                <a:solidFill>
                  <a:schemeClr val="tx1"/>
                </a:solidFill>
                <a:effectLst/>
                <a:latin typeface="Arial "/>
                <a:ea typeface="+mn-ea"/>
                <a:cs typeface="+mn-cs"/>
                <a:hlinkClick r:id="rId3"/>
              </a:rPr>
            </a:br>
            <a:r>
              <a:rPr lang="en-US" sz="1100" b="0" i="0" u="none" strike="noStrike" kern="1200" dirty="0">
                <a:solidFill>
                  <a:schemeClr val="tx1"/>
                </a:solidFill>
                <a:effectLst/>
                <a:latin typeface="Arial "/>
                <a:ea typeface="+mn-ea"/>
                <a:cs typeface="+mn-cs"/>
                <a:hlinkClick r:id="rId3"/>
              </a:rPr>
              <a:t>2:10</a:t>
            </a:r>
          </a:p>
          <a:p>
            <a:r>
              <a:rPr lang="en-US" sz="1100" b="0" i="0" kern="1200" dirty="0" err="1">
                <a:solidFill>
                  <a:schemeClr val="tx1"/>
                </a:solidFill>
                <a:effectLst/>
                <a:latin typeface="Arial "/>
                <a:ea typeface="+mn-ea"/>
                <a:cs typeface="+mn-cs"/>
              </a:rPr>
              <a:t>Ahed</a:t>
            </a:r>
            <a:r>
              <a:rPr lang="en-US" sz="1100" b="0" i="0" kern="1200" dirty="0">
                <a:solidFill>
                  <a:schemeClr val="tx1"/>
                </a:solidFill>
                <a:effectLst/>
                <a:latin typeface="Arial "/>
                <a:ea typeface="+mn-ea"/>
                <a:cs typeface="+mn-cs"/>
              </a:rPr>
              <a:t> Tamimi: A Teen in Search of Freedom</a:t>
            </a:r>
          </a:p>
          <a:p>
            <a:endParaRPr lang="en-US" sz="1100" b="0" i="0" kern="1200" dirty="0">
              <a:solidFill>
                <a:schemeClr val="tx1"/>
              </a:solidFill>
              <a:effectLst/>
              <a:latin typeface="Arial "/>
              <a:ea typeface="+mn-ea"/>
              <a:cs typeface="+mn-cs"/>
            </a:endParaRPr>
          </a:p>
          <a:p>
            <a:r>
              <a:rPr lang="en-US" sz="1100" b="0" i="0" kern="1200" dirty="0">
                <a:solidFill>
                  <a:schemeClr val="tx1"/>
                </a:solidFill>
                <a:effectLst/>
                <a:latin typeface="Arial "/>
                <a:ea typeface="+mn-ea"/>
                <a:cs typeface="+mn-cs"/>
              </a:rPr>
              <a:t>Note to trainer: This is not an Amnesty video and was produce before </a:t>
            </a:r>
            <a:r>
              <a:rPr lang="en-US" sz="1100" b="0" i="0" kern="1200" dirty="0" err="1">
                <a:solidFill>
                  <a:schemeClr val="tx1"/>
                </a:solidFill>
                <a:effectLst/>
                <a:latin typeface="Arial "/>
                <a:ea typeface="+mn-ea"/>
                <a:cs typeface="+mn-cs"/>
              </a:rPr>
              <a:t>Ahed’s</a:t>
            </a:r>
            <a:r>
              <a:rPr lang="en-US" sz="1100" b="0" i="0" kern="1200" dirty="0">
                <a:solidFill>
                  <a:schemeClr val="tx1"/>
                </a:solidFill>
                <a:effectLst/>
                <a:latin typeface="Arial "/>
                <a:ea typeface="+mn-ea"/>
                <a:cs typeface="+mn-cs"/>
              </a:rPr>
              <a:t> release. However, it gives a good overview of </a:t>
            </a:r>
            <a:r>
              <a:rPr lang="en-US" sz="1100" b="0" i="0" kern="1200" dirty="0" err="1">
                <a:solidFill>
                  <a:schemeClr val="tx1"/>
                </a:solidFill>
                <a:effectLst/>
                <a:latin typeface="Arial "/>
                <a:ea typeface="+mn-ea"/>
                <a:cs typeface="+mn-cs"/>
              </a:rPr>
              <a:t>Ahed’s</a:t>
            </a:r>
            <a:r>
              <a:rPr lang="en-US" sz="1100" b="0" i="0" kern="1200" dirty="0">
                <a:solidFill>
                  <a:schemeClr val="tx1"/>
                </a:solidFill>
                <a:effectLst/>
                <a:latin typeface="Arial "/>
                <a:ea typeface="+mn-ea"/>
                <a:cs typeface="+mn-cs"/>
              </a:rPr>
              <a:t> experience of living under occupation and the impact it has had on her and her family. </a:t>
            </a: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13</a:t>
            </a:fld>
            <a:endParaRPr lang="en-US" dirty="0"/>
          </a:p>
        </p:txBody>
      </p:sp>
    </p:spTree>
    <p:extLst>
      <p:ext uri="{BB962C8B-B14F-4D97-AF65-F5344CB8AC3E}">
        <p14:creationId xmlns:p14="http://schemas.microsoft.com/office/powerpoint/2010/main" val="25396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a:solidFill>
                  <a:schemeClr val="tx1"/>
                </a:solidFill>
                <a:effectLst/>
                <a:latin typeface="Arial "/>
                <a:ea typeface="+mn-ea"/>
                <a:cs typeface="+mn-cs"/>
              </a:rPr>
              <a:t>H</a:t>
            </a:r>
            <a:r>
              <a:rPr lang="en-GB" sz="1100" b="1" i="0" kern="1200" dirty="0">
                <a:solidFill>
                  <a:schemeClr val="tx1"/>
                </a:solidFill>
                <a:effectLst/>
                <a:latin typeface="Arial "/>
                <a:ea typeface="+mn-ea"/>
                <a:cs typeface="+mn-cs"/>
              </a:rPr>
              <a:t>ow the Occupation Began?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b="0" i="0" kern="1200" dirty="0">
                <a:solidFill>
                  <a:schemeClr val="tx1"/>
                </a:solidFill>
                <a:effectLst/>
                <a:latin typeface="Arial "/>
                <a:ea typeface="+mn-ea"/>
                <a:cs typeface="+mn-cs"/>
              </a:rPr>
              <a:t>In the simplest of terms, the Israel-Palestine conflict is about land and who gets to control it and live in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b="0" i="0" kern="1200" dirty="0">
                <a:solidFill>
                  <a:schemeClr val="tx1"/>
                </a:solidFill>
                <a:effectLst/>
                <a:latin typeface="Arial "/>
                <a:ea typeface="+mn-ea"/>
                <a:cs typeface="+mn-cs"/>
              </a:rPr>
              <a:t>Over 50 years ago, the 1967 6 day war took place between Israel and its neighbouring Arab states.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b="0" i="0" kern="1200" dirty="0">
                <a:solidFill>
                  <a:schemeClr val="tx1"/>
                </a:solidFill>
                <a:effectLst/>
                <a:latin typeface="Arial "/>
                <a:ea typeface="+mn-ea"/>
                <a:cs typeface="+mn-cs"/>
              </a:rPr>
              <a:t>It was fought from 5 to 10 June 1967 and resulted in Israel capturing and occupying the Sinai Peninsula, the Gaza Strip, all of Jerusalem, the Golan Heights and most of the West Bank.</a:t>
            </a:r>
          </a:p>
        </p:txBody>
      </p:sp>
      <p:sp>
        <p:nvSpPr>
          <p:cNvPr id="4" name="Slide Number Placeholder 3"/>
          <p:cNvSpPr>
            <a:spLocks noGrp="1"/>
          </p:cNvSpPr>
          <p:nvPr>
            <p:ph type="sldNum" sz="quarter" idx="10"/>
          </p:nvPr>
        </p:nvSpPr>
        <p:spPr/>
        <p:txBody>
          <a:bodyPr/>
          <a:lstStyle/>
          <a:p>
            <a:fld id="{C744BBA3-B242-48BF-BF96-9BFF2EA96CBD}" type="slidenum">
              <a:rPr lang="en-US" smtClean="0"/>
              <a:t>14</a:t>
            </a:fld>
            <a:endParaRPr lang="en-US" dirty="0"/>
          </a:p>
        </p:txBody>
      </p:sp>
    </p:spTree>
    <p:extLst>
      <p:ext uri="{BB962C8B-B14F-4D97-AF65-F5344CB8AC3E}">
        <p14:creationId xmlns:p14="http://schemas.microsoft.com/office/powerpoint/2010/main" val="135458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cs typeface="Arial" panose="020B0604020202020204" pitchFamily="34" charset="0"/>
              </a:rPr>
              <a:t>Beginning of Illegal Settlements</a:t>
            </a:r>
            <a:endParaRPr lang="en-GB" sz="1100" b="1" i="0" kern="1200" dirty="0">
              <a:solidFill>
                <a:schemeClr val="tx1"/>
              </a:solidFill>
              <a:effectLst/>
              <a:latin typeface="Arial "/>
              <a:ea typeface="+mn-ea"/>
              <a:cs typeface="+mn-cs"/>
            </a:endParaRPr>
          </a:p>
          <a:p>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Israel then took a controversial step that was designed to reinforce its own security, but has instead created a barrier to peace and caused profound suffering to its victims.</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They began building illegal settlements on Palestinian land.</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dirty="0">
                <a:latin typeface="Arial "/>
                <a:cs typeface="Arial" panose="020B0604020202020204" pitchFamily="34" charset="0"/>
              </a:rPr>
              <a:t>This was and is illegal under international law</a:t>
            </a:r>
          </a:p>
          <a:p>
            <a:pPr marL="228600" indent="-228600">
              <a:buFont typeface="+mj-lt"/>
              <a:buAutoNum type="arabicPeriod"/>
            </a:pPr>
            <a:endParaRPr lang="en-GB" sz="1100" dirty="0">
              <a:latin typeface="Arial "/>
              <a:cs typeface="Arial" panose="020B0604020202020204" pitchFamily="34" charset="0"/>
            </a:endParaRPr>
          </a:p>
          <a:p>
            <a:pPr marL="228600" indent="-228600">
              <a:buFont typeface="+mj-lt"/>
              <a:buAutoNum type="arabicPeriod"/>
            </a:pPr>
            <a:r>
              <a:rPr lang="en-GB" sz="1100" dirty="0">
                <a:latin typeface="Arial "/>
                <a:cs typeface="Arial" panose="020B0604020202020204" pitchFamily="34" charset="0"/>
              </a:rPr>
              <a:t>All settlers were evacuated from Sinai in 1989 and Gaza in 2005</a:t>
            </a:r>
          </a:p>
          <a:p>
            <a:pPr marL="228600" indent="-228600">
              <a:buFont typeface="+mj-lt"/>
              <a:buAutoNum type="arabicPeriod"/>
            </a:pPr>
            <a:endParaRPr lang="en-GB" sz="1100" dirty="0">
              <a:latin typeface="Arial "/>
              <a:cs typeface="Arial" panose="020B0604020202020204" pitchFamily="34" charset="0"/>
            </a:endParaRPr>
          </a:p>
          <a:p>
            <a:pPr marL="228600" indent="-228600">
              <a:buFont typeface="+mj-lt"/>
              <a:buAutoNum type="arabicPeriod"/>
            </a:pPr>
            <a:r>
              <a:rPr lang="en-GB" sz="1100" dirty="0">
                <a:latin typeface="Arial "/>
                <a:cs typeface="Arial" panose="020B0604020202020204" pitchFamily="34" charset="0"/>
              </a:rPr>
              <a:t>But settlements in the West Bank and East Jerusalem continue to expand.</a:t>
            </a:r>
          </a:p>
          <a:p>
            <a:pPr marL="228600" indent="-228600">
              <a:buFont typeface="+mj-lt"/>
              <a:buAutoNum type="arabicPeriod"/>
            </a:pPr>
            <a:endParaRPr lang="en-US" sz="1100" dirty="0">
              <a:latin typeface="Arial "/>
              <a:cs typeface="Arial" panose="020B0604020202020204" pitchFamily="34" charset="0"/>
            </a:endParaRPr>
          </a:p>
          <a:p>
            <a:endParaRPr lang="en-GB" sz="1100" b="0" i="0" kern="1200" dirty="0">
              <a:solidFill>
                <a:schemeClr val="tx1"/>
              </a:solidFill>
              <a:effectLst/>
              <a:latin typeface="Arial "/>
              <a:ea typeface="+mn-ea"/>
              <a:cs typeface="+mn-cs"/>
            </a:endParaRPr>
          </a:p>
          <a:p>
            <a:endParaRPr lang="en-GB" sz="1100" b="0" i="0" kern="1200" dirty="0">
              <a:solidFill>
                <a:schemeClr val="tx1"/>
              </a:solidFill>
              <a:effectLst/>
              <a:latin typeface="Arial "/>
              <a:ea typeface="+mn-ea"/>
              <a:cs typeface="+mn-cs"/>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15</a:t>
            </a:fld>
            <a:endParaRPr lang="en-US" dirty="0"/>
          </a:p>
        </p:txBody>
      </p:sp>
    </p:spTree>
    <p:extLst>
      <p:ext uri="{BB962C8B-B14F-4D97-AF65-F5344CB8AC3E}">
        <p14:creationId xmlns:p14="http://schemas.microsoft.com/office/powerpoint/2010/main" val="1723902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sz="1100" b="1" dirty="0">
                <a:latin typeface="Arial "/>
                <a:cs typeface="Arial" panose="020B0604020202020204" pitchFamily="34" charset="0"/>
              </a:rPr>
              <a:t>What are illegal settlements?</a:t>
            </a:r>
          </a:p>
          <a:p>
            <a:pPr>
              <a:buFontTx/>
              <a:buNone/>
            </a:pPr>
            <a:endParaRPr lang="en-US" sz="1100" b="1" dirty="0">
              <a:latin typeface="Arial "/>
              <a:cs typeface="Arial" panose="020B0604020202020204" pitchFamily="34" charset="0"/>
            </a:endParaRPr>
          </a:p>
          <a:p>
            <a:r>
              <a:rPr lang="en-US" sz="1100" b="0" i="0" kern="1200" dirty="0">
                <a:solidFill>
                  <a:schemeClr val="tx1"/>
                </a:solidFill>
                <a:effectLst/>
                <a:latin typeface="Arial "/>
                <a:ea typeface="+mn-ea"/>
                <a:cs typeface="+mn-cs"/>
              </a:rPr>
              <a:t>Video</a:t>
            </a:r>
          </a:p>
          <a:p>
            <a:r>
              <a:rPr lang="en-GB" sz="1100" dirty="0"/>
              <a:t>https://www.youtube.com/watch?time_continue=16&amp;v=zWzJU68KgVA</a:t>
            </a:r>
          </a:p>
          <a:p>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IMEU Video: </a:t>
            </a:r>
            <a:r>
              <a:rPr lang="en-US" sz="1100" b="0" i="0" kern="1200" dirty="0">
                <a:solidFill>
                  <a:schemeClr val="tx1"/>
                </a:solidFill>
                <a:effectLst/>
                <a:latin typeface="+mn-lt"/>
                <a:ea typeface="+mn-ea"/>
                <a:cs typeface="+mn-cs"/>
              </a:rPr>
              <a:t>What are Israeli settlements? – </a:t>
            </a:r>
            <a:r>
              <a:rPr lang="en-GB" sz="1100" b="0" i="0" kern="1200" dirty="0">
                <a:solidFill>
                  <a:schemeClr val="tx1"/>
                </a:solidFill>
                <a:effectLst/>
                <a:latin typeface="+mn-lt"/>
                <a:ea typeface="+mn-ea"/>
                <a:cs typeface="+mn-cs"/>
              </a:rPr>
              <a:t>1 </a:t>
            </a:r>
            <a:r>
              <a:rPr lang="en-US" sz="1100" b="0" i="0" kern="1200" dirty="0">
                <a:solidFill>
                  <a:schemeClr val="tx1"/>
                </a:solidFill>
                <a:effectLst/>
                <a:latin typeface="+mn-lt"/>
                <a:ea typeface="+mn-ea"/>
                <a:cs typeface="+mn-cs"/>
              </a:rPr>
              <a:t>min 39 secs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Arial "/>
                <a:ea typeface="+mn-ea"/>
                <a:cs typeface="+mn-cs"/>
              </a:rPr>
              <a:t>Note to trainer: This is not an Amnesty video but it explains the development and impact of illegal settlements. </a:t>
            </a:r>
            <a:endParaRPr lang="en-GB" sz="1100" dirty="0">
              <a:latin typeface="Arial "/>
            </a:endParaRPr>
          </a:p>
          <a:p>
            <a:pPr>
              <a:buFontTx/>
              <a:buNone/>
            </a:pPr>
            <a:endParaRPr lang="en-GB" sz="1100" b="1" dirty="0">
              <a:latin typeface="Arial "/>
              <a:cs typeface="Arial" panose="020B0604020202020204" pitchFamily="34" charset="0"/>
            </a:endParaRPr>
          </a:p>
          <a:p>
            <a:pPr>
              <a:buFontTx/>
              <a:buNone/>
            </a:pPr>
            <a:endParaRPr lang="en-GB" sz="1100" dirty="0">
              <a:latin typeface="Arial "/>
              <a:cs typeface="Arial" panose="020B0604020202020204" pitchFamily="34" charset="0"/>
            </a:endParaRPr>
          </a:p>
          <a:p>
            <a:pPr marL="228600" indent="-228600">
              <a:buFontTx/>
              <a:buAutoNum type="arabicPeriod"/>
            </a:pPr>
            <a:r>
              <a:rPr lang="en-GB" sz="1100" dirty="0">
                <a:latin typeface="Arial "/>
              </a:rPr>
              <a:t>Settlements are Israeli colonies that have been unlawfully established by Israel in the in the Occupied Palestinian Territories (OPT). So-called “settlement outposts” are settlements which in theory have been established by individuals without the authorization of the Israeli government but which in practice have the backing of senior government and army officials. </a:t>
            </a:r>
          </a:p>
          <a:p>
            <a:pPr marL="228600" indent="-228600">
              <a:buFontTx/>
              <a:buAutoNum type="arabicPeriod"/>
            </a:pPr>
            <a:endParaRPr lang="en-GB" sz="1100" dirty="0">
              <a:latin typeface="Arial "/>
            </a:endParaRPr>
          </a:p>
          <a:p>
            <a:pPr marL="228600" indent="-228600">
              <a:buFontTx/>
              <a:buAutoNum type="arabicPeriod"/>
            </a:pPr>
            <a:r>
              <a:rPr lang="en-GB" sz="1100" dirty="0">
                <a:latin typeface="Arial "/>
              </a:rPr>
              <a:t>All settlement activity – whether or not it is considered legal under Israeli law – constitutes a flagrant violation of international humanitarian law and, according to the Rome Statute of the International Criminal Court, constitutes a war crime. </a:t>
            </a:r>
          </a:p>
          <a:p>
            <a:pPr marL="228600" indent="-228600">
              <a:buFontTx/>
              <a:buAutoNum type="arabicPeriod"/>
            </a:pPr>
            <a:endParaRPr lang="en-GB" sz="1100" dirty="0">
              <a:latin typeface="Arial "/>
            </a:endParaRPr>
          </a:p>
          <a:p>
            <a:pPr marL="228600" indent="-228600">
              <a:buFontTx/>
              <a:buAutoNum type="arabicPeriod"/>
            </a:pPr>
            <a:r>
              <a:rPr lang="en-GB" sz="1100" dirty="0">
                <a:latin typeface="Arial "/>
              </a:rPr>
              <a:t>Settlements are not just small villages but can be large areas of land, which merge into ‘settlement blocs’. There are more than 600,000 Jewish Israeli settlers living on occupied Palestinian land. </a:t>
            </a:r>
          </a:p>
          <a:p>
            <a:pPr marL="228600" indent="-228600">
              <a:buFontTx/>
              <a:buAutoNum type="arabicPeriod"/>
            </a:pPr>
            <a:endParaRPr lang="en-GB" sz="1100" dirty="0">
              <a:latin typeface="Arial "/>
            </a:endParaRPr>
          </a:p>
          <a:p>
            <a:pPr marL="228600" indent="-228600">
              <a:buFontTx/>
              <a:buAutoNum type="arabicPeriod"/>
            </a:pPr>
            <a:r>
              <a:rPr lang="en-GB" sz="1100" dirty="0">
                <a:latin typeface="Arial "/>
              </a:rPr>
              <a:t>More than 100,000 hectares of Palestinian land have been appropriated by Israel since 1967. </a:t>
            </a:r>
            <a:r>
              <a:rPr lang="en-GB" sz="1100" dirty="0">
                <a:latin typeface="Arial "/>
                <a:cs typeface="Arial" panose="020B0604020202020204" pitchFamily="34" charset="0"/>
              </a:rPr>
              <a:t>More than 1,000km² of Palestinian land has been stolen to build illegal Israeli settlements.</a:t>
            </a:r>
          </a:p>
          <a:p>
            <a:pPr marL="228600" indent="-228600">
              <a:buFontTx/>
              <a:buAutoNum type="arabicPeriod"/>
            </a:pPr>
            <a:endParaRPr lang="en-GB" sz="1100" dirty="0">
              <a:latin typeface="Arial "/>
              <a:cs typeface="Arial" panose="020B0604020202020204" pitchFamily="34" charset="0"/>
            </a:endParaRPr>
          </a:p>
          <a:p>
            <a:pPr marL="228600" indent="-228600">
              <a:buFontTx/>
              <a:buAutoNum type="arabicPeriod"/>
            </a:pPr>
            <a:r>
              <a:rPr lang="en-GB" sz="1100" dirty="0">
                <a:latin typeface="Arial "/>
                <a:cs typeface="Arial" panose="020B0604020202020204" pitchFamily="34" charset="0"/>
              </a:rPr>
              <a:t>1,000km² is about the size of Manchester and Glasgow combined.</a:t>
            </a:r>
          </a:p>
          <a:p>
            <a:pPr marL="228600" indent="-228600">
              <a:buFontTx/>
              <a:buAutoNum type="arabicPeriod"/>
            </a:pPr>
            <a:endParaRPr lang="en-GB" sz="1100" dirty="0">
              <a:latin typeface="Arial "/>
              <a:cs typeface="Arial" panose="020B0604020202020204" pitchFamily="34" charset="0"/>
            </a:endParaRPr>
          </a:p>
          <a:p>
            <a:pPr marL="228600" indent="-228600">
              <a:buFontTx/>
              <a:buAutoNum type="arabicPeriod"/>
            </a:pPr>
            <a:r>
              <a:rPr lang="en-GB" sz="1100" dirty="0">
                <a:latin typeface="Arial "/>
                <a:cs typeface="Arial" panose="020B0604020202020204" pitchFamily="34" charset="0"/>
              </a:rPr>
              <a:t>50,000 Palestinian homes and structures have been demolished to make way for over half a million Israelis to settle in Occupied Palestinian Territories.</a:t>
            </a:r>
          </a:p>
          <a:p>
            <a:pPr marL="228600" indent="-228600">
              <a:buFontTx/>
              <a:buAutoNum type="arabicPeriod"/>
            </a:pPr>
            <a:endParaRPr lang="en-US" sz="1100" dirty="0">
              <a:latin typeface="Arial "/>
              <a:cs typeface="Arial" panose="020B0604020202020204" pitchFamily="34" charset="0"/>
            </a:endParaRPr>
          </a:p>
          <a:p>
            <a:pPr marL="228600" indent="-228600">
              <a:buFontTx/>
              <a:buAutoNum type="arabicPeriod"/>
            </a:pPr>
            <a:r>
              <a:rPr lang="en-US" sz="1100" dirty="0">
                <a:latin typeface="Arial "/>
                <a:cs typeface="Arial" panose="020B0604020202020204" pitchFamily="34" charset="0"/>
              </a:rPr>
              <a:t>It isn’t just the scale of land but the quality of the land being taken that has adversely impacted Palestinians in the West Bank. Often the most fertile land and water springs are targeted and stolen to create settlements. As we saw with </a:t>
            </a:r>
            <a:r>
              <a:rPr lang="en-US" sz="1100" dirty="0" err="1">
                <a:latin typeface="Arial "/>
                <a:cs typeface="Arial" panose="020B0604020202020204" pitchFamily="34" charset="0"/>
              </a:rPr>
              <a:t>Ahed’s</a:t>
            </a:r>
            <a:r>
              <a:rPr lang="en-US" sz="1100" dirty="0">
                <a:latin typeface="Arial "/>
                <a:cs typeface="Arial" panose="020B0604020202020204" pitchFamily="34" charset="0"/>
              </a:rPr>
              <a:t> village, Nabi Saleh.</a:t>
            </a:r>
            <a:endParaRPr lang="en-GB" sz="1100" dirty="0">
              <a:latin typeface="Arial "/>
              <a:cs typeface="Arial" panose="020B0604020202020204" pitchFamily="34" charset="0"/>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16</a:t>
            </a:fld>
            <a:endParaRPr lang="en-US" dirty="0"/>
          </a:p>
        </p:txBody>
      </p:sp>
    </p:spTree>
    <p:extLst>
      <p:ext uri="{BB962C8B-B14F-4D97-AF65-F5344CB8AC3E}">
        <p14:creationId xmlns:p14="http://schemas.microsoft.com/office/powerpoint/2010/main" val="48824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The Growth of Settlements</a:t>
            </a:r>
          </a:p>
          <a:p>
            <a:endParaRPr lang="en-US" sz="1100" dirty="0">
              <a:latin typeface="Arial "/>
            </a:endParaRPr>
          </a:p>
          <a:p>
            <a:pPr marL="228600" indent="-228600">
              <a:buAutoNum type="arabicPeriod"/>
            </a:pPr>
            <a:r>
              <a:rPr lang="en-GB" sz="1100" dirty="0">
                <a:latin typeface="Arial "/>
                <a:cs typeface="Arial" panose="020B0604020202020204" pitchFamily="34" charset="0"/>
              </a:rPr>
              <a:t>In just over 50 years the scale of land stolen for settlements has growth phenomenally.</a:t>
            </a:r>
          </a:p>
          <a:p>
            <a:pPr marL="228600" indent="-228600">
              <a:buAutoNum type="arabicPeriod"/>
            </a:pPr>
            <a:endParaRPr lang="en-GB" sz="1100" dirty="0">
              <a:latin typeface="Arial "/>
              <a:cs typeface="Arial" panose="020B0604020202020204" pitchFamily="34" charset="0"/>
            </a:endParaRPr>
          </a:p>
          <a:p>
            <a:pPr marL="228600" indent="-228600">
              <a:buAutoNum type="arabicPeriod"/>
            </a:pPr>
            <a:r>
              <a:rPr lang="en-GB" sz="1100" dirty="0">
                <a:latin typeface="Arial "/>
                <a:cs typeface="Arial" panose="020B0604020202020204" pitchFamily="34" charset="0"/>
              </a:rPr>
              <a:t>In 1970, </a:t>
            </a:r>
            <a:r>
              <a:rPr lang="en-GB" sz="1100" b="1" dirty="0">
                <a:latin typeface="Arial "/>
                <a:cs typeface="Arial" panose="020B0604020202020204" pitchFamily="34" charset="0"/>
              </a:rPr>
              <a:t>1200</a:t>
            </a:r>
            <a:r>
              <a:rPr lang="en-GB" sz="1100" dirty="0">
                <a:latin typeface="Arial "/>
                <a:cs typeface="Arial" panose="020B0604020202020204" pitchFamily="34" charset="0"/>
              </a:rPr>
              <a:t> settlers in the West Bank and </a:t>
            </a:r>
            <a:r>
              <a:rPr lang="en-GB" sz="1100" b="1" dirty="0">
                <a:latin typeface="Arial "/>
                <a:cs typeface="Arial" panose="020B0604020202020204" pitchFamily="34" charset="0"/>
              </a:rPr>
              <a:t>8600</a:t>
            </a:r>
            <a:r>
              <a:rPr lang="en-GB" sz="1100" dirty="0">
                <a:latin typeface="Arial "/>
                <a:cs typeface="Arial" panose="020B0604020202020204" pitchFamily="34" charset="0"/>
              </a:rPr>
              <a:t> in East Jerusalem </a:t>
            </a:r>
          </a:p>
          <a:p>
            <a:pPr marL="228600" indent="-228600">
              <a:buAutoNum type="arabicPeriod"/>
            </a:pPr>
            <a:endParaRPr lang="en-GB" sz="1100" dirty="0">
              <a:latin typeface="Arial "/>
              <a:cs typeface="Arial" panose="020B0604020202020204" pitchFamily="34" charset="0"/>
            </a:endParaRPr>
          </a:p>
          <a:p>
            <a:pPr marL="228600" indent="-228600">
              <a:buAutoNum type="arabicPeriod"/>
            </a:pPr>
            <a:r>
              <a:rPr lang="en-GB" sz="1100" dirty="0">
                <a:latin typeface="Arial "/>
                <a:cs typeface="Arial" panose="020B0604020202020204" pitchFamily="34" charset="0"/>
              </a:rPr>
              <a:t>In 1980, this grew to </a:t>
            </a:r>
            <a:r>
              <a:rPr lang="en-US" sz="1100" b="1" dirty="0">
                <a:latin typeface="Arial "/>
                <a:cs typeface="Arial" panose="020B0604020202020204" pitchFamily="34" charset="0"/>
              </a:rPr>
              <a:t>17,400</a:t>
            </a:r>
            <a:r>
              <a:rPr lang="en-GB" sz="1100" dirty="0">
                <a:latin typeface="Arial "/>
                <a:cs typeface="Arial" panose="020B0604020202020204" pitchFamily="34" charset="0"/>
              </a:rPr>
              <a:t> settlers in the West Bank </a:t>
            </a:r>
          </a:p>
          <a:p>
            <a:pPr marL="228600" indent="-228600">
              <a:buAutoNum type="arabicPeriod"/>
            </a:pPr>
            <a:endParaRPr lang="en-GB" sz="1100" dirty="0">
              <a:latin typeface="Arial "/>
              <a:cs typeface="Arial" panose="020B0604020202020204" pitchFamily="34" charset="0"/>
            </a:endParaRPr>
          </a:p>
          <a:p>
            <a:pPr marL="228600" indent="-228600">
              <a:buAutoNum type="arabicPeriod"/>
            </a:pPr>
            <a:r>
              <a:rPr lang="en-GB" sz="1100" dirty="0">
                <a:latin typeface="Arial "/>
                <a:cs typeface="Arial" panose="020B0604020202020204" pitchFamily="34" charset="0"/>
              </a:rPr>
              <a:t>By 2004, </a:t>
            </a:r>
            <a:r>
              <a:rPr lang="en-US" sz="1100" b="1" dirty="0">
                <a:latin typeface="Arial "/>
                <a:cs typeface="Arial" panose="020B0604020202020204" pitchFamily="34" charset="0"/>
              </a:rPr>
              <a:t>234,500</a:t>
            </a:r>
            <a:r>
              <a:rPr lang="en-GB" sz="1100" dirty="0">
                <a:latin typeface="Arial "/>
                <a:cs typeface="Arial" panose="020B0604020202020204" pitchFamily="34" charset="0"/>
              </a:rPr>
              <a:t> settlers in the West Bank </a:t>
            </a:r>
          </a:p>
          <a:p>
            <a:pPr marL="228600" indent="-228600">
              <a:buAutoNum type="arabicPeriod"/>
            </a:pPr>
            <a:endParaRPr lang="en-GB" sz="1100" dirty="0">
              <a:latin typeface="Arial "/>
              <a:cs typeface="Arial" panose="020B0604020202020204" pitchFamily="34" charset="0"/>
            </a:endParaRPr>
          </a:p>
          <a:p>
            <a:pPr marL="228600" indent="-228600">
              <a:buAutoNum type="arabicPeriod"/>
            </a:pPr>
            <a:r>
              <a:rPr lang="en-GB" sz="1100" dirty="0">
                <a:latin typeface="Arial "/>
                <a:cs typeface="Arial" panose="020B0604020202020204" pitchFamily="34" charset="0"/>
              </a:rPr>
              <a:t>The latest figures from 2017 shows </a:t>
            </a:r>
            <a:r>
              <a:rPr lang="en-GB" sz="1100" b="1" dirty="0">
                <a:latin typeface="Arial "/>
                <a:cs typeface="Arial" panose="020B0604020202020204" pitchFamily="34" charset="0"/>
              </a:rPr>
              <a:t>621,000</a:t>
            </a:r>
            <a:r>
              <a:rPr lang="en-GB" sz="1100" dirty="0">
                <a:latin typeface="Arial "/>
                <a:cs typeface="Arial" panose="020B0604020202020204" pitchFamily="34" charset="0"/>
              </a:rPr>
              <a:t> settlers including </a:t>
            </a:r>
            <a:r>
              <a:rPr lang="en-GB" sz="1100" b="1" dirty="0">
                <a:latin typeface="Arial "/>
                <a:cs typeface="Arial" panose="020B0604020202020204" pitchFamily="34" charset="0"/>
              </a:rPr>
              <a:t>200,000</a:t>
            </a:r>
            <a:r>
              <a:rPr lang="en-GB" sz="1100" dirty="0">
                <a:latin typeface="Arial "/>
                <a:cs typeface="Arial" panose="020B0604020202020204" pitchFamily="34" charset="0"/>
              </a:rPr>
              <a:t> in East Jerusalem</a:t>
            </a:r>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17</a:t>
            </a:fld>
            <a:endParaRPr lang="en-US" dirty="0"/>
          </a:p>
        </p:txBody>
      </p:sp>
    </p:spTree>
    <p:extLst>
      <p:ext uri="{BB962C8B-B14F-4D97-AF65-F5344CB8AC3E}">
        <p14:creationId xmlns:p14="http://schemas.microsoft.com/office/powerpoint/2010/main" val="391590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kern="1200" dirty="0">
                <a:solidFill>
                  <a:schemeClr val="tx1"/>
                </a:solidFill>
                <a:effectLst/>
                <a:latin typeface="Arial "/>
                <a:ea typeface="+mn-ea"/>
                <a:cs typeface="+mn-cs"/>
              </a:rPr>
              <a:t>Why are Settlements Illegal? </a:t>
            </a:r>
            <a:endParaRPr lang="en-GB" sz="1100" b="1" i="0" kern="1200" dirty="0">
              <a:solidFill>
                <a:schemeClr val="tx1"/>
              </a:solidFill>
              <a:effectLst/>
              <a:latin typeface="Arial "/>
              <a:ea typeface="+mn-ea"/>
              <a:cs typeface="+mn-cs"/>
            </a:endParaRPr>
          </a:p>
          <a:p>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Israel’s policy of settling its civilian nationals in the West Bank, and until 2005 in Gaza, contravenes two fundamental principles of customary international humanitarian law: the temporary nature of occupation and the prohibition on transferring civilians into occupied territory.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100" b="0" dirty="0">
              <a:latin typeface="Arial "/>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b="0" dirty="0">
                <a:latin typeface="Arial "/>
                <a:cs typeface="Arial" panose="020B0604020202020204" pitchFamily="34" charset="0"/>
              </a:rPr>
              <a:t>Under Article 49, Geneva Convention IV (1949), it states: </a:t>
            </a:r>
            <a:r>
              <a:rPr lang="en-GB" sz="1100" b="0" i="1" dirty="0">
                <a:latin typeface="Arial "/>
                <a:cs typeface="Arial" panose="020B0604020202020204" pitchFamily="34" charset="0"/>
              </a:rPr>
              <a:t>“The occupying power shall not deport or transfer parts of its own population into the territories it occupies.”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100" b="0" i="1" dirty="0">
              <a:latin typeface="Arial "/>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b="0" i="0" kern="1200" dirty="0">
                <a:solidFill>
                  <a:schemeClr val="tx1"/>
                </a:solidFill>
                <a:effectLst/>
                <a:latin typeface="Arial "/>
                <a:ea typeface="+mn-ea"/>
                <a:cs typeface="+mn-cs"/>
              </a:rPr>
              <a:t>Article 49 is applicable to Israel’s occupation of the West Bank including East Jerusalem and the Gaza Strip.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Also Article 55 of the Hague Regulations forbids the occupying State from changing the character and nature of state property, except for security needs and for the benefit of the local population.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dirty="0">
              <a:latin typeface="Arial "/>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Israel’s building of civilian settlements in the West Bank, and until 2005 in Gaza, does not meet these two exceptional criteria.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dirty="0">
              <a:latin typeface="Arial "/>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The settlements do not benefit the Palestinians, quite the contrary. Nor do they serve the legitimate security needs of the Occupying power.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dirty="0">
              <a:latin typeface="Arial "/>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Under the Statute of the International Criminal Court, the establishment of settlements in occupied territories is a war crime. </a:t>
            </a:r>
            <a:endParaRPr lang="en-US" sz="1100" b="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18</a:t>
            </a:fld>
            <a:endParaRPr lang="en-US" dirty="0"/>
          </a:p>
        </p:txBody>
      </p:sp>
    </p:spTree>
    <p:extLst>
      <p:ext uri="{BB962C8B-B14F-4D97-AF65-F5344CB8AC3E}">
        <p14:creationId xmlns:p14="http://schemas.microsoft.com/office/powerpoint/2010/main" val="325465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Stolen Land</a:t>
            </a:r>
          </a:p>
          <a:p>
            <a:endParaRPr lang="en-US" sz="1100" dirty="0">
              <a:latin typeface="Arial "/>
            </a:endParaRPr>
          </a:p>
          <a:p>
            <a:pPr marL="228600" indent="-228600">
              <a:buFontTx/>
              <a:buAutoNum type="arabicPeriod"/>
            </a:pPr>
            <a:r>
              <a:rPr lang="en-GB" sz="1100" dirty="0">
                <a:latin typeface="Arial "/>
                <a:cs typeface="Arial" panose="020B0604020202020204" pitchFamily="34" charset="0"/>
              </a:rPr>
              <a:t>The United Nations has described the creation and expansion of settlement as “</a:t>
            </a:r>
            <a:r>
              <a:rPr lang="en-GB" sz="1100" i="1" dirty="0">
                <a:latin typeface="Arial "/>
                <a:cs typeface="Arial" panose="020B0604020202020204" pitchFamily="34" charset="0"/>
              </a:rPr>
              <a:t>a flagrant violation of international law”.</a:t>
            </a:r>
          </a:p>
          <a:p>
            <a:pPr marL="228600" indent="-228600">
              <a:buFontTx/>
              <a:buAutoNum type="arabicPeriod"/>
            </a:pPr>
            <a:endParaRPr lang="en-GB" sz="1100" i="1" dirty="0">
              <a:latin typeface="Arial "/>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The international consensus on the illegality of settlements has been repeatedly affirmed by various international bodies. The settlements have been condemned in Security Council and other UN resolutions as illegal.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dirty="0">
              <a:latin typeface="Arial "/>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The UN High Commissioner for Human Rights, the Special Rapporteur on the Occupied Territories, and the Special Rapporteur on Housing, and the Commission on Human Rights have all reiterated the illegality of Israeli settlements in the Occupied Territories.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dirty="0">
              <a:latin typeface="Arial "/>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dirty="0">
                <a:latin typeface="Arial "/>
              </a:rPr>
              <a:t>The international community has consistently called on Israel to stop building and expanding settlements in the Occupied Territories and, as early as 1980, the UN Security Council, in its resolution 465 called on Israel "to dismantle the existing settlements and in particular to cease, on an urgent basis, the establishment, construction and planning of settlements in the Arab territories occupied since 1967, including Jerusalem...".</a:t>
            </a:r>
            <a:endParaRPr lang="en-US" sz="1100" b="0" dirty="0">
              <a:latin typeface="Arial "/>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100" dirty="0">
              <a:latin typeface="Arial "/>
              <a:cs typeface="Arial" panose="020B0604020202020204" pitchFamily="34" charset="0"/>
            </a:endParaRPr>
          </a:p>
          <a:p>
            <a:pPr marL="228600" indent="-228600">
              <a:buFontTx/>
              <a:buAutoNum type="arabicPeriod"/>
            </a:pPr>
            <a:r>
              <a:rPr lang="en-GB" sz="1100" dirty="0">
                <a:latin typeface="Arial "/>
                <a:cs typeface="Arial" panose="020B0604020202020204" pitchFamily="34" charset="0"/>
              </a:rPr>
              <a:t>Settler enterprises are subsidised making farming, textiles and cosmetics very profitable</a:t>
            </a:r>
          </a:p>
          <a:p>
            <a:pPr marL="228600" indent="-228600">
              <a:buFontTx/>
              <a:buAutoNum type="arabicPeriod"/>
            </a:pPr>
            <a:endParaRPr lang="en-GB" sz="1100" dirty="0">
              <a:latin typeface="Arial "/>
              <a:cs typeface="Arial" panose="020B0604020202020204" pitchFamily="34" charset="0"/>
            </a:endParaRPr>
          </a:p>
          <a:p>
            <a:pPr marL="228600" indent="-228600">
              <a:buFontTx/>
              <a:buAutoNum type="arabicPeriod"/>
            </a:pPr>
            <a:r>
              <a:rPr lang="en-GB" sz="1100" dirty="0">
                <a:latin typeface="Arial "/>
                <a:cs typeface="Arial" panose="020B0604020202020204" pitchFamily="34" charset="0"/>
              </a:rPr>
              <a:t>Palestinians suffer, not just economically but suffer physical attacks from settlers when tending to </a:t>
            </a:r>
          </a:p>
          <a:p>
            <a:pPr marL="0" indent="0">
              <a:spcBef>
                <a:spcPts val="0"/>
              </a:spcBef>
              <a:buNone/>
            </a:pPr>
            <a:r>
              <a:rPr lang="en-GB" sz="1100" dirty="0">
                <a:latin typeface="Arial "/>
                <a:cs typeface="Arial" panose="020B0604020202020204" pitchFamily="34" charset="0"/>
              </a:rPr>
              <a:t>  their land.</a:t>
            </a:r>
            <a:endParaRPr lang="en-US" sz="1100" dirty="0">
              <a:latin typeface="Arial "/>
              <a:cs typeface="Arial" panose="020B0604020202020204" pitchFamily="34" charset="0"/>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19</a:t>
            </a:fld>
            <a:endParaRPr lang="en-US" dirty="0"/>
          </a:p>
        </p:txBody>
      </p:sp>
    </p:spTree>
    <p:extLst>
      <p:ext uri="{BB962C8B-B14F-4D97-AF65-F5344CB8AC3E}">
        <p14:creationId xmlns:p14="http://schemas.microsoft.com/office/powerpoint/2010/main" val="125323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b="1" dirty="0">
                <a:latin typeface="Arial" panose="020B0604020202020204" pitchFamily="34" charset="0"/>
                <a:cs typeface="Arial" panose="020B0604020202020204" pitchFamily="34" charset="0"/>
              </a:rPr>
              <a:t>Training Objectives</a:t>
            </a:r>
          </a:p>
          <a:p>
            <a:pPr marL="0" indent="0">
              <a:buNone/>
            </a:pPr>
            <a:endParaRPr lang="en-US" sz="1100" b="1" dirty="0">
              <a:latin typeface="Arial" panose="020B0604020202020204" pitchFamily="34" charset="0"/>
              <a:cs typeface="Arial" panose="020B0604020202020204" pitchFamily="34" charset="0"/>
            </a:endParaRPr>
          </a:p>
          <a:p>
            <a:pPr marL="0" indent="0">
              <a:buNone/>
            </a:pPr>
            <a:r>
              <a:rPr lang="en-US" sz="1100" dirty="0">
                <a:latin typeface="Arial" panose="020B0604020202020204" pitchFamily="34" charset="0"/>
                <a:cs typeface="Arial" panose="020B0604020202020204" pitchFamily="34" charset="0"/>
              </a:rPr>
              <a:t>Resource: Guide to Respectful Conversations</a:t>
            </a:r>
            <a:endParaRPr lang="en-GB" sz="1100" dirty="0">
              <a:latin typeface="Arial" panose="020B0604020202020204" pitchFamily="34" charset="0"/>
              <a:cs typeface="Arial" panose="020B0604020202020204" pitchFamily="34" charset="0"/>
            </a:endParaRPr>
          </a:p>
          <a:p>
            <a:pPr marL="0" indent="0">
              <a:buNone/>
            </a:pPr>
            <a:endParaRPr lang="en-GB" sz="1100" dirty="0">
              <a:latin typeface="Arial" panose="020B0604020202020204" pitchFamily="34" charset="0"/>
              <a:cs typeface="Arial" panose="020B0604020202020204" pitchFamily="34" charset="0"/>
            </a:endParaRPr>
          </a:p>
          <a:p>
            <a:pPr marL="0" indent="0">
              <a:buNone/>
            </a:pPr>
            <a:r>
              <a:rPr lang="en-GB" sz="1100" dirty="0">
                <a:latin typeface="Arial" panose="020B0604020202020204" pitchFamily="34" charset="0"/>
                <a:cs typeface="Arial" panose="020B0604020202020204" pitchFamily="34" charset="0"/>
              </a:rPr>
              <a:t>Notes for the Trainer: Use the Guide to Respectful Conversation to set the tone of the session. Establish ground rules. You may want to explain that the subject of Israel and Palestine is a contested one. Whilst there are a huge array of positions in understanding this issue, it is important to understand that Amnesty International bases its position in international human rights law and on commissioning its own research. </a:t>
            </a:r>
          </a:p>
          <a:p>
            <a:pPr marL="0" indent="0">
              <a:buNone/>
            </a:pPr>
            <a:endParaRPr lang="en-GB" sz="1100" dirty="0">
              <a:latin typeface="Arial" panose="020B0604020202020204" pitchFamily="34" charset="0"/>
              <a:cs typeface="Arial" panose="020B0604020202020204" pitchFamily="34" charset="0"/>
            </a:endParaRPr>
          </a:p>
          <a:p>
            <a:pPr marL="0" indent="0">
              <a:buNone/>
            </a:pPr>
            <a:r>
              <a:rPr lang="en-GB" sz="1100" dirty="0">
                <a:latin typeface="Arial" panose="020B0604020202020204" pitchFamily="34" charset="0"/>
                <a:cs typeface="Arial" panose="020B0604020202020204" pitchFamily="34" charset="0"/>
              </a:rPr>
              <a:t>The objectives  of the training session are to:</a:t>
            </a:r>
          </a:p>
          <a:p>
            <a:pPr marL="0" indent="0">
              <a:buNone/>
            </a:pPr>
            <a:endParaRPr lang="en-GB" sz="1100" dirty="0">
              <a:latin typeface="Arial" panose="020B0604020202020204" pitchFamily="34" charset="0"/>
              <a:cs typeface="Arial" panose="020B0604020202020204" pitchFamily="34" charset="0"/>
            </a:endParaRPr>
          </a:p>
          <a:p>
            <a:pPr marL="514350" indent="-514350">
              <a:buAutoNum type="arabicPeriod"/>
            </a:pPr>
            <a:r>
              <a:rPr lang="en-GB" sz="1100" dirty="0">
                <a:latin typeface="Arial" panose="020B0604020202020204" pitchFamily="34" charset="0"/>
                <a:cs typeface="Arial" panose="020B0604020202020204" pitchFamily="34" charset="0"/>
              </a:rPr>
              <a:t>Understand the impact of settlements and over 50 years of violations.</a:t>
            </a:r>
          </a:p>
          <a:p>
            <a:pPr marL="514350" indent="-514350">
              <a:buAutoNum type="arabicPeriod"/>
            </a:pPr>
            <a:endParaRPr lang="en-GB" sz="1100" dirty="0">
              <a:latin typeface="Arial" panose="020B0604020202020204" pitchFamily="34" charset="0"/>
              <a:cs typeface="Arial" panose="020B0604020202020204" pitchFamily="34" charset="0"/>
            </a:endParaRPr>
          </a:p>
          <a:p>
            <a:pPr marL="514350" indent="-514350">
              <a:buAutoNum type="arabicPeriod"/>
            </a:pPr>
            <a:r>
              <a:rPr lang="en-GB" sz="1100" dirty="0">
                <a:latin typeface="Arial" panose="020B0604020202020204" pitchFamily="34" charset="0"/>
                <a:cs typeface="Arial" panose="020B0604020202020204" pitchFamily="34" charset="0"/>
              </a:rPr>
              <a:t>Get an overview of the campaign</a:t>
            </a:r>
          </a:p>
          <a:p>
            <a:pPr marL="514350" indent="-514350">
              <a:buAutoNum type="arabicPeriod"/>
            </a:pPr>
            <a:endParaRPr lang="en-GB" sz="1100" dirty="0">
              <a:latin typeface="Arial" panose="020B0604020202020204" pitchFamily="34" charset="0"/>
              <a:cs typeface="Arial" panose="020B0604020202020204" pitchFamily="34" charset="0"/>
            </a:endParaRPr>
          </a:p>
          <a:p>
            <a:pPr marL="514350" indent="-514350">
              <a:buAutoNum type="arabicPeriod"/>
            </a:pPr>
            <a:r>
              <a:rPr lang="en-GB" sz="1100" dirty="0">
                <a:latin typeface="Arial" panose="020B0604020202020204" pitchFamily="34" charset="0"/>
                <a:cs typeface="Arial" panose="020B0604020202020204" pitchFamily="34" charset="0"/>
              </a:rPr>
              <a:t>Create an open, safe and explorative space to tackle challenges head on</a:t>
            </a:r>
          </a:p>
          <a:p>
            <a:pPr marL="514350" indent="-514350">
              <a:buAutoNum type="arabicPeriod"/>
            </a:pPr>
            <a:endParaRPr lang="en-GB" sz="1100" dirty="0">
              <a:latin typeface="Arial" panose="020B0604020202020204" pitchFamily="34" charset="0"/>
              <a:cs typeface="Arial" panose="020B0604020202020204" pitchFamily="34" charset="0"/>
            </a:endParaRPr>
          </a:p>
          <a:p>
            <a:pPr marL="514350" indent="-514350">
              <a:buAutoNum type="arabicPeriod"/>
            </a:pPr>
            <a:r>
              <a:rPr lang="en-GB" sz="1100" dirty="0">
                <a:latin typeface="Arial" panose="020B0604020202020204" pitchFamily="34" charset="0"/>
                <a:cs typeface="Arial" panose="020B0604020202020204" pitchFamily="34" charset="0"/>
              </a:rPr>
              <a:t>Take action!</a:t>
            </a:r>
          </a:p>
        </p:txBody>
      </p:sp>
      <p:sp>
        <p:nvSpPr>
          <p:cNvPr id="4" name="Slide Number Placeholder 3"/>
          <p:cNvSpPr>
            <a:spLocks noGrp="1"/>
          </p:cNvSpPr>
          <p:nvPr>
            <p:ph type="sldNum" sz="quarter" idx="10"/>
          </p:nvPr>
        </p:nvSpPr>
        <p:spPr/>
        <p:txBody>
          <a:bodyPr/>
          <a:lstStyle/>
          <a:p>
            <a:fld id="{C744BBA3-B242-48BF-BF96-9BFF2EA96CBD}" type="slidenum">
              <a:rPr lang="en-US" smtClean="0"/>
              <a:t>2</a:t>
            </a:fld>
            <a:endParaRPr lang="en-US" dirty="0"/>
          </a:p>
        </p:txBody>
      </p:sp>
    </p:spTree>
    <p:extLst>
      <p:ext uri="{BB962C8B-B14F-4D97-AF65-F5344CB8AC3E}">
        <p14:creationId xmlns:p14="http://schemas.microsoft.com/office/powerpoint/2010/main" val="1181378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sz="1100" b="1" dirty="0">
                <a:latin typeface="Arial "/>
              </a:rPr>
              <a:t>Who lives in the ‘Settlements’? </a:t>
            </a:r>
          </a:p>
          <a:p>
            <a:pPr>
              <a:buFontTx/>
              <a:buNone/>
            </a:pPr>
            <a:endParaRPr lang="en-GB" sz="1100" dirty="0">
              <a:latin typeface="Arial "/>
            </a:endParaRPr>
          </a:p>
          <a:p>
            <a:pPr marL="228600" indent="-228600">
              <a:buFont typeface="+mj-lt"/>
              <a:buAutoNum type="arabicPeriod"/>
            </a:pPr>
            <a:r>
              <a:rPr lang="en-GB" sz="1100" dirty="0">
                <a:latin typeface="Arial "/>
              </a:rPr>
              <a:t>The people living in settlements are Jewish Israeli citizens. They generally live in walled/fenced and gated communities and Palestinians from the occupied territories are not allowed to live in them.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For the last 50 years, Israel has been forcing thousands of Palestinians off their land, occupying and illegally using it to create settlements that exclusively house Jewish Israeli settlers.</a:t>
            </a:r>
          </a:p>
          <a:p>
            <a:pPr marL="228600" indent="-228600">
              <a:buFont typeface="+mj-lt"/>
              <a:buAutoNum type="arabicPeriod"/>
            </a:pPr>
            <a:endParaRPr lang="en-US"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Settlements have displaced entire Palestinian communities. Their homes and livelihoods, have been destroyed, they’ve had restrictions enforced on their movement, access to their own water, land and other natural resources.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The communities have also been violently attacked by the Israeli military and settlers.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There are also hundreds of Israeli military closures across the West Bank, such as checkpoints, roadblocks, and settler-only roads, as well as an overall permit regime, which make simple daily tasks for Palestinians who are trying to get to work, school or hospital a constant struggle.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The very existence of settlements in the Occupied Palestinian Territories violates international humanitarian law and constitutes a war crime.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Settlements and the Israeli settlement policy are inherently discriminatory and result in grave human rights violations against Palestinians. </a:t>
            </a:r>
          </a:p>
          <a:p>
            <a:pPr marL="228600" indent="-228600">
              <a:buFont typeface="+mj-lt"/>
              <a:buAutoNum type="arabicPeriod"/>
            </a:pPr>
            <a:endParaRPr lang="en-US" sz="1100" dirty="0">
              <a:latin typeface="Arial "/>
            </a:endParaRPr>
          </a:p>
          <a:p>
            <a:pPr marL="228600" indent="-228600">
              <a:buFont typeface="+mj-lt"/>
              <a:buAutoNum type="arabicPeriod"/>
            </a:pPr>
            <a:r>
              <a:rPr lang="en-GB" sz="1100" dirty="0">
                <a:latin typeface="Arial "/>
              </a:rPr>
              <a:t>Settlements constitute a grave violation of the right to be free from discrimination, as well as a violation of other human rights.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The policy of settlement of Israeli civilians in the Occupied Territories has been carried out in a manner that is inherently discriminatory and detrimental to the ability of Palestinians in the West Bank and Gaza to enjoy fundamental rights.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For settlers to live comfortably, and enjoy full freedom of movement, Palestinians’ human rights are routinely violated in myriad of ways. </a:t>
            </a:r>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20</a:t>
            </a:fld>
            <a:endParaRPr lang="en-US" dirty="0"/>
          </a:p>
        </p:txBody>
      </p:sp>
    </p:spTree>
    <p:extLst>
      <p:ext uri="{BB962C8B-B14F-4D97-AF65-F5344CB8AC3E}">
        <p14:creationId xmlns:p14="http://schemas.microsoft.com/office/powerpoint/2010/main" val="4022984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kern="1200" dirty="0">
                <a:solidFill>
                  <a:schemeClr val="tx1"/>
                </a:solidFill>
                <a:effectLst/>
                <a:latin typeface="Arial "/>
                <a:ea typeface="+mn-ea"/>
                <a:cs typeface="+mn-cs"/>
              </a:rPr>
              <a:t>T</a:t>
            </a:r>
            <a:r>
              <a:rPr lang="en-GB" sz="1100" b="1" i="0" kern="1200" dirty="0">
                <a:solidFill>
                  <a:schemeClr val="tx1"/>
                </a:solidFill>
                <a:effectLst/>
                <a:latin typeface="Arial "/>
                <a:ea typeface="+mn-ea"/>
                <a:cs typeface="+mn-cs"/>
              </a:rPr>
              <a:t>he Impact of the Settlements?</a:t>
            </a:r>
          </a:p>
          <a:p>
            <a:endParaRPr lang="en-US" sz="1100" b="0" i="0" kern="1200" dirty="0">
              <a:solidFill>
                <a:schemeClr val="tx1"/>
              </a:solidFill>
              <a:effectLst/>
              <a:latin typeface="Arial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
              </a:rPr>
              <a:t>AJ+ Video – Settlements Explained (2014) – 3 mins</a:t>
            </a:r>
            <a:endParaRPr lang="en-US" sz="1100" dirty="0">
              <a:latin typeface="Arial "/>
            </a:endParaRPr>
          </a:p>
          <a:p>
            <a:r>
              <a:rPr lang="en-GB" sz="1100" dirty="0">
                <a:latin typeface="Arial "/>
              </a:rPr>
              <a:t>https://www.youtube.com/watch?v=1sib5HbdEV4</a:t>
            </a:r>
          </a:p>
          <a:p>
            <a:endParaRPr lang="en-US" sz="1100" dirty="0">
              <a:latin typeface="Arial "/>
            </a:endParaRPr>
          </a:p>
          <a:p>
            <a:r>
              <a:rPr lang="en-US" sz="1100" b="0" i="0" kern="1200" dirty="0">
                <a:solidFill>
                  <a:schemeClr val="tx1"/>
                </a:solidFill>
                <a:effectLst/>
                <a:latin typeface="Arial "/>
                <a:ea typeface="+mn-ea"/>
                <a:cs typeface="+mn-cs"/>
              </a:rPr>
              <a:t>Note to trainer: This is not an Amnesty video but it explains the impact of illegal settlements in law and in reality. </a:t>
            </a:r>
            <a:endParaRPr lang="en-GB" sz="1100" dirty="0">
              <a:latin typeface="Arial "/>
            </a:endParaRPr>
          </a:p>
          <a:p>
            <a:endParaRPr lang="en-GB" sz="1100" dirty="0">
              <a:latin typeface="Arial "/>
            </a:endParaRPr>
          </a:p>
          <a:p>
            <a:pPr marL="228600" indent="-228600">
              <a:buAutoNum type="arabicPeriod"/>
            </a:pPr>
            <a:r>
              <a:rPr lang="en-GB" sz="1100" b="0" i="0" kern="1200" dirty="0">
                <a:solidFill>
                  <a:schemeClr val="tx1"/>
                </a:solidFill>
                <a:effectLst/>
                <a:latin typeface="Arial "/>
                <a:ea typeface="+mn-ea"/>
                <a:cs typeface="+mn-cs"/>
              </a:rPr>
              <a:t>By building illegal settlements, Israel is thwarting any future peace process or peace deal. </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T</a:t>
            </a:r>
            <a:r>
              <a:rPr lang="en-GB" sz="1100" b="0" i="0" kern="1200" dirty="0">
                <a:solidFill>
                  <a:schemeClr val="tx1"/>
                </a:solidFill>
                <a:effectLst/>
                <a:latin typeface="Arial "/>
                <a:ea typeface="+mn-ea"/>
                <a:cs typeface="+mn-cs"/>
              </a:rPr>
              <a:t>he total number of settlers continues to grow.</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Some Israeli settlers move to settlements with the religious conviction that it is their right to live there. </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However</a:t>
            </a:r>
            <a:r>
              <a:rPr lang="en-GB" sz="1100" b="0" i="0" kern="1200" dirty="0">
                <a:solidFill>
                  <a:schemeClr val="tx1"/>
                </a:solidFill>
                <a:effectLst/>
                <a:latin typeface="Arial "/>
                <a:ea typeface="+mn-ea"/>
                <a:cs typeface="+mn-cs"/>
              </a:rPr>
              <a:t>, the Israeli government heavily incentivises settlements by offering lower tax rates, subsidised housing and easier loans. </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T</a:t>
            </a:r>
            <a:r>
              <a:rPr lang="en-GB" sz="1100" b="0" i="0" kern="1200" dirty="0">
                <a:solidFill>
                  <a:schemeClr val="tx1"/>
                </a:solidFill>
                <a:effectLst/>
                <a:latin typeface="Arial "/>
                <a:ea typeface="+mn-ea"/>
                <a:cs typeface="+mn-cs"/>
              </a:rPr>
              <a:t>he Israeli army is heavily deployed to protect settlements and settlers. </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The physical presence of settlement towns, their infrastructure and the land taken by military to protect settlements, including military bases and security zones have broken up the West Bank into many disconnected areas, often cutting off access to water and farm lands in the Occupied Palestinian Territories.</a:t>
            </a: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In addition, whilst settlers in the West Bank bound under Israeli civil law, Palestinians fall under Israeli military law. </a:t>
            </a: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This means Palestinians are subjected to checkpoints, curfews and military detention, including the detention of children.</a:t>
            </a: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r>
              <a:rPr lang="en-US" sz="1100" b="0" i="0" kern="1200" dirty="0">
                <a:solidFill>
                  <a:schemeClr val="tx1"/>
                </a:solidFill>
                <a:effectLst/>
                <a:latin typeface="Arial "/>
                <a:ea typeface="+mn-ea"/>
                <a:cs typeface="+mn-cs"/>
              </a:rPr>
              <a:t>This is the impact of the settlements and living under military occupation. </a:t>
            </a:r>
            <a:endParaRPr lang="en-GB" sz="1100" b="0" i="0" kern="1200" dirty="0">
              <a:solidFill>
                <a:schemeClr val="tx1"/>
              </a:solidFill>
              <a:effectLst/>
              <a:latin typeface="Arial "/>
              <a:ea typeface="+mn-ea"/>
              <a:cs typeface="+mn-cs"/>
            </a:endParaRP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21</a:t>
            </a:fld>
            <a:endParaRPr lang="en-US" dirty="0"/>
          </a:p>
        </p:txBody>
      </p:sp>
    </p:spTree>
    <p:extLst>
      <p:ext uri="{BB962C8B-B14F-4D97-AF65-F5344CB8AC3E}">
        <p14:creationId xmlns:p14="http://schemas.microsoft.com/office/powerpoint/2010/main" val="2988108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What are Settlement Goods?</a:t>
            </a:r>
          </a:p>
          <a:p>
            <a:endParaRPr lang="en-US" sz="1100" b="1" dirty="0">
              <a:latin typeface="Arial" panose="020B0604020202020204" pitchFamily="34" charset="0"/>
              <a:cs typeface="Arial" panose="020B0604020202020204" pitchFamily="34" charset="0"/>
            </a:endParaRPr>
          </a:p>
          <a:p>
            <a:pPr marL="228600" indent="-228600">
              <a:buFontTx/>
              <a:buAutoNum type="arabicPeriod"/>
            </a:pPr>
            <a:r>
              <a:rPr lang="en-GB" sz="1200" b="0" i="0" kern="1200" dirty="0">
                <a:solidFill>
                  <a:schemeClr val="tx1"/>
                </a:solidFill>
                <a:effectLst/>
                <a:latin typeface="Arial" panose="020B0604020202020204" pitchFamily="34" charset="0"/>
                <a:cs typeface="Arial" panose="020B0604020202020204" pitchFamily="34" charset="0"/>
              </a:rPr>
              <a:t>As well as illegally building settlement homes and infrastructure on Palestinian land, Israeli and international businesses in settlements have established a thriving economy to sustain their presence and expansion. </a:t>
            </a:r>
          </a:p>
          <a:p>
            <a:pPr marL="228600" indent="-228600">
              <a:buFontTx/>
              <a:buAutoNum type="arabicPeriod"/>
            </a:pPr>
            <a:endParaRPr lang="en-GB" sz="1200" b="0" i="0" kern="1200" dirty="0">
              <a:solidFill>
                <a:schemeClr val="tx1"/>
              </a:solidFill>
              <a:effectLst/>
              <a:latin typeface="Arial" panose="020B0604020202020204" pitchFamily="34" charset="0"/>
              <a:cs typeface="Arial" panose="020B0604020202020204" pitchFamily="34" charset="0"/>
            </a:endParaRPr>
          </a:p>
          <a:p>
            <a:pPr marL="228600" indent="-228600">
              <a:buFontTx/>
              <a:buAutoNum type="arabicPeriod"/>
            </a:pPr>
            <a:r>
              <a:rPr lang="en-GB" sz="1200" b="0" i="0" kern="1200" dirty="0">
                <a:solidFill>
                  <a:schemeClr val="tx1"/>
                </a:solidFill>
                <a:effectLst/>
                <a:latin typeface="Arial" panose="020B0604020202020204" pitchFamily="34" charset="0"/>
                <a:cs typeface="Arial" panose="020B0604020202020204" pitchFamily="34" charset="0"/>
              </a:rPr>
              <a:t>This “settlement enterprise” relies on unlawfully appropriated Palestinian resources, including land, water and minerals, to produce goods that are exported and sold for private profit. </a:t>
            </a:r>
          </a:p>
          <a:p>
            <a:pPr marL="228600" indent="-228600">
              <a:buFontTx/>
              <a:buAutoNum type="arabicPeriod"/>
            </a:pPr>
            <a:endParaRPr lang="en-GB" sz="1200" b="0" i="0" kern="1200" dirty="0">
              <a:solidFill>
                <a:schemeClr val="tx1"/>
              </a:solidFill>
              <a:effectLst/>
              <a:latin typeface="Arial" panose="020B0604020202020204" pitchFamily="34" charset="0"/>
              <a:cs typeface="Arial" panose="020B0604020202020204" pitchFamily="34" charset="0"/>
            </a:endParaRPr>
          </a:p>
          <a:p>
            <a:pPr marL="228600" indent="-228600">
              <a:buFontTx/>
              <a:buAutoNum type="arabicPeriod"/>
            </a:pPr>
            <a:r>
              <a:rPr lang="en-GB" sz="1200" b="0" i="0" kern="1200" dirty="0">
                <a:solidFill>
                  <a:schemeClr val="tx1"/>
                </a:solidFill>
                <a:effectLst/>
                <a:latin typeface="Arial" panose="020B0604020202020204" pitchFamily="34" charset="0"/>
                <a:cs typeface="Arial" panose="020B0604020202020204" pitchFamily="34" charset="0"/>
              </a:rPr>
              <a:t>Hundreds of millions of dollars’ worth of settlement goods are exported internationally each year.</a:t>
            </a:r>
          </a:p>
          <a:p>
            <a:pPr marL="228600" indent="-228600">
              <a:buFontTx/>
              <a:buAutoNum type="arabicPeriod"/>
            </a:pPr>
            <a:endParaRPr lang="en-GB" sz="1200" b="0" i="0" kern="1200" dirty="0">
              <a:solidFill>
                <a:schemeClr val="tx1"/>
              </a:solidFill>
              <a:effectLst/>
              <a:latin typeface="Arial" panose="020B0604020202020204" pitchFamily="34" charset="0"/>
              <a:cs typeface="Arial" panose="020B0604020202020204" pitchFamily="34" charset="0"/>
            </a:endParaRPr>
          </a:p>
          <a:p>
            <a:pPr marL="228600" indent="-228600">
              <a:buFontTx/>
              <a:buAutoNum type="arabicPeriod"/>
            </a:pPr>
            <a:r>
              <a:rPr lang="en-GB" sz="1100" dirty="0">
                <a:latin typeface="Arial" panose="020B0604020202020204" pitchFamily="34" charset="0"/>
                <a:cs typeface="Arial" panose="020B0604020202020204" pitchFamily="34" charset="0"/>
              </a:rPr>
              <a:t>Settlement goods are products made on the land Israel stole from the Palestinians, or using the resources from those areas.</a:t>
            </a:r>
          </a:p>
          <a:p>
            <a:pPr marL="228600" indent="-228600">
              <a:buFontTx/>
              <a:buAutoNum type="arabicPeriod"/>
            </a:pPr>
            <a:endParaRPr lang="en-GB" sz="1100" dirty="0">
              <a:latin typeface="Arial" panose="020B0604020202020204" pitchFamily="34" charset="0"/>
              <a:cs typeface="Arial" panose="020B0604020202020204" pitchFamily="34" charset="0"/>
            </a:endParaRPr>
          </a:p>
          <a:p>
            <a:pPr marL="228600" indent="-228600">
              <a:buFontTx/>
              <a:buAutoNum type="arabicPeriod"/>
            </a:pPr>
            <a:r>
              <a:rPr lang="en-GB" sz="1100" dirty="0">
                <a:latin typeface="Arial" panose="020B0604020202020204" pitchFamily="34" charset="0"/>
                <a:cs typeface="Arial" panose="020B0604020202020204" pitchFamily="34" charset="0"/>
              </a:rPr>
              <a:t>All settlement goods are tainted by human rights abuse. </a:t>
            </a:r>
            <a:r>
              <a:rPr lang="en-GB" sz="1100" b="1" dirty="0">
                <a:latin typeface="Arial" panose="020B0604020202020204" pitchFamily="34" charset="0"/>
                <a:cs typeface="Arial" panose="020B0604020202020204" pitchFamily="34" charset="0"/>
              </a:rPr>
              <a:t>The trade must end</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22</a:t>
            </a:fld>
            <a:endParaRPr lang="en-US" dirty="0"/>
          </a:p>
        </p:txBody>
      </p:sp>
    </p:spTree>
    <p:extLst>
      <p:ext uri="{BB962C8B-B14F-4D97-AF65-F5344CB8AC3E}">
        <p14:creationId xmlns:p14="http://schemas.microsoft.com/office/powerpoint/2010/main" val="2417106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What are Settlement Goods?</a:t>
            </a:r>
          </a:p>
          <a:p>
            <a:endParaRPr lang="en-US" sz="1100" b="1" dirty="0">
              <a:latin typeface="Arial "/>
            </a:endParaRPr>
          </a:p>
          <a:p>
            <a:pPr>
              <a:buFontTx/>
              <a:buNone/>
            </a:pPr>
            <a:r>
              <a:rPr lang="en-US" sz="1100" b="0" dirty="0">
                <a:latin typeface="Arial "/>
              </a:rPr>
              <a:t>1</a:t>
            </a:r>
            <a:r>
              <a:rPr lang="en-GB" sz="1100" b="0" dirty="0">
                <a:latin typeface="Arial "/>
              </a:rPr>
              <a:t>. </a:t>
            </a:r>
            <a:r>
              <a:rPr lang="en-GB" sz="1100" dirty="0">
                <a:latin typeface="Arial "/>
                <a:cs typeface="Arial" panose="020B0604020202020204" pitchFamily="34" charset="0"/>
              </a:rPr>
              <a:t>Common exports from Israeli settlements </a:t>
            </a:r>
          </a:p>
          <a:p>
            <a:pPr lvl="1">
              <a:buFontTx/>
              <a:buChar char="-"/>
            </a:pPr>
            <a:r>
              <a:rPr lang="en-GB" sz="1100" dirty="0">
                <a:latin typeface="Arial "/>
                <a:cs typeface="Arial" panose="020B0604020202020204" pitchFamily="34" charset="0"/>
              </a:rPr>
              <a:t>fruit and vegetables, </a:t>
            </a:r>
          </a:p>
          <a:p>
            <a:pPr lvl="1">
              <a:buFontTx/>
              <a:buChar char="-"/>
            </a:pPr>
            <a:r>
              <a:rPr lang="en-GB" sz="1100" dirty="0">
                <a:latin typeface="Arial "/>
                <a:cs typeface="Arial" panose="020B0604020202020204" pitchFamily="34" charset="0"/>
              </a:rPr>
              <a:t>eggs, </a:t>
            </a:r>
          </a:p>
          <a:p>
            <a:pPr lvl="1">
              <a:buFontTx/>
              <a:buChar char="-"/>
            </a:pPr>
            <a:r>
              <a:rPr lang="en-GB" sz="1100" dirty="0">
                <a:latin typeface="Arial "/>
                <a:cs typeface="Arial" panose="020B0604020202020204" pitchFamily="34" charset="0"/>
              </a:rPr>
              <a:t>poultry, </a:t>
            </a:r>
          </a:p>
          <a:p>
            <a:pPr lvl="1">
              <a:buFontTx/>
              <a:buChar char="-"/>
            </a:pPr>
            <a:r>
              <a:rPr lang="en-GB" sz="1100" dirty="0">
                <a:latin typeface="Arial "/>
                <a:cs typeface="Arial" panose="020B0604020202020204" pitchFamily="34" charset="0"/>
              </a:rPr>
              <a:t>cosmetics, </a:t>
            </a:r>
          </a:p>
          <a:p>
            <a:pPr lvl="1">
              <a:buFontTx/>
              <a:buChar char="-"/>
            </a:pPr>
            <a:r>
              <a:rPr lang="en-GB" sz="1100" dirty="0">
                <a:latin typeface="Arial "/>
                <a:cs typeface="Arial" panose="020B0604020202020204" pitchFamily="34" charset="0"/>
              </a:rPr>
              <a:t>honey, </a:t>
            </a:r>
          </a:p>
          <a:p>
            <a:pPr lvl="1">
              <a:buFontTx/>
              <a:buChar char="-"/>
            </a:pPr>
            <a:r>
              <a:rPr lang="en-GB" sz="1100" dirty="0">
                <a:latin typeface="Arial "/>
                <a:cs typeface="Arial" panose="020B0604020202020204" pitchFamily="34" charset="0"/>
              </a:rPr>
              <a:t>olive oil, </a:t>
            </a:r>
          </a:p>
          <a:p>
            <a:pPr lvl="1">
              <a:buFontTx/>
              <a:buChar char="-"/>
            </a:pPr>
            <a:r>
              <a:rPr lang="en-GB" sz="1100" dirty="0">
                <a:latin typeface="Arial "/>
                <a:cs typeface="Arial" panose="020B0604020202020204" pitchFamily="34" charset="0"/>
              </a:rPr>
              <a:t>wine, </a:t>
            </a:r>
          </a:p>
          <a:p>
            <a:pPr lvl="1">
              <a:buFontTx/>
              <a:buChar char="-"/>
            </a:pPr>
            <a:r>
              <a:rPr lang="en-GB" sz="1100" dirty="0">
                <a:latin typeface="Arial "/>
                <a:cs typeface="Arial" panose="020B0604020202020204" pitchFamily="34" charset="0"/>
              </a:rPr>
              <a:t>spring water, </a:t>
            </a:r>
          </a:p>
          <a:p>
            <a:pPr lvl="1">
              <a:buFontTx/>
              <a:buChar char="-"/>
            </a:pPr>
            <a:r>
              <a:rPr lang="en-GB" sz="1100" dirty="0">
                <a:latin typeface="Arial "/>
                <a:cs typeface="Arial" panose="020B0604020202020204" pitchFamily="34" charset="0"/>
              </a:rPr>
              <a:t>textile products </a:t>
            </a:r>
          </a:p>
          <a:p>
            <a:pPr lvl="1">
              <a:buFontTx/>
              <a:buChar char="-"/>
            </a:pPr>
            <a:r>
              <a:rPr lang="en-GB" sz="1100" dirty="0">
                <a:latin typeface="Arial "/>
                <a:cs typeface="Arial" panose="020B0604020202020204" pitchFamily="34" charset="0"/>
              </a:rPr>
              <a:t>and toys.</a:t>
            </a:r>
          </a:p>
          <a:p>
            <a:endParaRPr lang="en-US" sz="1100" b="0" dirty="0">
              <a:latin typeface="Arial "/>
            </a:endParaRPr>
          </a:p>
          <a:p>
            <a:r>
              <a:rPr lang="en-US" sz="1100" b="0" dirty="0">
                <a:latin typeface="Arial "/>
              </a:rPr>
              <a:t>2. </a:t>
            </a:r>
            <a:r>
              <a:rPr lang="en-GB" sz="1100" b="0" i="0" kern="1200" dirty="0">
                <a:solidFill>
                  <a:schemeClr val="tx1"/>
                </a:solidFill>
                <a:effectLst/>
                <a:latin typeface="Arial "/>
                <a:ea typeface="+mn-ea"/>
                <a:cs typeface="+mn-cs"/>
              </a:rPr>
              <a:t>Settlement products have been exported to many countries including the UK, USA, Denmark, France, Belgium and Germany among others.</a:t>
            </a:r>
          </a:p>
          <a:p>
            <a:endParaRPr lang="en-US" sz="1100" b="0" i="0" kern="1200" dirty="0">
              <a:solidFill>
                <a:schemeClr val="tx1"/>
              </a:solidFill>
              <a:effectLst/>
              <a:latin typeface="Arial "/>
              <a:ea typeface="+mn-ea"/>
              <a:cs typeface="+mn-cs"/>
            </a:endParaRPr>
          </a:p>
          <a:p>
            <a:r>
              <a:rPr lang="en-US" sz="1100" b="0" i="0" kern="1200" dirty="0">
                <a:solidFill>
                  <a:schemeClr val="tx1"/>
                </a:solidFill>
                <a:effectLst/>
                <a:latin typeface="Arial "/>
                <a:ea typeface="+mn-ea"/>
                <a:cs typeface="+mn-cs"/>
              </a:rPr>
              <a:t>3</a:t>
            </a:r>
            <a:r>
              <a:rPr lang="en-GB" sz="1100" b="0" i="0" kern="1200" dirty="0">
                <a:solidFill>
                  <a:schemeClr val="tx1"/>
                </a:solidFill>
                <a:effectLst/>
                <a:latin typeface="Arial "/>
                <a:ea typeface="+mn-ea"/>
                <a:cs typeface="+mn-cs"/>
              </a:rPr>
              <a:t>. Governments around the world have condemned settlements over the years. However, the settlements continue to expand so it’s clear that their condemnation is no longer enough. They must take firmer action.</a:t>
            </a:r>
            <a:endParaRPr lang="en-US" sz="1100" b="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23</a:t>
            </a:fld>
            <a:endParaRPr lang="en-US" dirty="0"/>
          </a:p>
        </p:txBody>
      </p:sp>
    </p:spTree>
    <p:extLst>
      <p:ext uri="{BB962C8B-B14F-4D97-AF65-F5344CB8AC3E}">
        <p14:creationId xmlns:p14="http://schemas.microsoft.com/office/powerpoint/2010/main" val="2268695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
              </a:rPr>
              <a:t>50 Years of Violations</a:t>
            </a:r>
          </a:p>
          <a:p>
            <a:endParaRPr lang="en-US" sz="1100" b="1" dirty="0">
              <a:latin typeface="Arial "/>
            </a:endParaRPr>
          </a:p>
          <a:p>
            <a:pPr marL="228600" indent="-228600">
              <a:buAutoNum type="arabicPeriod"/>
            </a:pPr>
            <a:r>
              <a:rPr lang="en-GB" sz="1100" b="0" i="0" kern="1200" dirty="0">
                <a:solidFill>
                  <a:schemeClr val="tx1"/>
                </a:solidFill>
                <a:effectLst/>
                <a:latin typeface="Arial "/>
                <a:ea typeface="+mn-ea"/>
                <a:cs typeface="+mn-cs"/>
              </a:rPr>
              <a:t>For over 50 years, Israel has been forcing thousands of Palestinians off their land, occupying and illegally using it to create settlements that exclusively house Jewish Israeli settlers.</a:t>
            </a: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Israel’s policy of constructing and expanding illegal settlements on occupied Palestinian land is</a:t>
            </a:r>
            <a:r>
              <a:rPr lang="en-GB" sz="1100" b="1" i="0" kern="1200" dirty="0">
                <a:solidFill>
                  <a:schemeClr val="tx1"/>
                </a:solidFill>
                <a:effectLst/>
                <a:latin typeface="Arial "/>
                <a:ea typeface="+mn-ea"/>
                <a:cs typeface="+mn-cs"/>
              </a:rPr>
              <a:t> one of the main driving forces</a:t>
            </a:r>
            <a:r>
              <a:rPr lang="en-GB" sz="1100" b="0" i="0" kern="1200" dirty="0">
                <a:solidFill>
                  <a:schemeClr val="tx1"/>
                </a:solidFill>
                <a:effectLst/>
                <a:latin typeface="Arial "/>
                <a:ea typeface="+mn-ea"/>
                <a:cs typeface="+mn-cs"/>
              </a:rPr>
              <a:t> behind the mass human rights violations resulting from the occupation.</a:t>
            </a:r>
          </a:p>
          <a:p>
            <a:pPr marL="228600" indent="-228600">
              <a:buAutoNum type="arabicPeriod"/>
            </a:pPr>
            <a:endParaRPr lang="en-US"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Despite multiple UN resolutions, Israel has continued to appropriate Palestinian land and support at least 600,000 settlers living in the occupied West Bank, including East Jerusalem. Until 2005, more than 9,000 Israeli settlers were illegally residing in Gaza.</a:t>
            </a:r>
          </a:p>
          <a:p>
            <a:pPr marL="228600" indent="-228600">
              <a:buAutoNum type="arabicPeriod"/>
            </a:pPr>
            <a:endParaRPr lang="en-US" sz="1100" b="0" i="0" kern="1200" dirty="0">
              <a:solidFill>
                <a:schemeClr val="tx1"/>
              </a:solidFill>
              <a:effectLst/>
              <a:latin typeface="Arial "/>
              <a:ea typeface="+mn-ea"/>
              <a:cs typeface="+mn-cs"/>
            </a:endParaRPr>
          </a:p>
          <a:p>
            <a:pPr marL="0" indent="0">
              <a:buNone/>
            </a:pPr>
            <a:endParaRPr lang="en-GB" sz="1100" b="0" i="0" kern="1200" dirty="0">
              <a:solidFill>
                <a:schemeClr val="tx1"/>
              </a:solidFill>
              <a:effectLst/>
              <a:latin typeface="Arial "/>
              <a:ea typeface="+mn-ea"/>
              <a:cs typeface="+mn-cs"/>
            </a:endParaRP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endParaRPr lang="en-GB" sz="1100" b="0" i="0" kern="1200" dirty="0">
              <a:solidFill>
                <a:schemeClr val="tx1"/>
              </a:solidFill>
              <a:effectLst/>
              <a:latin typeface="Arial "/>
              <a:ea typeface="+mn-ea"/>
              <a:cs typeface="+mn-cs"/>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24</a:t>
            </a:fld>
            <a:endParaRPr lang="en-US" dirty="0"/>
          </a:p>
        </p:txBody>
      </p:sp>
    </p:spTree>
    <p:extLst>
      <p:ext uri="{BB962C8B-B14F-4D97-AF65-F5344CB8AC3E}">
        <p14:creationId xmlns:p14="http://schemas.microsoft.com/office/powerpoint/2010/main" val="1380915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50 Years of Violations</a:t>
            </a:r>
          </a:p>
          <a:p>
            <a:endParaRPr lang="en-US" sz="1100" dirty="0">
              <a:latin typeface="Arial "/>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100" b="0" i="0" kern="1200" dirty="0">
                <a:solidFill>
                  <a:schemeClr val="tx1"/>
                </a:solidFill>
                <a:effectLst/>
                <a:latin typeface="Arial "/>
                <a:ea typeface="+mn-ea"/>
                <a:cs typeface="+mn-cs"/>
              </a:rPr>
              <a:t>Over the past 50 years, Israel has demolished tens of thousands of Palestinian properties and displaced large swathes of the population to build homes and infrastructure to illegally settle its own population in the occupied territories.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It has also diverted Palestinian natural resources such as water and agricultural land for settlement use.</a:t>
            </a:r>
          </a:p>
          <a:p>
            <a:pPr marL="228600" indent="-228600">
              <a:buFont typeface="+mj-lt"/>
              <a:buAutoNum type="arabicPeriod"/>
            </a:pPr>
            <a:endParaRPr lang="en-US"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The hundreds of Israeli military closures across the West Bank such as checkpoints, roadblocks and settler-only roads, as well as the overall permit regime, make simple daily tasks for Palestinians who are trying to get to work, school or hospital a constant struggle.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Israel claims the winding 700-km fence/wall is there to prevent armed attacks on Israel by Palestinians. But that does not explain why 85% of it is built on Palestinian land, including land deep inside the West Bank. What the fence/wall does is cut off Palestinian communities from each other and rip families apart.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It also deprives Palestinians from accessing essential services and separates farmers from their land and other resources, crippling the Palestinian economy.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Inherently discriminatory and unjust laws also prevent many people from being able to marry, or travel within the occupied territories or into Israel to visit or live with their loved ones. These arbitrary restrictions are discriminatory and unlawful and must be lifted immediately.</a:t>
            </a:r>
          </a:p>
          <a:p>
            <a:pPr marL="228600" indent="-228600">
              <a:buFont typeface="+mj-lt"/>
              <a:buAutoNum type="arabicPeriod"/>
            </a:pPr>
            <a:endParaRPr lang="en-US" sz="1100" b="0" i="0" kern="1200" dirty="0">
              <a:solidFill>
                <a:schemeClr val="tx1"/>
              </a:solidFill>
              <a:effectLst/>
              <a:latin typeface="Arial "/>
              <a:ea typeface="+mn-ea"/>
              <a:cs typeface="+mn-cs"/>
            </a:endParaRP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dirty="0">
              <a:latin typeface="Arial "/>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25</a:t>
            </a:fld>
            <a:endParaRPr lang="en-US" dirty="0"/>
          </a:p>
        </p:txBody>
      </p:sp>
    </p:spTree>
    <p:extLst>
      <p:ext uri="{BB962C8B-B14F-4D97-AF65-F5344CB8AC3E}">
        <p14:creationId xmlns:p14="http://schemas.microsoft.com/office/powerpoint/2010/main" val="3260241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
              </a:rPr>
              <a:t>50 Years of Violations</a:t>
            </a:r>
          </a:p>
          <a:p>
            <a:endParaRPr lang="en-US" sz="1100" b="1" dirty="0">
              <a:latin typeface="Arial "/>
            </a:endParaRPr>
          </a:p>
          <a:p>
            <a:pPr marL="228600" indent="-228600">
              <a:buFont typeface="+mj-lt"/>
              <a:buAutoNum type="arabicPeriod"/>
            </a:pPr>
            <a:r>
              <a:rPr lang="en-GB" sz="1100" dirty="0">
                <a:latin typeface="Arial "/>
              </a:rPr>
              <a:t>Palestinian unemployment has more than doubled from 199 to 2016.</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There is significant economic damage to the Palestinian economy caused by the settlements themselves. The Palestinian economy has been stunted by years of restrictions imposed on Palestinians resulting from the expansion of settlements and the settlement trade.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The IMF, UN and World Trade Organization have all identified the Israeli occupation, settlements and their related policies as a main obstacle to the economic development of the OPT. </a:t>
            </a:r>
          </a:p>
          <a:p>
            <a:pPr marL="228600" indent="-228600">
              <a:buFont typeface="+mj-lt"/>
              <a:buAutoNum type="arabicPeriod"/>
            </a:pPr>
            <a:endParaRPr lang="en-GB" sz="1100" dirty="0">
              <a:latin typeface="Arial "/>
            </a:endParaRPr>
          </a:p>
          <a:p>
            <a:pPr marL="228600" indent="-228600">
              <a:buFont typeface="+mj-lt"/>
              <a:buAutoNum type="arabicPeriod"/>
            </a:pPr>
            <a:r>
              <a:rPr lang="en-GB" sz="1100" dirty="0">
                <a:latin typeface="Arial "/>
              </a:rPr>
              <a:t>If Israel lifted restrictions on access to and use of natural resources, imposed to support settlements, it would greatly boost the OPT economy and reduce poverty and unemployment.</a:t>
            </a:r>
            <a:endParaRPr lang="en-US" sz="1100" b="1"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26</a:t>
            </a:fld>
            <a:endParaRPr lang="en-US" dirty="0"/>
          </a:p>
        </p:txBody>
      </p:sp>
    </p:spTree>
    <p:extLst>
      <p:ext uri="{BB962C8B-B14F-4D97-AF65-F5344CB8AC3E}">
        <p14:creationId xmlns:p14="http://schemas.microsoft.com/office/powerpoint/2010/main" val="3942080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50 Years of Unlawful Killings</a:t>
            </a:r>
          </a:p>
          <a:p>
            <a:endParaRPr lang="en-US" sz="1100" b="1" dirty="0">
              <a:latin typeface="Arial "/>
            </a:endParaRPr>
          </a:p>
          <a:p>
            <a:pPr marL="228600" indent="-228600">
              <a:buFont typeface="+mj-lt"/>
              <a:buAutoNum type="arabicPeriod"/>
            </a:pPr>
            <a:r>
              <a:rPr lang="en-GB" sz="1100" b="0" i="0" kern="1200" dirty="0">
                <a:solidFill>
                  <a:schemeClr val="tx1"/>
                </a:solidFill>
                <a:effectLst/>
                <a:latin typeface="Arial "/>
                <a:ea typeface="+mn-ea"/>
                <a:cs typeface="+mn-cs"/>
              </a:rPr>
              <a:t>Israeli forces have a long record of using excessive and often lethal force against Palestinian men, women, and children, including to retaliate against protesters and stifle dissent.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Thousands have been killed and many more injured.  The authorities’ failure to conduct thorough, impartial and independent investigations to break the cycle of impunity has enabled these violations to continue over half a century.</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Since 1987, more than 10,200 Palestinians have been killed, often in circumstances suggesting that the killings were unlawful and may amount to war crimes. </a:t>
            </a:r>
          </a:p>
          <a:p>
            <a:pPr marL="228600" indent="-228600">
              <a:buFont typeface="+mj-lt"/>
              <a:buAutoNum type="arabicPeriod"/>
            </a:pPr>
            <a:endParaRPr lang="en-GB" sz="1100" b="0" i="0" kern="1200" dirty="0">
              <a:solidFill>
                <a:schemeClr val="tx1"/>
              </a:solidFill>
              <a:effectLst/>
              <a:latin typeface="Arial "/>
              <a:ea typeface="+mn-ea"/>
              <a:cs typeface="+mn-cs"/>
            </a:endParaRPr>
          </a:p>
          <a:p>
            <a:pPr marL="228600" indent="-228600">
              <a:buFont typeface="+mj-lt"/>
              <a:buAutoNum type="arabicPeriod"/>
            </a:pPr>
            <a:r>
              <a:rPr lang="en-GB" sz="1100" b="0" i="0" kern="1200" dirty="0">
                <a:solidFill>
                  <a:schemeClr val="tx1"/>
                </a:solidFill>
                <a:effectLst/>
                <a:latin typeface="Arial "/>
                <a:ea typeface="+mn-ea"/>
                <a:cs typeface="+mn-cs"/>
              </a:rPr>
              <a:t>In the same period, over 1,400 Israelis have been killed by Palestinians. Of these, hundreds have been civilians killed by Palestinian armed groups in attacks that constitute crimes under international law.</a:t>
            </a:r>
          </a:p>
          <a:p>
            <a:pPr marL="228600" indent="-228600">
              <a:buFont typeface="+mj-lt"/>
              <a:buAutoNum type="arabicPeriod"/>
            </a:pPr>
            <a:endParaRPr lang="en-GB" sz="1100" b="0" dirty="0">
              <a:latin typeface="Arial "/>
            </a:endParaRPr>
          </a:p>
          <a:p>
            <a:endParaRPr lang="en-US" sz="1100" b="1"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27</a:t>
            </a:fld>
            <a:endParaRPr lang="en-US" dirty="0"/>
          </a:p>
        </p:txBody>
      </p:sp>
    </p:spTree>
    <p:extLst>
      <p:ext uri="{BB962C8B-B14F-4D97-AF65-F5344CB8AC3E}">
        <p14:creationId xmlns:p14="http://schemas.microsoft.com/office/powerpoint/2010/main" val="2460456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effectLst/>
                <a:latin typeface="Arial" panose="020B0604020202020204" pitchFamily="34" charset="0"/>
                <a:ea typeface="+mn-ea"/>
                <a:cs typeface="Arial" panose="020B0604020202020204" pitchFamily="34" charset="0"/>
              </a:rPr>
              <a:t>Our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dirty="0">
                <a:latin typeface="Arial" panose="020B0604020202020204" pitchFamily="34" charset="0"/>
                <a:cs typeface="Arial" panose="020B0604020202020204" pitchFamily="34" charset="0"/>
              </a:rPr>
              <a:t>Amnesty International has been documenting and campaigning against human rights violations, committed by both the government and non-state actors, in Israel and the Occupied Palestinian Territories since 1968, on a wide range of issues including, freedom of movement, arbitrary arrests and detentions, torture, unlawful killings, excessive use of force, freedoms of expression, association and assembly, forced evictions and house demolitions, impunity, violence against women and girls, refugees and asylum-seekers and conscientious objectors. </a:t>
            </a: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kern="1200" dirty="0">
                <a:solidFill>
                  <a:schemeClr val="tx1"/>
                </a:solidFill>
                <a:effectLst/>
                <a:latin typeface="Arial" panose="020B0604020202020204" pitchFamily="34" charset="0"/>
                <a:ea typeface="+mn-ea"/>
                <a:cs typeface="Arial" panose="020B0604020202020204" pitchFamily="34" charset="0"/>
              </a:rPr>
              <a:t>In 2017, to mark the 50</a:t>
            </a:r>
            <a:r>
              <a:rPr lang="en-GB" sz="1100" kern="1200" baseline="30000" dirty="0">
                <a:solidFill>
                  <a:schemeClr val="tx1"/>
                </a:solidFill>
                <a:effectLst/>
                <a:latin typeface="Arial" panose="020B0604020202020204" pitchFamily="34" charset="0"/>
                <a:ea typeface="+mn-ea"/>
                <a:cs typeface="Arial" panose="020B0604020202020204" pitchFamily="34" charset="0"/>
              </a:rPr>
              <a:t>th</a:t>
            </a:r>
            <a:r>
              <a:rPr lang="en-GB" sz="1100" kern="1200" dirty="0">
                <a:solidFill>
                  <a:schemeClr val="tx1"/>
                </a:solidFill>
                <a:effectLst/>
                <a:latin typeface="Arial" panose="020B0604020202020204" pitchFamily="34" charset="0"/>
                <a:ea typeface="+mn-ea"/>
                <a:cs typeface="Arial" panose="020B0604020202020204" pitchFamily="34" charset="0"/>
              </a:rPr>
              <a:t> anniversary of Israel’s occupation of the West Bank, including East Jerusalem, and the Gaza Strip, we launched a campaign calling on states across the world to prohibit settlement goods from entering their markets and to prevent their companies from operating in settlements or trading in settlement goods.</a:t>
            </a: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28</a:t>
            </a:fld>
            <a:endParaRPr lang="en-US" dirty="0"/>
          </a:p>
        </p:txBody>
      </p:sp>
    </p:spTree>
    <p:extLst>
      <p:ext uri="{BB962C8B-B14F-4D97-AF65-F5344CB8AC3E}">
        <p14:creationId xmlns:p14="http://schemas.microsoft.com/office/powerpoint/2010/main" val="3265995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Ban Israeli Settlement Goods</a:t>
            </a:r>
          </a:p>
          <a:p>
            <a:endParaRPr lang="en-GB" sz="1100" b="1"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Amnesty International calls on Israel to dismantle all settlements and relocate its settlers outside the Occupied Palestinian Territories.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In our campaign launched on 5 June 2017 to mark 50 years since Israel’s occupation of the West Bank and Gaza, we introduced two new calls: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We are calling on governments across the world to stop economically supporting settlements by banning products from settlements in their countries.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We are also calling on governments worldwide to prevent their companies from operating in settlements or trading in settlement goods.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Profits from hundreds of millions of dollars’ worth of settlement products exported internationally help sustain the inherently discriminatory policy of settlements.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In addition the settlement economy relies on unlawfully appropriated Palestinian natural resources, such as water, fertile land, stone quarries and minerals seized for settlement use; resources for which Israel also limits Palestinians’ access.</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We want to change the narrative in Parliament to be more supportive of punitive action over occupation and human rights abuses, to do this we need the public to show that they support this, for businesses to support this, and for businesses to stop operating in settlements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29</a:t>
            </a:fld>
            <a:endParaRPr lang="en-US" dirty="0"/>
          </a:p>
        </p:txBody>
      </p:sp>
    </p:spTree>
    <p:extLst>
      <p:ext uri="{BB962C8B-B14F-4D97-AF65-F5344CB8AC3E}">
        <p14:creationId xmlns:p14="http://schemas.microsoft.com/office/powerpoint/2010/main" val="69806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50 Years Too Many </a:t>
            </a:r>
          </a:p>
          <a:p>
            <a:endParaRPr lang="en-GB" sz="1100" dirty="0">
              <a:latin typeface="Arial "/>
            </a:endParaRPr>
          </a:p>
          <a:p>
            <a:r>
              <a:rPr lang="en-GB" sz="1100" dirty="0">
                <a:latin typeface="Arial "/>
              </a:rPr>
              <a:t>GIF Slide</a:t>
            </a:r>
          </a:p>
          <a:p>
            <a:endParaRPr lang="en-US" sz="1100" dirty="0">
              <a:latin typeface="Arial "/>
            </a:endParaRPr>
          </a:p>
          <a:p>
            <a:pPr marL="228600" indent="-228600">
              <a:buAutoNum type="arabicPeriod"/>
            </a:pPr>
            <a:r>
              <a:rPr lang="en-US" sz="1100" dirty="0">
                <a:latin typeface="Arial "/>
              </a:rPr>
              <a:t>This session will illustrate the impact of over 50 years of violations on individuals and communities.</a:t>
            </a:r>
          </a:p>
          <a:p>
            <a:pPr marL="228600" indent="-228600">
              <a:buAutoNum type="arabicPeriod"/>
            </a:pPr>
            <a:r>
              <a:rPr lang="en-US" sz="1100" dirty="0">
                <a:latin typeface="Arial "/>
              </a:rPr>
              <a:t>It will give some background to the issue and how settlements have grown over the years.</a:t>
            </a:r>
          </a:p>
        </p:txBody>
      </p:sp>
      <p:sp>
        <p:nvSpPr>
          <p:cNvPr id="4" name="Slide Number Placeholder 3"/>
          <p:cNvSpPr>
            <a:spLocks noGrp="1"/>
          </p:cNvSpPr>
          <p:nvPr>
            <p:ph type="sldNum" sz="quarter" idx="10"/>
          </p:nvPr>
        </p:nvSpPr>
        <p:spPr/>
        <p:txBody>
          <a:bodyPr/>
          <a:lstStyle/>
          <a:p>
            <a:fld id="{C744BBA3-B242-48BF-BF96-9BFF2EA96CBD}" type="slidenum">
              <a:rPr lang="en-US" smtClean="0"/>
              <a:t>3</a:t>
            </a:fld>
            <a:endParaRPr lang="en-US" dirty="0"/>
          </a:p>
        </p:txBody>
      </p:sp>
    </p:spTree>
    <p:extLst>
      <p:ext uri="{BB962C8B-B14F-4D97-AF65-F5344CB8AC3E}">
        <p14:creationId xmlns:p14="http://schemas.microsoft.com/office/powerpoint/2010/main" val="3117626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Boycott or Ban </a:t>
            </a: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Note</a:t>
            </a:r>
            <a:r>
              <a:rPr lang="en-GB" sz="1100" dirty="0">
                <a:latin typeface="Arial" panose="020B0604020202020204" pitchFamily="34" charset="0"/>
                <a:cs typeface="Arial" panose="020B0604020202020204" pitchFamily="34" charset="0"/>
              </a:rPr>
              <a:t> to Trainer: </a:t>
            </a:r>
            <a:r>
              <a:rPr lang="en-GB" sz="1100" kern="1200" dirty="0">
                <a:solidFill>
                  <a:schemeClr val="tx1"/>
                </a:solidFill>
                <a:effectLst/>
                <a:latin typeface="Arial" panose="020B0604020202020204" pitchFamily="34" charset="0"/>
                <a:ea typeface="+mn-ea"/>
                <a:cs typeface="Arial" panose="020B0604020202020204" pitchFamily="34" charset="0"/>
              </a:rPr>
              <a:t>Boycott, Divestment and Sanctions - we do not call for boycotts but support the right to boycott. We focus on international law, states and businesses as actors. Our calls and message is that states should not be trading with illegal settlements as this breaches their duties under international law, likewise businesses should not be operating in the illegal settlements as they are breaching their duties under international law. Boycotts are a legitimate campaigning tactic, and individuals are free to </a:t>
            </a:r>
            <a:r>
              <a:rPr lang="en-GB" sz="1100" b="1" kern="1200" dirty="0">
                <a:solidFill>
                  <a:schemeClr val="tx1"/>
                </a:solidFill>
                <a:effectLst/>
                <a:latin typeface="Arial" panose="020B0604020202020204" pitchFamily="34" charset="0"/>
                <a:ea typeface="+mn-ea"/>
                <a:cs typeface="Arial" panose="020B0604020202020204" pitchFamily="34" charset="0"/>
              </a:rPr>
              <a:t>choose</a:t>
            </a:r>
            <a:r>
              <a:rPr lang="en-GB" sz="1100" kern="1200" dirty="0">
                <a:solidFill>
                  <a:schemeClr val="tx1"/>
                </a:solidFill>
                <a:effectLst/>
                <a:latin typeface="Arial" panose="020B0604020202020204" pitchFamily="34" charset="0"/>
                <a:ea typeface="+mn-ea"/>
                <a:cs typeface="Arial" panose="020B0604020202020204" pitchFamily="34" charset="0"/>
              </a:rPr>
              <a:t> whether or not to boycott and who/what to boycott. However Amnesty </a:t>
            </a:r>
            <a:r>
              <a:rPr lang="en-GB" sz="1100" b="1" kern="1200" dirty="0">
                <a:solidFill>
                  <a:schemeClr val="tx1"/>
                </a:solidFill>
                <a:effectLst/>
                <a:latin typeface="Arial" panose="020B0604020202020204" pitchFamily="34" charset="0"/>
                <a:ea typeface="+mn-ea"/>
                <a:cs typeface="Arial" panose="020B0604020202020204" pitchFamily="34" charset="0"/>
              </a:rPr>
              <a:t>is not </a:t>
            </a:r>
            <a:r>
              <a:rPr lang="en-GB" sz="1100" kern="1200" dirty="0">
                <a:solidFill>
                  <a:schemeClr val="tx1"/>
                </a:solidFill>
                <a:effectLst/>
                <a:latin typeface="Arial" panose="020B0604020202020204" pitchFamily="34" charset="0"/>
                <a:ea typeface="+mn-ea"/>
                <a:cs typeface="Arial" panose="020B0604020202020204" pitchFamily="34" charset="0"/>
              </a:rPr>
              <a:t>calling on its members to boycott goods.</a:t>
            </a:r>
          </a:p>
          <a:p>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A boycott of goods is a call for people to refuse to buy products. </a:t>
            </a:r>
          </a:p>
          <a:p>
            <a:pPr marL="228600" indent="-228600">
              <a:buAutoNum type="arabicPeriod"/>
            </a:pPr>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A ban is call for the government to ensure such products are not allowed into the country. </a:t>
            </a:r>
          </a:p>
          <a:p>
            <a:pPr marL="228600" indent="-228600">
              <a:buAutoNum type="arabicPeriod"/>
            </a:pPr>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As a human rights organisation Amnesty International’s focus is ensuring that governments uphold their obligations under international law and aren’t fuelling violations themselves. </a:t>
            </a:r>
          </a:p>
          <a:p>
            <a:pPr marL="228600" indent="-228600">
              <a:buAutoNum type="arabicPeriod"/>
            </a:pPr>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That’s why our call is directed at states; asking them to stop financially sustaining Israel’s illegal settlement policy. </a:t>
            </a:r>
          </a:p>
          <a:p>
            <a:pPr marL="228600" indent="-228600">
              <a:buAutoNum type="arabicPeriod"/>
            </a:pPr>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We strongly believe this is the most strategic and effective route to ensure an end to mass violations against Palestinians in the OPT. </a:t>
            </a:r>
          </a:p>
          <a:p>
            <a:pPr marL="228600" indent="-228600">
              <a:buAutoNum type="arabicPeriod"/>
            </a:pPr>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Whether or not to take part in a consumer boycott is a choice for individuals. Historically, Amnesty International has never supported or opposed consumer boycotts. We do, however, defend people’s right to participate in, and advocate for boycotts. And we have campaigned on behalf of those who have been punished for doing so. </a:t>
            </a:r>
          </a:p>
          <a:p>
            <a:pPr marL="228600" indent="-228600">
              <a:buAutoNum type="arabicPeriod"/>
            </a:pPr>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But the burden should not be on the consumer. In theory, if there are no settlement products on the market, there would be no need for a consumer boycott of settlement products.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30</a:t>
            </a:fld>
            <a:endParaRPr lang="en-US" dirty="0"/>
          </a:p>
        </p:txBody>
      </p:sp>
    </p:spTree>
    <p:extLst>
      <p:ext uri="{BB962C8B-B14F-4D97-AF65-F5344CB8AC3E}">
        <p14:creationId xmlns:p14="http://schemas.microsoft.com/office/powerpoint/2010/main" val="176877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A</a:t>
            </a:r>
            <a:r>
              <a:rPr lang="en-GB" sz="1100" b="1" dirty="0" err="1">
                <a:latin typeface="Arial" panose="020B0604020202020204" pitchFamily="34" charset="0"/>
                <a:cs typeface="Arial" panose="020B0604020202020204" pitchFamily="34" charset="0"/>
              </a:rPr>
              <a:t>ctivity</a:t>
            </a:r>
            <a:r>
              <a:rPr lang="en-GB" sz="1100" b="1" dirty="0">
                <a:latin typeface="Arial" panose="020B0604020202020204" pitchFamily="34" charset="0"/>
                <a:cs typeface="Arial" panose="020B0604020202020204" pitchFamily="34" charset="0"/>
              </a:rPr>
              <a:t>: Planning your Campaign Message</a:t>
            </a:r>
          </a:p>
          <a:p>
            <a:endParaRPr lang="en-US" sz="1100" b="1"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Objective: For groups to effectively and confidently communicate and campaign on banning Israeli Settlement Goods.</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Resources: These slides, FAQs and campaign briefings.</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Activity: 30 mins </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15 mins – In two groups, using the resources, come up with a brief campaign message. </a:t>
            </a:r>
          </a:p>
          <a:p>
            <a:r>
              <a:rPr lang="en-US" sz="1100" b="0" dirty="0">
                <a:latin typeface="Arial" panose="020B0604020202020204" pitchFamily="34" charset="0"/>
                <a:cs typeface="Arial" panose="020B0604020202020204" pitchFamily="34" charset="0"/>
              </a:rPr>
              <a:t>Assign each group a question: Why ban Israeli goods? Why is Amnesty calling for an Israeli boycott?</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5 mins – Feedback</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10 mins – Wider group discussion</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Note to Trainer: </a:t>
            </a:r>
          </a:p>
          <a:p>
            <a:endParaRPr lang="en-US" sz="1100" b="0" dirty="0">
              <a:latin typeface="Arial" panose="020B0604020202020204" pitchFamily="34" charset="0"/>
              <a:cs typeface="Arial" panose="020B0604020202020204" pitchFamily="34" charset="0"/>
            </a:endParaRPr>
          </a:p>
          <a:p>
            <a:pPr marL="228600" indent="-228600">
              <a:buAutoNum type="arabicPeriod"/>
            </a:pPr>
            <a:r>
              <a:rPr lang="en-US" sz="1100" b="0" dirty="0">
                <a:latin typeface="Arial" panose="020B0604020202020204" pitchFamily="34" charset="0"/>
                <a:cs typeface="Arial" panose="020B0604020202020204" pitchFamily="34" charset="0"/>
              </a:rPr>
              <a:t>Why ban Israeli goods? Message should include and clarify that this is not a ban on Israeli goods but goods produced or operating in illegal settlement. The message should include  what settlements are, the impact of the settlements, why they are illegal and why governments must act now.</a:t>
            </a:r>
          </a:p>
          <a:p>
            <a:pPr marL="228600" indent="-228600">
              <a:buAutoNum type="arabicPeriod"/>
            </a:pPr>
            <a:endParaRPr lang="en-US" sz="1100" b="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0" dirty="0">
                <a:latin typeface="Arial" panose="020B0604020202020204" pitchFamily="34" charset="0"/>
                <a:cs typeface="Arial" panose="020B0604020202020204" pitchFamily="34" charset="0"/>
              </a:rPr>
              <a:t>What is Amnesty calling for an Israeli boycott? Message should include the difference between a boycott and a ban. Clarification on why Amnesty is targeting States to ban imports from settlements. The message should include  what settlements are, the impact of the settlements, why they are illegal and why governments must act 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100" b="0"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31</a:t>
            </a:fld>
            <a:endParaRPr lang="en-US" dirty="0"/>
          </a:p>
        </p:txBody>
      </p:sp>
    </p:spTree>
    <p:extLst>
      <p:ext uri="{BB962C8B-B14F-4D97-AF65-F5344CB8AC3E}">
        <p14:creationId xmlns:p14="http://schemas.microsoft.com/office/powerpoint/2010/main" val="3388057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Palestinian Human Rights Defenders</a:t>
            </a:r>
          </a:p>
          <a:p>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Palestinians living in the Occupied Palestinian Territories cannot get to work or school, or see their friends and family without feeling the disruptive effect of Israel’s military rule.  It even restricts their ability to farm their land, attend a protest, or access essential services such as electricity and clean water.</a:t>
            </a:r>
          </a:p>
          <a:p>
            <a:pPr marL="228600" indent="-228600">
              <a:buFont typeface="+mj-lt"/>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r>
              <a:rPr lang="en-GB" sz="1100" b="0" dirty="0">
                <a:latin typeface="Arial" panose="020B0604020202020204" pitchFamily="34" charset="0"/>
                <a:cs typeface="Arial" panose="020B0604020202020204" pitchFamily="34" charset="0"/>
              </a:rPr>
              <a:t>Prominent Palestinian human rights defenders Issa </a:t>
            </a:r>
            <a:r>
              <a:rPr lang="en-GB" sz="1100" b="0" dirty="0" err="1">
                <a:latin typeface="Arial" panose="020B0604020202020204" pitchFamily="34" charset="0"/>
                <a:cs typeface="Arial" panose="020B0604020202020204" pitchFamily="34" charset="0"/>
              </a:rPr>
              <a:t>Amro</a:t>
            </a:r>
            <a:r>
              <a:rPr lang="en-GB" sz="1100" b="0" dirty="0">
                <a:latin typeface="Arial" panose="020B0604020202020204" pitchFamily="34" charset="0"/>
                <a:cs typeface="Arial" panose="020B0604020202020204" pitchFamily="34" charset="0"/>
              </a:rPr>
              <a:t> (pictured above) and Farid al-</a:t>
            </a:r>
            <a:r>
              <a:rPr lang="en-GB" sz="1100" b="0" dirty="0" err="1">
                <a:latin typeface="Arial" panose="020B0604020202020204" pitchFamily="34" charset="0"/>
                <a:cs typeface="Arial" panose="020B0604020202020204" pitchFamily="34" charset="0"/>
              </a:rPr>
              <a:t>Atrash</a:t>
            </a:r>
            <a:r>
              <a:rPr lang="en-GB" sz="1100" b="0" dirty="0">
                <a:latin typeface="Arial" panose="020B0604020202020204" pitchFamily="34" charset="0"/>
                <a:cs typeface="Arial" panose="020B0604020202020204" pitchFamily="34" charset="0"/>
              </a:rPr>
              <a:t>, </a:t>
            </a:r>
            <a:r>
              <a:rPr lang="en-GB" sz="1100" b="0" i="0" kern="1200" dirty="0">
                <a:solidFill>
                  <a:schemeClr val="tx1"/>
                </a:solidFill>
                <a:effectLst/>
                <a:latin typeface="Arial" panose="020B0604020202020204" pitchFamily="34" charset="0"/>
                <a:ea typeface="+mn-ea"/>
                <a:cs typeface="Arial" panose="020B0604020202020204" pitchFamily="34" charset="0"/>
              </a:rPr>
              <a:t>have been peacefully standing against the force of Israel’s military rule, demanding the end to Israel’s settlements in the city of Hebron and other places in the occupied West Bank. </a:t>
            </a:r>
          </a:p>
          <a:p>
            <a:pPr marL="228600" indent="-228600">
              <a:buFont typeface="+mj-lt"/>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But because they have stood up to Israel, they are being punished and are facing criminal charges.</a:t>
            </a:r>
            <a:r>
              <a:rPr lang="en-GB" sz="1100" b="0" dirty="0">
                <a:latin typeface="Arial" panose="020B0604020202020204" pitchFamily="34" charset="0"/>
                <a:cs typeface="Arial" panose="020B0604020202020204" pitchFamily="34" charset="0"/>
              </a:rPr>
              <a:t> face prison sentences for their peaceful campaigning </a:t>
            </a:r>
            <a:r>
              <a:rPr lang="en-GB" sz="1100" dirty="0">
                <a:latin typeface="Arial" panose="020B0604020202020204" pitchFamily="34" charset="0"/>
                <a:cs typeface="Arial" panose="020B0604020202020204" pitchFamily="34" charset="0"/>
              </a:rPr>
              <a:t>against illegal Israeli settlements in the city of Hebron in the occupied West Bank.</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They were arrested after a non-violent demonstration on 26 February 2016, during which Israeli forces threw sound bombs and fired tear gas at protesters.</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Farid, a lawyer, and Issa, coordinator of the Youth Against Settlements group, now face trials in an Israeli military court on politically motivated charges, including participating in an illegal demonstration and attacking soldiers. They deny all the charges.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Video footage corroborates Farid’s account that he was peacefully standing in front of Israeli soldiers and holding a poster when he was pushed, dragged and then violently arrested. He also told Amnesty he was shot in the foot. </a:t>
            </a:r>
          </a:p>
          <a:p>
            <a:pPr marL="228600" indent="-228600">
              <a:buFont typeface="+mj-lt"/>
              <a:buAutoNum type="arabicPeriod"/>
            </a:pPr>
            <a:endParaRPr lang="en-GB" sz="1100" dirty="0">
              <a:latin typeface="Arial" panose="020B0604020202020204" pitchFamily="34" charset="0"/>
              <a:cs typeface="Arial" panose="020B0604020202020204" pitchFamily="34" charset="0"/>
            </a:endParaRPr>
          </a:p>
          <a:p>
            <a:pPr marL="228600" indent="-228600">
              <a:buFont typeface="+mj-lt"/>
              <a:buAutoNum type="arabicPeriod"/>
            </a:pPr>
            <a:r>
              <a:rPr lang="en-GB" sz="1100" dirty="0">
                <a:latin typeface="Arial" panose="020B0604020202020204" pitchFamily="34" charset="0"/>
                <a:cs typeface="Arial" panose="020B0604020202020204" pitchFamily="34" charset="0"/>
              </a:rPr>
              <a:t>Issa alleges he was beaten by the Israeli police twice while in custody. He has also been threatened and harassed by the Israeli army, police and settlers.</a:t>
            </a:r>
          </a:p>
          <a:p>
            <a:pPr marL="228600" indent="-228600">
              <a:buFont typeface="+mj-lt"/>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32</a:t>
            </a:fld>
            <a:endParaRPr lang="en-US" dirty="0"/>
          </a:p>
        </p:txBody>
      </p:sp>
    </p:spTree>
    <p:extLst>
      <p:ext uri="{BB962C8B-B14F-4D97-AF65-F5344CB8AC3E}">
        <p14:creationId xmlns:p14="http://schemas.microsoft.com/office/powerpoint/2010/main" val="343852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Palestinian Human Rights Defenders</a:t>
            </a:r>
          </a:p>
          <a:p>
            <a:endParaRPr lang="en-US" sz="1100" b="1" dirty="0">
              <a:latin typeface="Arial" panose="020B0604020202020204" pitchFamily="34" charset="0"/>
              <a:cs typeface="Arial" panose="020B0604020202020204" pitchFamily="34" charset="0"/>
            </a:endParaRPr>
          </a:p>
          <a:p>
            <a:pPr marL="228600" indent="-228600">
              <a:buFont typeface="+mj-lt"/>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Palestinians need to be able to stand up for their rights - and the world needs to know what is happening to them. None of this can happen without activists like Issa and Farid.</a:t>
            </a:r>
          </a:p>
          <a:p>
            <a:pPr marL="228600" indent="-228600">
              <a:buFont typeface="+mj-lt"/>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We need to show Israel that we stand with peaceful protesters so that they stop prosecuting Issa and Farid and allow them to continue their important work. </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33</a:t>
            </a:fld>
            <a:endParaRPr lang="en-US" dirty="0"/>
          </a:p>
        </p:txBody>
      </p:sp>
    </p:spTree>
    <p:extLst>
      <p:ext uri="{BB962C8B-B14F-4D97-AF65-F5344CB8AC3E}">
        <p14:creationId xmlns:p14="http://schemas.microsoft.com/office/powerpoint/2010/main" val="1940275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0" kern="1200" dirty="0">
                <a:solidFill>
                  <a:schemeClr val="tx1"/>
                </a:solidFill>
                <a:effectLst/>
                <a:latin typeface="Arial" panose="020B0604020202020204" pitchFamily="34" charset="0"/>
                <a:ea typeface="+mn-ea"/>
                <a:cs typeface="Arial" panose="020B0604020202020204" pitchFamily="34" charset="0"/>
              </a:rPr>
              <a:t>Israeli Human Rights NGOs</a:t>
            </a:r>
          </a:p>
          <a:p>
            <a:endParaRPr lang="en-GB" sz="1100" b="1" i="0" kern="120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In addition to Palestinian NGOs and human rights defenders like Issa and Farid. There are a number of Israeli human rights organisations that work on the rights and freedoms of the Palestinian people.</a:t>
            </a:r>
          </a:p>
          <a:p>
            <a:pPr marL="228600" indent="-228600">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This includes Breaking the Silence, a non profit organisation made up of veteran combatants who have served in the Israeli military since the start of the second intifada and have taken it upon themselves to expose the public to the reality of everyday life in the Occupied Palestinian Territories. </a:t>
            </a:r>
          </a:p>
          <a:p>
            <a:pPr marL="228600" indent="-228600">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GB" sz="1100" b="0" i="0" kern="1200" dirty="0" err="1">
                <a:solidFill>
                  <a:schemeClr val="tx1"/>
                </a:solidFill>
                <a:effectLst/>
                <a:latin typeface="Arial" panose="020B0604020202020204" pitchFamily="34" charset="0"/>
                <a:ea typeface="+mn-ea"/>
                <a:cs typeface="Arial" panose="020B0604020202020204" pitchFamily="34" charset="0"/>
              </a:rPr>
              <a:t>B’Tselem</a:t>
            </a:r>
            <a:r>
              <a:rPr lang="en-GB" sz="1100" b="0" i="0" kern="1200" dirty="0">
                <a:solidFill>
                  <a:schemeClr val="tx1"/>
                </a:solidFill>
                <a:effectLst/>
                <a:latin typeface="Arial" panose="020B0604020202020204" pitchFamily="34" charset="0"/>
                <a:ea typeface="+mn-ea"/>
                <a:cs typeface="Arial" panose="020B0604020202020204" pitchFamily="34" charset="0"/>
              </a:rPr>
              <a:t> – The Israeli Information </a:t>
            </a:r>
            <a:r>
              <a:rPr lang="en-GB" sz="1100" b="0" i="0" kern="1200" dirty="0" err="1">
                <a:solidFill>
                  <a:schemeClr val="tx1"/>
                </a:solidFill>
                <a:effectLst/>
                <a:latin typeface="Arial" panose="020B0604020202020204" pitchFamily="34" charset="0"/>
                <a:ea typeface="+mn-ea"/>
                <a:cs typeface="Arial" panose="020B0604020202020204" pitchFamily="34" charset="0"/>
              </a:rPr>
              <a:t>Center</a:t>
            </a:r>
            <a:r>
              <a:rPr lang="en-GB" sz="1100" b="0" i="0" kern="1200" dirty="0">
                <a:solidFill>
                  <a:schemeClr val="tx1"/>
                </a:solidFill>
                <a:effectLst/>
                <a:latin typeface="Arial" panose="020B0604020202020204" pitchFamily="34" charset="0"/>
                <a:ea typeface="+mn-ea"/>
                <a:cs typeface="Arial" panose="020B0604020202020204" pitchFamily="34" charset="0"/>
              </a:rPr>
              <a:t> for Human Rights in the Occupied Territories which strives to end Israel’s occupation, by recognizing that this is the only way to achieve a future that ensures human rights, democracy, liberty and equality to all people, Palestinian and Israeli alike.</a:t>
            </a:r>
          </a:p>
          <a:p>
            <a:pPr marL="228600" indent="-228600">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Gisha, an Israeli not-for-profit organization, founded in 2005, whose goal is to protect the freedom of movement of Palestinians, especially Gaza residents. Gisha promotes rights guaranteed by international and Israeli law. </a:t>
            </a:r>
          </a:p>
          <a:p>
            <a:pPr marL="228600" indent="-228600">
              <a:buAutoNum type="arabicPeriod"/>
            </a:pPr>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panose="020B0604020202020204" pitchFamily="34" charset="0"/>
                <a:ea typeface="+mn-ea"/>
                <a:cs typeface="Arial" panose="020B0604020202020204" pitchFamily="34" charset="0"/>
              </a:rPr>
              <a:t>In recent years these organisations as well as Amnesty International Israel have been targeted by Israeli government campaigns to undermine their work, and faced smears, stigmatization and threats.</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34</a:t>
            </a:fld>
            <a:endParaRPr lang="en-US" dirty="0"/>
          </a:p>
        </p:txBody>
      </p:sp>
    </p:spTree>
    <p:extLst>
      <p:ext uri="{BB962C8B-B14F-4D97-AF65-F5344CB8AC3E}">
        <p14:creationId xmlns:p14="http://schemas.microsoft.com/office/powerpoint/2010/main" val="2338564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Activity: Amnesty Press Conference</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Objective: To deal with difficult situations and effectively answer tricky questions around this campaign.</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Resources: These slides, FAQs, campaign briefing and the Guide to Respectful Conversations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Note</a:t>
            </a:r>
            <a:r>
              <a:rPr lang="en-GB" sz="1100" dirty="0">
                <a:latin typeface="Arial" panose="020B0604020202020204" pitchFamily="34" charset="0"/>
                <a:cs typeface="Arial" panose="020B0604020202020204" pitchFamily="34" charset="0"/>
              </a:rPr>
              <a:t> to Trainer: Go over the Guide to Respectful Conversations. Set ground rules of rights respecting values and behaviour as well as an open and safe space to explore difficult questions.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Activity: 30 to 45 mins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Work in groups of 3 to 4</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5 mins – Brainstorm difficult questions that may come up in this campaign.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Possible questions could include:</a:t>
            </a:r>
          </a:p>
          <a:p>
            <a:endParaRPr lang="en-US" sz="1100" dirty="0">
              <a:latin typeface="Arial" panose="020B0604020202020204" pitchFamily="34" charset="0"/>
              <a:cs typeface="Arial" panose="020B0604020202020204" pitchFamily="34" charset="0"/>
            </a:endParaRPr>
          </a:p>
          <a:p>
            <a:pPr marL="228600" indent="-228600">
              <a:buAutoNum type="arabicPeriod"/>
            </a:pPr>
            <a:r>
              <a:rPr lang="en-US" sz="1100" dirty="0">
                <a:latin typeface="Arial" panose="020B0604020202020204" pitchFamily="34" charset="0"/>
                <a:cs typeface="Arial" panose="020B0604020202020204" pitchFamily="34" charset="0"/>
              </a:rPr>
              <a:t>Why is Amnesty International targeting Israel?</a:t>
            </a:r>
          </a:p>
          <a:p>
            <a:pPr marL="228600" indent="-228600">
              <a:buAutoNum type="arabicPeriod"/>
            </a:pPr>
            <a:r>
              <a:rPr lang="en-US" sz="1100" dirty="0">
                <a:latin typeface="Arial" panose="020B0604020202020204" pitchFamily="34" charset="0"/>
                <a:cs typeface="Arial" panose="020B0604020202020204" pitchFamily="34" charset="0"/>
              </a:rPr>
              <a:t>What about ‘worse’ human rights violations in other countries?</a:t>
            </a:r>
          </a:p>
          <a:p>
            <a:pPr marL="228600" indent="-228600">
              <a:buAutoNum type="arabicPeriod"/>
            </a:pPr>
            <a:r>
              <a:rPr lang="en-US" sz="1100" dirty="0">
                <a:latin typeface="Arial" panose="020B0604020202020204" pitchFamily="34" charset="0"/>
                <a:cs typeface="Arial" panose="020B0604020202020204" pitchFamily="34" charset="0"/>
              </a:rPr>
              <a:t>Won’t banning settlement goods harm Palestinian employment prospects?</a:t>
            </a:r>
          </a:p>
          <a:p>
            <a:pPr marL="228600" indent="-228600">
              <a:buAutoNum type="arabicPeriod"/>
            </a:pPr>
            <a:r>
              <a:rPr lang="en-US" sz="1100" dirty="0">
                <a:latin typeface="Arial" panose="020B0604020202020204" pitchFamily="34" charset="0"/>
                <a:cs typeface="Arial" panose="020B0604020202020204" pitchFamily="34" charset="0"/>
              </a:rPr>
              <a:t>Isn’t it anti-Semitic of Amnesty to target Israeli?</a:t>
            </a:r>
          </a:p>
          <a:p>
            <a:pPr marL="228600" indent="-228600">
              <a:buAutoNum type="arabicPeriod"/>
            </a:pPr>
            <a:r>
              <a:rPr lang="en-US" sz="1100" dirty="0">
                <a:latin typeface="Arial" panose="020B0604020202020204" pitchFamily="34" charset="0"/>
                <a:cs typeface="Arial" panose="020B0604020202020204" pitchFamily="34" charset="0"/>
              </a:rPr>
              <a:t>Why are you focusing on Palestinian human rights when we have people suffering in our own country? What about them? </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10 mins - Prepare one or two answers but prepare for possible follow up or curve ball questions.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5 mins - Press Conference for each group (3 groups – 15 mins)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a:t>
            </a:r>
            <a:r>
              <a:rPr lang="en-GB" sz="1100" dirty="0" err="1">
                <a:latin typeface="Arial" panose="020B0604020202020204" pitchFamily="34" charset="0"/>
                <a:cs typeface="Arial" panose="020B0604020202020204" pitchFamily="34" charset="0"/>
              </a:rPr>
              <a:t>oles</a:t>
            </a:r>
            <a:r>
              <a:rPr lang="en-GB" sz="1100" dirty="0">
                <a:latin typeface="Arial" panose="020B0604020202020204" pitchFamily="34" charset="0"/>
                <a:cs typeface="Arial" panose="020B0604020202020204" pitchFamily="34" charset="0"/>
              </a:rPr>
              <a:t>: One group will holding the press conference. The rest will play journalists. </a:t>
            </a:r>
          </a:p>
          <a:p>
            <a:r>
              <a:rPr lang="en-US" sz="1100" dirty="0">
                <a:latin typeface="Arial" panose="020B0604020202020204" pitchFamily="34" charset="0"/>
                <a:cs typeface="Arial" panose="020B0604020202020204" pitchFamily="34" charset="0"/>
              </a:rPr>
              <a:t>Room Setup: You may say up a panel table for the press conference as shown in the image above. </a:t>
            </a:r>
          </a:p>
          <a:p>
            <a:endParaRPr lang="en-GB" sz="1100" dirty="0">
              <a:latin typeface="Arial" panose="020B0604020202020204" pitchFamily="34" charset="0"/>
              <a:cs typeface="Arial" panose="020B0604020202020204" pitchFamily="34" charset="0"/>
            </a:endParaRPr>
          </a:p>
          <a:p>
            <a:pPr marL="228600" indent="-228600">
              <a:buAutoNum type="arabicPeriod"/>
            </a:pPr>
            <a:r>
              <a:rPr lang="en-GB" sz="1100" dirty="0">
                <a:latin typeface="Arial" panose="020B0604020202020204" pitchFamily="34" charset="0"/>
                <a:cs typeface="Arial" panose="020B0604020202020204" pitchFamily="34" charset="0"/>
              </a:rPr>
              <a:t>Ask a ‘journalist’ to start by asking the question the group has prepared for. </a:t>
            </a:r>
          </a:p>
          <a:p>
            <a:pPr marL="228600" indent="-228600">
              <a:buAutoNum type="arabicPeriod"/>
            </a:pPr>
            <a:r>
              <a:rPr lang="en-GB" sz="1100" dirty="0">
                <a:latin typeface="Arial" panose="020B0604020202020204" pitchFamily="34" charset="0"/>
                <a:cs typeface="Arial" panose="020B0604020202020204" pitchFamily="34" charset="0"/>
              </a:rPr>
              <a:t>Following the answer allow the rest of the group (journalists) to ask follow up questions.</a:t>
            </a:r>
          </a:p>
          <a:p>
            <a:pPr marL="228600" indent="-228600">
              <a:buAutoNum type="arabicPeriod"/>
            </a:pP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10 mins -  Feedback and reflection. How did groups feel doing the activity and what did they learn that they can use in their campaigning for this campaign&gt;</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228600" indent="-228600">
              <a:buAutoNum type="arabicPeriod"/>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35</a:t>
            </a:fld>
            <a:endParaRPr lang="en-US" dirty="0"/>
          </a:p>
        </p:txBody>
      </p:sp>
    </p:spTree>
    <p:extLst>
      <p:ext uri="{BB962C8B-B14F-4D97-AF65-F5344CB8AC3E}">
        <p14:creationId xmlns:p14="http://schemas.microsoft.com/office/powerpoint/2010/main" val="357098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panose="020B0604020202020204" pitchFamily="34" charset="0"/>
                <a:cs typeface="Arial" panose="020B0604020202020204" pitchFamily="34" charset="0"/>
              </a:rPr>
              <a:t>Ban Israeli Settlement Goods</a:t>
            </a:r>
          </a:p>
          <a:p>
            <a:endParaRPr lang="en-GB" sz="1100" b="1" dirty="0">
              <a:latin typeface="Arial" panose="020B0604020202020204" pitchFamily="34" charset="0"/>
              <a:cs typeface="Arial" panose="020B0604020202020204" pitchFamily="34" charset="0"/>
            </a:endParaRPr>
          </a:p>
          <a:p>
            <a:pPr marL="228600" indent="-228600">
              <a:buFont typeface="+mj-lt"/>
              <a:buAutoNum type="arabicPeriod"/>
            </a:pPr>
            <a:r>
              <a:rPr lang="en-US" sz="1100" dirty="0">
                <a:latin typeface="Arial" panose="020B0604020202020204" pitchFamily="34" charset="0"/>
                <a:cs typeface="Arial" panose="020B0604020202020204" pitchFamily="34" charset="0"/>
              </a:rPr>
              <a:t>S</a:t>
            </a:r>
            <a:r>
              <a:rPr lang="en-GB" sz="1100" dirty="0">
                <a:latin typeface="Arial" panose="020B0604020202020204" pitchFamily="34" charset="0"/>
                <a:cs typeface="Arial" panose="020B0604020202020204" pitchFamily="34" charset="0"/>
              </a:rPr>
              <a:t>tart your campaign to ban Israeli Settlement good by taking action: https://www.amnesty.org.uk/actions/ban-trade-israels-illegal-settlements</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228600" indent="-228600">
              <a:buFont typeface="+mj-lt"/>
              <a:buAutoNum type="arabicPeriod"/>
            </a:pPr>
            <a:r>
              <a:rPr lang="en-US" sz="1100" dirty="0">
                <a:latin typeface="Arial" panose="020B0604020202020204" pitchFamily="34" charset="0"/>
                <a:cs typeface="Arial" panose="020B0604020202020204" pitchFamily="34" charset="0"/>
              </a:rPr>
              <a:t>S</a:t>
            </a:r>
            <a:r>
              <a:rPr lang="en-GB" sz="1100" dirty="0">
                <a:latin typeface="Arial" panose="020B0604020202020204" pitchFamily="34" charset="0"/>
                <a:cs typeface="Arial" panose="020B0604020202020204" pitchFamily="34" charset="0"/>
              </a:rPr>
              <a:t>tart having conversations in your community about the impact of settlements and how goods and products from settlements fuel human rights violations.</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228600" indent="-228600">
              <a:buFont typeface="+mj-lt"/>
              <a:buAutoNum type="arabicPeriod"/>
            </a:pPr>
            <a:r>
              <a:rPr lang="en-US" sz="1100" dirty="0">
                <a:latin typeface="Arial" panose="020B0604020202020204" pitchFamily="34" charset="0"/>
                <a:cs typeface="Arial" panose="020B0604020202020204" pitchFamily="34" charset="0"/>
              </a:rPr>
              <a:t>Take action and share the stories of Palestinian human rights defenders like Issa, Farid and </a:t>
            </a:r>
            <a:r>
              <a:rPr lang="en-US" sz="1100" dirty="0" err="1">
                <a:latin typeface="Arial" panose="020B0604020202020204" pitchFamily="34" charset="0"/>
                <a:cs typeface="Arial" panose="020B0604020202020204" pitchFamily="34" charset="0"/>
              </a:rPr>
              <a:t>Ahed</a:t>
            </a:r>
            <a:r>
              <a:rPr lang="en-US" sz="1100" dirty="0">
                <a:latin typeface="Arial" panose="020B0604020202020204" pitchFamily="34" charset="0"/>
                <a:cs typeface="Arial" panose="020B0604020202020204" pitchFamily="34" charset="0"/>
              </a:rPr>
              <a:t>. </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0" indent="0">
              <a:buFont typeface="+mj-lt"/>
              <a:buNone/>
            </a:pPr>
            <a:r>
              <a:rPr lang="en-US" sz="1100" dirty="0">
                <a:latin typeface="Arial" panose="020B0604020202020204" pitchFamily="34" charset="0"/>
                <a:cs typeface="Arial" panose="020B0604020202020204" pitchFamily="34" charset="0"/>
              </a:rPr>
              <a:t>https://www.amnesty.org.uk/drop-charges-against-palestine-human-rights-defenders-Israel</a:t>
            </a:r>
          </a:p>
          <a:p>
            <a:pPr marL="228600" indent="-228600">
              <a:buFont typeface="+mj-lt"/>
              <a:buAutoNum type="arabicPeriod"/>
            </a:pPr>
            <a:endParaRPr lang="en-US" sz="1100" dirty="0">
              <a:latin typeface="Arial" panose="020B0604020202020204" pitchFamily="34" charset="0"/>
              <a:cs typeface="Arial" panose="020B0604020202020204" pitchFamily="34" charset="0"/>
            </a:endParaRPr>
          </a:p>
          <a:p>
            <a:pPr marL="0" indent="0">
              <a:buFont typeface="+mj-lt"/>
              <a:buNone/>
            </a:pPr>
            <a:r>
              <a:rPr lang="en-GB" sz="1100" dirty="0">
                <a:latin typeface="Arial" panose="020B0604020202020204" pitchFamily="34" charset="0"/>
                <a:cs typeface="Arial" panose="020B0604020202020204" pitchFamily="34" charset="0"/>
              </a:rPr>
              <a:t>https://www.amnesty.org.uk/press-releases/israel-ahed-tamimis-release-welcomed-other-palestinian-children-languish-jail</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36</a:t>
            </a:fld>
            <a:endParaRPr lang="en-US" dirty="0"/>
          </a:p>
        </p:txBody>
      </p:sp>
    </p:spTree>
    <p:extLst>
      <p:ext uri="{BB962C8B-B14F-4D97-AF65-F5344CB8AC3E}">
        <p14:creationId xmlns:p14="http://schemas.microsoft.com/office/powerpoint/2010/main" val="2135970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4BBA3-B242-48BF-BF96-9BFF2EA96CBD}" type="slidenum">
              <a:rPr lang="en-US" smtClean="0"/>
              <a:t>37</a:t>
            </a:fld>
            <a:endParaRPr lang="en-US" dirty="0"/>
          </a:p>
        </p:txBody>
      </p:sp>
    </p:spTree>
    <p:extLst>
      <p:ext uri="{BB962C8B-B14F-4D97-AF65-F5344CB8AC3E}">
        <p14:creationId xmlns:p14="http://schemas.microsoft.com/office/powerpoint/2010/main" val="366670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50 Years Too Many </a:t>
            </a:r>
          </a:p>
          <a:p>
            <a:endParaRPr lang="en-US" sz="1100" b="1" dirty="0">
              <a:latin typeface="Arial "/>
            </a:endParaRPr>
          </a:p>
          <a:p>
            <a:r>
              <a:rPr lang="en-US" sz="1100" dirty="0">
                <a:latin typeface="Arial "/>
              </a:rPr>
              <a:t>Video</a:t>
            </a:r>
          </a:p>
          <a:p>
            <a:endParaRPr lang="en-US" sz="1100" dirty="0">
              <a:latin typeface="Arial "/>
            </a:endParaRPr>
          </a:p>
          <a:p>
            <a:r>
              <a:rPr lang="en-US" sz="1100" dirty="0">
                <a:latin typeface="Arial "/>
              </a:rPr>
              <a:t>Play Amnesty International’s 1 minute video on illegal Israeli Settlements.</a:t>
            </a:r>
          </a:p>
          <a:p>
            <a:endParaRPr lang="en-US" sz="1100" dirty="0">
              <a:latin typeface="Arial "/>
            </a:endParaRPr>
          </a:p>
          <a:p>
            <a:r>
              <a:rPr lang="en-US" sz="1100" dirty="0">
                <a:latin typeface="Arial "/>
              </a:rPr>
              <a:t>https://vimeo.com/254877081</a:t>
            </a:r>
          </a:p>
          <a:p>
            <a:r>
              <a:rPr lang="en-US" sz="1100" dirty="0">
                <a:latin typeface="Arial "/>
              </a:rPr>
              <a:t>Password: amnesty</a:t>
            </a:r>
          </a:p>
          <a:p>
            <a:endParaRPr lang="en-US" sz="1100" dirty="0">
              <a:latin typeface="Arial "/>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4</a:t>
            </a:fld>
            <a:endParaRPr lang="en-US" dirty="0"/>
          </a:p>
        </p:txBody>
      </p:sp>
    </p:spTree>
    <p:extLst>
      <p:ext uri="{BB962C8B-B14F-4D97-AF65-F5344CB8AC3E}">
        <p14:creationId xmlns:p14="http://schemas.microsoft.com/office/powerpoint/2010/main" val="371359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
              </a:rPr>
              <a:t>Starter Activity</a:t>
            </a:r>
          </a:p>
          <a:p>
            <a:endParaRPr lang="en-GB" sz="1100" dirty="0">
              <a:latin typeface="Arial "/>
            </a:endParaRPr>
          </a:p>
          <a:p>
            <a:r>
              <a:rPr lang="en-GB" sz="1100" dirty="0">
                <a:latin typeface="Arial "/>
              </a:rPr>
              <a:t>1. Ask: Which of these words are interchangeable depending on your perspective?</a:t>
            </a:r>
          </a:p>
          <a:p>
            <a:endParaRPr lang="en-GB" sz="1100" dirty="0">
              <a:latin typeface="Arial "/>
            </a:endParaRPr>
          </a:p>
          <a:p>
            <a:r>
              <a:rPr lang="en-GB" sz="1100" dirty="0">
                <a:latin typeface="Arial "/>
              </a:rPr>
              <a:t>2. Listen: https to Imtiaz </a:t>
            </a:r>
            <a:r>
              <a:rPr lang="en-GB" sz="1100" dirty="0" err="1">
                <a:latin typeface="Arial "/>
              </a:rPr>
              <a:t>Dharker’s</a:t>
            </a:r>
            <a:r>
              <a:rPr lang="en-GB" sz="1100" dirty="0">
                <a:latin typeface="Arial "/>
              </a:rPr>
              <a:t> poem The Right Word</a:t>
            </a:r>
          </a:p>
          <a:p>
            <a:endParaRPr lang="en-US" sz="1100" dirty="0">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
              </a:rPr>
              <a:t>http://poetrystation.org.uk/poems/the-right-word (1 min 20 secs)</a:t>
            </a:r>
          </a:p>
          <a:p>
            <a:r>
              <a:rPr lang="en-GB" sz="1100" b="1" i="0" kern="1200" dirty="0">
                <a:solidFill>
                  <a:schemeClr val="tx1"/>
                </a:solidFill>
                <a:effectLst/>
                <a:latin typeface="Arial "/>
                <a:ea typeface="+mn-ea"/>
                <a:cs typeface="+mn-cs"/>
              </a:rPr>
              <a:t>© Imtiaz </a:t>
            </a:r>
            <a:r>
              <a:rPr lang="en-GB" sz="1100" b="1" i="0" kern="1200" dirty="0" err="1">
                <a:solidFill>
                  <a:schemeClr val="tx1"/>
                </a:solidFill>
                <a:effectLst/>
                <a:latin typeface="Arial "/>
                <a:ea typeface="+mn-ea"/>
                <a:cs typeface="+mn-cs"/>
              </a:rPr>
              <a:t>Dharker</a:t>
            </a:r>
            <a:endParaRPr lang="en-GB" sz="1100" dirty="0">
              <a:latin typeface="Arial "/>
            </a:endParaRPr>
          </a:p>
          <a:p>
            <a:endParaRPr lang="en-GB" sz="1100" dirty="0">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Arial "/>
                <a:ea typeface="+mn-ea"/>
                <a:cs typeface="+mn-cs"/>
              </a:rPr>
              <a:t>Imtiaz </a:t>
            </a:r>
            <a:r>
              <a:rPr lang="en-GB" sz="1100" b="0" i="0" kern="1200" dirty="0" err="1">
                <a:solidFill>
                  <a:schemeClr val="tx1"/>
                </a:solidFill>
                <a:effectLst/>
                <a:latin typeface="Arial "/>
                <a:ea typeface="+mn-ea"/>
                <a:cs typeface="+mn-cs"/>
              </a:rPr>
              <a:t>Dharker</a:t>
            </a:r>
            <a:r>
              <a:rPr lang="en-GB" sz="1100" b="0" i="0" kern="1200" dirty="0">
                <a:solidFill>
                  <a:schemeClr val="tx1"/>
                </a:solidFill>
                <a:effectLst/>
                <a:latin typeface="Arial "/>
                <a:ea typeface="+mn-ea"/>
                <a:cs typeface="+mn-cs"/>
              </a:rPr>
              <a:t> reads her poem The right word from ‘The terrorist at my table’</a:t>
            </a:r>
            <a:br>
              <a:rPr lang="en-GB" sz="1100" dirty="0">
                <a:latin typeface="Arial "/>
              </a:rPr>
            </a:br>
            <a:r>
              <a:rPr lang="en-GB" sz="1100" b="0" i="0" kern="1200" dirty="0">
                <a:solidFill>
                  <a:schemeClr val="tx1"/>
                </a:solidFill>
                <a:effectLst/>
                <a:latin typeface="Arial "/>
                <a:ea typeface="+mn-ea"/>
                <a:cs typeface="+mn-cs"/>
              </a:rPr>
              <a:t>Filmed at the English and Media Centre</a:t>
            </a:r>
            <a:br>
              <a:rPr lang="en-GB" sz="1100" dirty="0">
                <a:latin typeface="Arial "/>
              </a:rPr>
            </a:br>
            <a:r>
              <a:rPr lang="en-GB" sz="1100" b="0" i="0" kern="1200" dirty="0">
                <a:solidFill>
                  <a:schemeClr val="tx1"/>
                </a:solidFill>
                <a:effectLst/>
                <a:latin typeface="Arial "/>
                <a:ea typeface="+mn-ea"/>
                <a:cs typeface="+mn-cs"/>
              </a:rPr>
              <a:t>Drawings by Imtiaz </a:t>
            </a:r>
            <a:r>
              <a:rPr lang="en-GB" sz="1100" b="0" i="0" kern="1200" dirty="0" err="1">
                <a:solidFill>
                  <a:schemeClr val="tx1"/>
                </a:solidFill>
                <a:effectLst/>
                <a:latin typeface="Arial "/>
                <a:ea typeface="+mn-ea"/>
                <a:cs typeface="+mn-cs"/>
              </a:rPr>
              <a:t>Dharker</a:t>
            </a:r>
            <a:r>
              <a:rPr lang="en-GB" sz="1100" b="0" i="0" kern="1200" dirty="0">
                <a:solidFill>
                  <a:schemeClr val="tx1"/>
                </a:solidFill>
                <a:effectLst/>
                <a:latin typeface="Arial "/>
                <a:ea typeface="+mn-ea"/>
                <a:cs typeface="+mn-cs"/>
              </a:rPr>
              <a:t> - </a:t>
            </a:r>
            <a:r>
              <a:rPr lang="en-GB" sz="1100" b="1" i="0" kern="1200" dirty="0">
                <a:solidFill>
                  <a:schemeClr val="tx1"/>
                </a:solidFill>
                <a:effectLst/>
                <a:latin typeface="Arial "/>
                <a:ea typeface="+mn-ea"/>
                <a:cs typeface="+mn-cs"/>
              </a:rPr>
              <a:t>© Imtiaz </a:t>
            </a:r>
            <a:r>
              <a:rPr lang="en-GB" sz="1100" b="1" i="0" kern="1200" dirty="0" err="1">
                <a:solidFill>
                  <a:schemeClr val="tx1"/>
                </a:solidFill>
                <a:effectLst/>
                <a:latin typeface="Arial "/>
                <a:ea typeface="+mn-ea"/>
                <a:cs typeface="+mn-cs"/>
              </a:rPr>
              <a:t>Dharker</a:t>
            </a:r>
            <a:endParaRPr lang="en-GB" sz="1100" dirty="0">
              <a:latin typeface="Arial "/>
            </a:endParaRPr>
          </a:p>
          <a:p>
            <a:endParaRPr lang="en-GB" sz="1100" dirty="0">
              <a:latin typeface="Arial "/>
            </a:endParaRPr>
          </a:p>
          <a:p>
            <a:r>
              <a:rPr lang="en-GB" sz="1100" dirty="0">
                <a:latin typeface="Arial "/>
              </a:rPr>
              <a:t>3. Ask: What do you think of the poem?</a:t>
            </a:r>
          </a:p>
          <a:p>
            <a:r>
              <a:rPr lang="en-GB" sz="1100" dirty="0">
                <a:latin typeface="Arial "/>
              </a:rPr>
              <a:t>   Ask: What do you think it is saying about identity?</a:t>
            </a:r>
          </a:p>
          <a:p>
            <a:r>
              <a:rPr lang="en-GB" sz="1100" dirty="0">
                <a:latin typeface="Arial "/>
              </a:rPr>
              <a:t>   Ask: What do you think it is saying about language?</a:t>
            </a:r>
          </a:p>
          <a:p>
            <a:endParaRPr lang="en-GB" sz="1100" dirty="0">
              <a:latin typeface="Arial "/>
            </a:endParaRPr>
          </a:p>
          <a:p>
            <a:r>
              <a:rPr lang="en-GB" sz="1100" dirty="0">
                <a:latin typeface="Arial "/>
              </a:rPr>
              <a:t>4. Explain: The </a:t>
            </a:r>
            <a:r>
              <a:rPr lang="en-GB" sz="1100" baseline="0" dirty="0">
                <a:latin typeface="Arial "/>
              </a:rPr>
              <a:t>language we use about Israel and the Occupied Palestinian Territories is incredibly important. It is a complex situation that can be portrayed very differently in different sources. </a:t>
            </a:r>
          </a:p>
          <a:p>
            <a:r>
              <a:rPr lang="en-GB" sz="1100" baseline="0" dirty="0">
                <a:latin typeface="Arial "/>
              </a:rPr>
              <a:t>   For those in the room who are fairly new to this area we hope the training will help clarify some of the key terms and human rights issues in Palestine, with a particular focus on the breaking of international law in the case of settlements. </a:t>
            </a:r>
          </a:p>
          <a:p>
            <a:r>
              <a:rPr lang="en-GB" sz="1100" baseline="0" dirty="0">
                <a:latin typeface="Arial "/>
              </a:rPr>
              <a:t>   For those in this room who have a long history of campaigning on this topic, and knowledge of the subject, we hope throughout the training you can reflect on how you can campaign around this issue in an accessible and clear way based in international law. </a:t>
            </a:r>
          </a:p>
          <a:p>
            <a:endParaRPr lang="en-US" sz="1100" baseline="0" dirty="0">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dirty="0">
                <a:latin typeface="Arial "/>
              </a:rPr>
              <a:t>5. Looking back at the words on the slides. These are words that have all been used to describe one person – </a:t>
            </a:r>
            <a:r>
              <a:rPr lang="en-GB" sz="1100" baseline="0" dirty="0" err="1">
                <a:latin typeface="Arial "/>
              </a:rPr>
              <a:t>Ahed</a:t>
            </a:r>
            <a:r>
              <a:rPr lang="en-GB" sz="1100" baseline="0" dirty="0">
                <a:latin typeface="Arial "/>
              </a:rPr>
              <a:t> Tamimi. </a:t>
            </a:r>
            <a:endParaRPr lang="en-GB" sz="1100" dirty="0">
              <a:latin typeface="Arial "/>
            </a:endParaRPr>
          </a:p>
          <a:p>
            <a:endParaRPr lang="en-GB" sz="1100" baseline="0" dirty="0">
              <a:latin typeface="Arial "/>
            </a:endParaRPr>
          </a:p>
          <a:p>
            <a:endParaRPr lang="en-GB" sz="1100" baseline="0" dirty="0">
              <a:latin typeface="Arial "/>
            </a:endParaRPr>
          </a:p>
          <a:p>
            <a:endParaRPr lang="en-GB"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5</a:t>
            </a:fld>
            <a:endParaRPr lang="en-US" dirty="0"/>
          </a:p>
        </p:txBody>
      </p:sp>
    </p:spTree>
    <p:extLst>
      <p:ext uri="{BB962C8B-B14F-4D97-AF65-F5344CB8AC3E}">
        <p14:creationId xmlns:p14="http://schemas.microsoft.com/office/powerpoint/2010/main" val="425298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err="1">
                <a:latin typeface="Arial "/>
              </a:rPr>
              <a:t>Ahed</a:t>
            </a:r>
            <a:r>
              <a:rPr lang="en-US" sz="1100" b="1" dirty="0">
                <a:latin typeface="Arial "/>
              </a:rPr>
              <a:t> Tamimi</a:t>
            </a:r>
          </a:p>
          <a:p>
            <a:endParaRPr lang="en-US" sz="1100" dirty="0">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dirty="0">
                <a:latin typeface="Arial "/>
              </a:rPr>
              <a:t>Looking back at the words on the previous slide. These are words that have all been used to describe one person – </a:t>
            </a:r>
            <a:r>
              <a:rPr lang="en-GB" sz="1100" baseline="0" dirty="0" err="1">
                <a:latin typeface="Arial "/>
              </a:rPr>
              <a:t>Ahed</a:t>
            </a:r>
            <a:r>
              <a:rPr lang="en-GB" sz="1100" baseline="0" dirty="0">
                <a:latin typeface="Arial "/>
              </a:rPr>
              <a:t> Tamimi. </a:t>
            </a:r>
            <a:endParaRPr lang="en-GB" sz="1100" dirty="0">
              <a:latin typeface="Arial "/>
            </a:endParaRPr>
          </a:p>
          <a:p>
            <a:endParaRPr lang="en-GB" sz="1100" dirty="0">
              <a:latin typeface="Arial "/>
            </a:endParaRPr>
          </a:p>
          <a:p>
            <a:r>
              <a:rPr lang="en-GB" sz="1100" dirty="0">
                <a:latin typeface="Arial "/>
              </a:rPr>
              <a:t>Explain: </a:t>
            </a:r>
            <a:r>
              <a:rPr lang="en-GB" sz="1100" kern="1200" dirty="0" err="1">
                <a:solidFill>
                  <a:schemeClr val="tx1"/>
                </a:solidFill>
                <a:effectLst/>
                <a:latin typeface="Arial "/>
                <a:ea typeface="+mn-ea"/>
                <a:cs typeface="+mn-cs"/>
              </a:rPr>
              <a:t>Ahed</a:t>
            </a:r>
            <a:r>
              <a:rPr lang="en-GB" sz="1100" kern="1200" dirty="0">
                <a:solidFill>
                  <a:schemeClr val="tx1"/>
                </a:solidFill>
                <a:effectLst/>
                <a:latin typeface="Arial "/>
                <a:ea typeface="+mn-ea"/>
                <a:cs typeface="+mn-cs"/>
              </a:rPr>
              <a:t> Tamimi is a young Palestinian from the village of Nabi Saleh in the West Bank. </a:t>
            </a:r>
            <a:endParaRPr lang="en-GB" sz="1100" dirty="0">
              <a:latin typeface="Arial "/>
            </a:endParaRP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6</a:t>
            </a:fld>
            <a:endParaRPr lang="en-US" dirty="0"/>
          </a:p>
        </p:txBody>
      </p:sp>
    </p:spTree>
    <p:extLst>
      <p:ext uri="{BB962C8B-B14F-4D97-AF65-F5344CB8AC3E}">
        <p14:creationId xmlns:p14="http://schemas.microsoft.com/office/powerpoint/2010/main" val="291945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
              </a:rPr>
              <a:t>50 Years Too Many </a:t>
            </a:r>
          </a:p>
          <a:p>
            <a:endParaRPr lang="en-GB" sz="1100" b="0" dirty="0">
              <a:latin typeface="Arial "/>
              <a:cs typeface="Arial" panose="020B0604020202020204" pitchFamily="34" charset="0"/>
            </a:endParaRPr>
          </a:p>
          <a:p>
            <a:r>
              <a:rPr lang="en-GB" sz="1100" b="0" dirty="0">
                <a:latin typeface="Arial "/>
                <a:cs typeface="Arial" panose="020B0604020202020204" pitchFamily="34" charset="0"/>
              </a:rPr>
              <a:t>Explain: Click through the </a:t>
            </a:r>
            <a:r>
              <a:rPr lang="en-GB" sz="1100" b="0" baseline="0" dirty="0">
                <a:latin typeface="Arial "/>
                <a:cs typeface="Arial" panose="020B0604020202020204" pitchFamily="34" charset="0"/>
              </a:rPr>
              <a:t>basic information on who </a:t>
            </a:r>
            <a:r>
              <a:rPr lang="en-GB" sz="1100" b="0" baseline="0" dirty="0" err="1">
                <a:latin typeface="Arial "/>
                <a:cs typeface="Arial" panose="020B0604020202020204" pitchFamily="34" charset="0"/>
              </a:rPr>
              <a:t>Ahed</a:t>
            </a:r>
            <a:r>
              <a:rPr lang="en-GB" sz="1100" b="0" baseline="0" dirty="0">
                <a:latin typeface="Arial "/>
                <a:cs typeface="Arial" panose="020B0604020202020204" pitchFamily="34" charset="0"/>
              </a:rPr>
              <a:t> Tamimi is. </a:t>
            </a:r>
            <a:endParaRPr lang="en-GB" sz="1100" b="0" dirty="0">
              <a:latin typeface="Arial "/>
              <a:cs typeface="Arial" panose="020B0604020202020204" pitchFamily="34" charset="0"/>
            </a:endParaRPr>
          </a:p>
          <a:p>
            <a:endParaRPr lang="en-US" sz="1100" b="0" dirty="0">
              <a:latin typeface="Arial "/>
              <a:cs typeface="Arial" panose="020B0604020202020204" pitchFamily="34" charset="0"/>
            </a:endParaRPr>
          </a:p>
          <a:p>
            <a:pPr marL="228600" indent="-228600">
              <a:buAutoNum type="arabicPeriod"/>
            </a:pPr>
            <a:r>
              <a:rPr lang="en-GB" sz="1100" b="0" i="0" kern="1200" dirty="0">
                <a:solidFill>
                  <a:schemeClr val="tx1"/>
                </a:solidFill>
                <a:effectLst/>
                <a:latin typeface="Arial "/>
                <a:ea typeface="+mn-ea"/>
                <a:cs typeface="Arial" panose="020B0604020202020204" pitchFamily="34" charset="0"/>
              </a:rPr>
              <a:t>17-year-old Palestinian activist </a:t>
            </a:r>
            <a:r>
              <a:rPr lang="en-GB" sz="1100" b="0" i="0" kern="1200" dirty="0" err="1">
                <a:solidFill>
                  <a:schemeClr val="tx1"/>
                </a:solidFill>
                <a:effectLst/>
                <a:latin typeface="Arial "/>
                <a:ea typeface="+mn-ea"/>
                <a:cs typeface="Arial" panose="020B0604020202020204" pitchFamily="34" charset="0"/>
              </a:rPr>
              <a:t>Ahed</a:t>
            </a:r>
            <a:r>
              <a:rPr lang="en-GB" sz="1100" b="0" i="0" kern="1200" dirty="0">
                <a:solidFill>
                  <a:schemeClr val="tx1"/>
                </a:solidFill>
                <a:effectLst/>
                <a:latin typeface="Arial "/>
                <a:ea typeface="+mn-ea"/>
                <a:cs typeface="Arial" panose="020B0604020202020204" pitchFamily="34" charset="0"/>
              </a:rPr>
              <a:t> Tamimi has been called the ‘Rosa Parks of Palestine’. For years, she and her family have bravely stood up against the Israeli occupation.</a:t>
            </a:r>
          </a:p>
          <a:p>
            <a:pPr marL="228600" indent="-228600">
              <a:buAutoNum type="arabicPeriod"/>
            </a:pPr>
            <a:endParaRPr lang="en-GB" sz="1100" b="0" i="0" kern="1200" dirty="0">
              <a:solidFill>
                <a:schemeClr val="tx1"/>
              </a:solidFill>
              <a:effectLst/>
              <a:latin typeface="Arial "/>
              <a:ea typeface="+mn-ea"/>
              <a:cs typeface="Arial" panose="020B0604020202020204" pitchFamily="34" charset="0"/>
            </a:endParaRPr>
          </a:p>
          <a:p>
            <a:pPr marL="228600" indent="-228600">
              <a:buAutoNum type="arabicPeriod"/>
            </a:pPr>
            <a:r>
              <a:rPr lang="en-GB" sz="1100" b="0" i="0" kern="1200" dirty="0">
                <a:solidFill>
                  <a:schemeClr val="tx1"/>
                </a:solidFill>
                <a:effectLst/>
                <a:latin typeface="Arial "/>
                <a:ea typeface="+mn-ea"/>
                <a:cs typeface="+mn-cs"/>
              </a:rPr>
              <a:t>On 15 December, </a:t>
            </a:r>
            <a:r>
              <a:rPr lang="en-GB" sz="1100" b="0" i="0" kern="1200" dirty="0" err="1">
                <a:solidFill>
                  <a:schemeClr val="tx1"/>
                </a:solidFill>
                <a:effectLst/>
                <a:latin typeface="Arial "/>
                <a:ea typeface="+mn-ea"/>
                <a:cs typeface="+mn-cs"/>
              </a:rPr>
              <a:t>Ahed</a:t>
            </a:r>
            <a:r>
              <a:rPr lang="en-GB" sz="1100" b="0" i="0" kern="1200" dirty="0">
                <a:solidFill>
                  <a:schemeClr val="tx1"/>
                </a:solidFill>
                <a:effectLst/>
                <a:latin typeface="Arial "/>
                <a:ea typeface="+mn-ea"/>
                <a:cs typeface="+mn-cs"/>
              </a:rPr>
              <a:t> Tamimi and her family were protesting Trump’s decision to recognize Jerusalem as the capital of Israel.  In a horrifying turn of events, </a:t>
            </a:r>
            <a:r>
              <a:rPr lang="en-GB" sz="1100" b="0" i="0" kern="1200" dirty="0" err="1">
                <a:solidFill>
                  <a:schemeClr val="tx1"/>
                </a:solidFill>
                <a:effectLst/>
                <a:latin typeface="Arial "/>
                <a:ea typeface="+mn-ea"/>
                <a:cs typeface="+mn-cs"/>
              </a:rPr>
              <a:t>Ahed’s</a:t>
            </a:r>
            <a:r>
              <a:rPr lang="en-GB" sz="1100" b="0" i="0" kern="1200" dirty="0">
                <a:solidFill>
                  <a:schemeClr val="tx1"/>
                </a:solidFill>
                <a:effectLst/>
                <a:latin typeface="Arial "/>
                <a:ea typeface="+mn-ea"/>
                <a:cs typeface="+mn-cs"/>
              </a:rPr>
              <a:t> 14-year-old cousin, Mohammed, was shot in the head at close range by an Israeli soldier. He required intensive surgery, where part of his skull was removed, in order to dislodge the rubber bullet.</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Later that day, </a:t>
            </a:r>
            <a:r>
              <a:rPr lang="en-GB" sz="1100" b="0" i="0" kern="1200" dirty="0" err="1">
                <a:solidFill>
                  <a:schemeClr val="tx1"/>
                </a:solidFill>
                <a:effectLst/>
                <a:latin typeface="Arial "/>
                <a:ea typeface="+mn-ea"/>
                <a:cs typeface="+mn-cs"/>
              </a:rPr>
              <a:t>Ahed</a:t>
            </a:r>
            <a:r>
              <a:rPr lang="en-GB" sz="1100" b="0" i="0" kern="1200" dirty="0">
                <a:solidFill>
                  <a:schemeClr val="tx1"/>
                </a:solidFill>
                <a:effectLst/>
                <a:latin typeface="Arial "/>
                <a:ea typeface="+mn-ea"/>
                <a:cs typeface="+mn-cs"/>
              </a:rPr>
              <a:t> also came face to face with Israeli soldiers, when they entered the yard of her family’s house. A video, which has since gone viral, shows the unarmed teenage girl slapping, shoving and kicking two armed Israeli soldiers who are wearing protective gear. It was clear she posed no actual threat to them – as they lightly swatted her advances away.</a:t>
            </a:r>
            <a:endParaRPr lang="en-GB" sz="1100" b="0" i="0" kern="1200" dirty="0">
              <a:solidFill>
                <a:schemeClr val="tx1"/>
              </a:solidFill>
              <a:effectLst/>
              <a:latin typeface="Arial "/>
              <a:ea typeface="+mn-ea"/>
              <a:cs typeface="Arial" panose="020B0604020202020204" pitchFamily="34" charset="0"/>
            </a:endParaRPr>
          </a:p>
          <a:p>
            <a:endParaRPr lang="en-US" sz="1100" b="0" i="0" kern="1200" dirty="0">
              <a:solidFill>
                <a:schemeClr val="tx1"/>
              </a:solidFill>
              <a:effectLst/>
              <a:latin typeface="Arial "/>
              <a:ea typeface="+mn-ea"/>
              <a:cs typeface="Arial" panose="020B0604020202020204" pitchFamily="34" charset="0"/>
            </a:endParaRPr>
          </a:p>
          <a:p>
            <a:endParaRPr lang="en-US" sz="1100" b="0" dirty="0">
              <a:latin typeface="Arial "/>
              <a:cs typeface="Arial" panose="020B0604020202020204" pitchFamily="34" charset="0"/>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7</a:t>
            </a:fld>
            <a:endParaRPr lang="en-US" dirty="0"/>
          </a:p>
        </p:txBody>
      </p:sp>
    </p:spTree>
    <p:extLst>
      <p:ext uri="{BB962C8B-B14F-4D97-AF65-F5344CB8AC3E}">
        <p14:creationId xmlns:p14="http://schemas.microsoft.com/office/powerpoint/2010/main" val="2246518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err="1">
                <a:latin typeface="Arial "/>
              </a:rPr>
              <a:t>Ahed</a:t>
            </a:r>
            <a:r>
              <a:rPr lang="en-GB" sz="1100" b="1" dirty="0">
                <a:latin typeface="Arial "/>
              </a:rPr>
              <a:t> Tamimi</a:t>
            </a:r>
          </a:p>
          <a:p>
            <a:endParaRPr lang="en-GB" sz="1100" dirty="0">
              <a:latin typeface="Arial "/>
            </a:endParaRPr>
          </a:p>
          <a:p>
            <a:r>
              <a:rPr lang="en-GB" sz="1100" dirty="0">
                <a:latin typeface="Arial "/>
              </a:rPr>
              <a:t>Explain: </a:t>
            </a:r>
          </a:p>
          <a:p>
            <a:endParaRPr lang="en-GB" sz="110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kern="1200" dirty="0">
                <a:solidFill>
                  <a:schemeClr val="tx1"/>
                </a:solidFill>
                <a:effectLst/>
                <a:latin typeface="Arial "/>
                <a:ea typeface="+mn-ea"/>
                <a:cs typeface="+mn-cs"/>
              </a:rPr>
              <a:t>Click through: </a:t>
            </a:r>
            <a:r>
              <a:rPr lang="en-GB" sz="1100" kern="1200" dirty="0" err="1">
                <a:solidFill>
                  <a:schemeClr val="tx1"/>
                </a:solidFill>
                <a:effectLst/>
                <a:latin typeface="Arial "/>
                <a:ea typeface="+mn-ea"/>
                <a:cs typeface="+mn-cs"/>
              </a:rPr>
              <a:t>Ahed</a:t>
            </a:r>
            <a:r>
              <a:rPr lang="en-GB" sz="1100" kern="1200" dirty="0">
                <a:solidFill>
                  <a:schemeClr val="tx1"/>
                </a:solidFill>
                <a:effectLst/>
                <a:latin typeface="Arial "/>
                <a:ea typeface="+mn-ea"/>
                <a:cs typeface="+mn-cs"/>
              </a:rPr>
              <a:t>, who was 16 at the time, </a:t>
            </a:r>
            <a:r>
              <a:rPr lang="en-GB" sz="1100" b="0" i="0" kern="1200" dirty="0">
                <a:solidFill>
                  <a:schemeClr val="tx1"/>
                </a:solidFill>
                <a:effectLst/>
                <a:latin typeface="Arial "/>
                <a:ea typeface="+mn-ea"/>
                <a:cs typeface="+mn-cs"/>
              </a:rPr>
              <a:t>was swiftly arrested and detained </a:t>
            </a:r>
            <a:r>
              <a:rPr lang="en-GB" sz="1100" kern="1200" dirty="0">
                <a:solidFill>
                  <a:schemeClr val="tx1"/>
                </a:solidFill>
                <a:effectLst/>
                <a:latin typeface="Arial "/>
                <a:ea typeface="+mn-ea"/>
                <a:cs typeface="+mn-cs"/>
              </a:rPr>
              <a:t>by Israeli authorities and sentenced to 8 months in prison. </a:t>
            </a:r>
            <a:r>
              <a:rPr lang="en-GB" sz="1100" kern="1200" dirty="0" err="1">
                <a:solidFill>
                  <a:schemeClr val="tx1"/>
                </a:solidFill>
                <a:effectLst/>
                <a:latin typeface="Arial "/>
                <a:ea typeface="+mn-ea"/>
                <a:cs typeface="+mn-cs"/>
              </a:rPr>
              <a:t>Ahed</a:t>
            </a:r>
            <a:r>
              <a:rPr lang="en-GB" sz="1100" kern="1200" dirty="0">
                <a:solidFill>
                  <a:schemeClr val="tx1"/>
                </a:solidFill>
                <a:effectLst/>
                <a:latin typeface="Arial "/>
                <a:ea typeface="+mn-ea"/>
                <a:cs typeface="+mn-cs"/>
              </a:rPr>
              <a:t> was also given a 5,000 Shekels fine </a:t>
            </a:r>
            <a:r>
              <a:rPr lang="en-GB" sz="1100" b="0" i="0" kern="1200" dirty="0">
                <a:solidFill>
                  <a:schemeClr val="tx1"/>
                </a:solidFill>
                <a:effectLst/>
                <a:latin typeface="Arial "/>
                <a:ea typeface="+mn-ea"/>
                <a:cs typeface="+mn-cs"/>
              </a:rPr>
              <a:t>(around £1,000) </a:t>
            </a:r>
            <a:r>
              <a:rPr lang="en-GB" sz="1100" kern="1200" dirty="0">
                <a:solidFill>
                  <a:schemeClr val="tx1"/>
                </a:solidFill>
                <a:effectLst/>
                <a:latin typeface="Arial "/>
                <a:ea typeface="+mn-ea"/>
                <a:cs typeface="+mn-cs"/>
              </a:rPr>
              <a:t>and a 3 year suspended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This sentence was clearly disproportionate to her actions and a blatant attempt to intimidate anyone who dares challenge the human rights abuses that Palestinians experience under Israel’s brutal occupation.</a:t>
            </a:r>
          </a:p>
          <a:p>
            <a:pPr marL="228600" indent="-228600">
              <a:buAutoNum type="arabicPeriod"/>
            </a:pPr>
            <a:endParaRPr lang="en-GB" sz="1100" b="0" i="0" kern="1200" dirty="0">
              <a:solidFill>
                <a:schemeClr val="tx1"/>
              </a:solidFill>
              <a:effectLst/>
              <a:latin typeface="Arial "/>
              <a:ea typeface="+mn-ea"/>
              <a:cs typeface="+mn-cs"/>
            </a:endParaRPr>
          </a:p>
          <a:p>
            <a:pPr marL="228600" indent="-228600">
              <a:buAutoNum type="arabicPeriod"/>
            </a:pPr>
            <a:r>
              <a:rPr lang="en-GB" sz="1100" b="0" i="0" kern="1200" dirty="0">
                <a:solidFill>
                  <a:schemeClr val="tx1"/>
                </a:solidFill>
                <a:effectLst/>
                <a:latin typeface="Arial "/>
                <a:ea typeface="+mn-ea"/>
                <a:cs typeface="+mn-cs"/>
              </a:rPr>
              <a:t>To make matters worse, her trial happened behind closed doors, which was clearly against </a:t>
            </a:r>
            <a:r>
              <a:rPr lang="en-GB" sz="1100" b="0" i="0" kern="1200" dirty="0" err="1">
                <a:solidFill>
                  <a:schemeClr val="tx1"/>
                </a:solidFill>
                <a:effectLst/>
                <a:latin typeface="Arial "/>
                <a:ea typeface="+mn-ea"/>
                <a:cs typeface="+mn-cs"/>
              </a:rPr>
              <a:t>Ahed's</a:t>
            </a:r>
            <a:r>
              <a:rPr lang="en-GB" sz="1100" b="0" i="0" kern="1200" dirty="0">
                <a:solidFill>
                  <a:schemeClr val="tx1"/>
                </a:solidFill>
                <a:effectLst/>
                <a:latin typeface="Arial "/>
                <a:ea typeface="+mn-ea"/>
                <a:cs typeface="+mn-cs"/>
              </a:rPr>
              <a:t> interests. We believe this was a blatant attempt by the Israeli authorities to reduce the amount of media attention and international outcry her case was receiving. </a:t>
            </a:r>
          </a:p>
          <a:p>
            <a:pPr marL="228600" indent="-228600">
              <a:buAutoNum type="arabicPeriod"/>
            </a:pPr>
            <a:endParaRPr lang="en-GB" sz="1100" b="0" i="0" kern="1200" dirty="0">
              <a:solidFill>
                <a:schemeClr val="tx1"/>
              </a:solidFill>
              <a:effectLst/>
              <a:latin typeface="Arial "/>
              <a:ea typeface="+mn-ea"/>
              <a:cs typeface="+mn-cs"/>
            </a:endParaRPr>
          </a:p>
          <a:p>
            <a:pPr marL="0" indent="0">
              <a:buNone/>
            </a:pPr>
            <a:endParaRPr lang="en-GB" sz="1100" kern="1200" dirty="0">
              <a:solidFill>
                <a:schemeClr val="tx1"/>
              </a:solidFill>
              <a:effectLst/>
              <a:latin typeface="Arial "/>
              <a:ea typeface="+mn-ea"/>
              <a:cs typeface="+mn-cs"/>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8</a:t>
            </a:fld>
            <a:endParaRPr lang="en-US" dirty="0"/>
          </a:p>
        </p:txBody>
      </p:sp>
    </p:spTree>
    <p:extLst>
      <p:ext uri="{BB962C8B-B14F-4D97-AF65-F5344CB8AC3E}">
        <p14:creationId xmlns:p14="http://schemas.microsoft.com/office/powerpoint/2010/main" val="3460400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tx1"/>
                </a:solidFill>
                <a:effectLst/>
                <a:latin typeface="Arial "/>
                <a:ea typeface="+mn-ea"/>
                <a:cs typeface="+mn-cs"/>
              </a:rPr>
              <a:t>Ahed</a:t>
            </a:r>
            <a:r>
              <a:rPr lang="en-US" sz="1100" b="1" kern="1200" dirty="0">
                <a:solidFill>
                  <a:schemeClr val="tx1"/>
                </a:solidFill>
                <a:effectLst/>
                <a:latin typeface="Arial "/>
                <a:ea typeface="+mn-ea"/>
                <a:cs typeface="+mn-cs"/>
              </a:rPr>
              <a:t> Tamimi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b="0" i="0" kern="1200" dirty="0">
                <a:solidFill>
                  <a:schemeClr val="tx1"/>
                </a:solidFill>
                <a:effectLst/>
                <a:latin typeface="Arial "/>
                <a:ea typeface="+mn-ea"/>
                <a:cs typeface="+mn-cs"/>
              </a:rPr>
              <a:t>Click through: At her trial, </a:t>
            </a:r>
            <a:r>
              <a:rPr lang="en-GB" sz="1100" b="0" i="0" kern="1200" dirty="0" err="1">
                <a:solidFill>
                  <a:schemeClr val="tx1"/>
                </a:solidFill>
                <a:effectLst/>
                <a:latin typeface="Arial "/>
                <a:ea typeface="+mn-ea"/>
                <a:cs typeface="+mn-cs"/>
              </a:rPr>
              <a:t>Ahed</a:t>
            </a:r>
            <a:r>
              <a:rPr lang="en-GB" sz="1100" b="0" i="0" kern="1200" dirty="0">
                <a:solidFill>
                  <a:schemeClr val="tx1"/>
                </a:solidFill>
                <a:effectLst/>
                <a:latin typeface="Arial "/>
                <a:ea typeface="+mn-ea"/>
                <a:cs typeface="+mn-cs"/>
              </a:rPr>
              <a:t> was accused and charged with incitement, aggravated assault, obstructing Israeli soldiers and 10 other charges.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kern="1200" dirty="0" err="1">
                <a:solidFill>
                  <a:schemeClr val="tx1"/>
                </a:solidFill>
                <a:effectLst/>
                <a:latin typeface="Arial "/>
                <a:ea typeface="+mn-ea"/>
                <a:cs typeface="+mn-cs"/>
              </a:rPr>
              <a:t>Ahed</a:t>
            </a:r>
            <a:r>
              <a:rPr lang="en-GB" sz="1100" kern="1200" dirty="0">
                <a:solidFill>
                  <a:schemeClr val="tx1"/>
                </a:solidFill>
                <a:effectLst/>
                <a:latin typeface="Arial "/>
                <a:ea typeface="+mn-ea"/>
                <a:cs typeface="+mn-cs"/>
              </a:rPr>
              <a:t> was</a:t>
            </a:r>
            <a:r>
              <a:rPr lang="en-GB" sz="1100" kern="1200" baseline="0" dirty="0">
                <a:solidFill>
                  <a:schemeClr val="tx1"/>
                </a:solidFill>
                <a:effectLst/>
                <a:latin typeface="Arial "/>
                <a:ea typeface="+mn-ea"/>
                <a:cs typeface="+mn-cs"/>
              </a:rPr>
              <a:t> in </a:t>
            </a:r>
            <a:r>
              <a:rPr lang="en-GB" sz="1100" kern="1200" baseline="0" dirty="0" err="1">
                <a:solidFill>
                  <a:schemeClr val="tx1"/>
                </a:solidFill>
                <a:effectLst/>
                <a:latin typeface="Arial "/>
                <a:ea typeface="+mn-ea"/>
                <a:cs typeface="+mn-cs"/>
              </a:rPr>
              <a:t>HaSharon</a:t>
            </a:r>
            <a:r>
              <a:rPr lang="en-GB" sz="1100" kern="1200" baseline="0" dirty="0">
                <a:solidFill>
                  <a:schemeClr val="tx1"/>
                </a:solidFill>
                <a:effectLst/>
                <a:latin typeface="Arial "/>
                <a:ea typeface="+mn-ea"/>
                <a:cs typeface="+mn-cs"/>
              </a:rPr>
              <a:t> prison, an Israeli prison but she was </a:t>
            </a:r>
            <a:r>
              <a:rPr lang="en-GB" sz="1100" b="0" i="0" kern="1200" dirty="0">
                <a:solidFill>
                  <a:schemeClr val="tx1"/>
                </a:solidFill>
                <a:effectLst/>
                <a:latin typeface="Arial "/>
                <a:ea typeface="+mn-ea"/>
                <a:cs typeface="+mn-cs"/>
              </a:rPr>
              <a:t>only one of approximately 350 Palestinian children held in Israeli prisons and detention centres.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100" b="0" i="0" kern="1200" dirty="0">
              <a:solidFill>
                <a:schemeClr val="tx1"/>
              </a:solidFill>
              <a:effectLst/>
              <a:latin typeface="Arial "/>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100" b="0" i="0" kern="1200" dirty="0">
                <a:solidFill>
                  <a:schemeClr val="tx1"/>
                </a:solidFill>
                <a:effectLst/>
                <a:latin typeface="Arial "/>
                <a:ea typeface="+mn-ea"/>
                <a:cs typeface="+mn-cs"/>
              </a:rPr>
              <a:t>Hundreds of Palestinian children are prosecuted every year through Israeli juvenile military courts. Those arrested are systematically denied their rights and subjected to ill-treatment including threats, blindfolding, harsh interrogations, and in some cases physical violence.</a:t>
            </a:r>
          </a:p>
          <a:p>
            <a:endParaRPr lang="en-US" sz="1100" dirty="0">
              <a:latin typeface="Arial "/>
            </a:endParaRPr>
          </a:p>
        </p:txBody>
      </p:sp>
      <p:sp>
        <p:nvSpPr>
          <p:cNvPr id="4" name="Slide Number Placeholder 3"/>
          <p:cNvSpPr>
            <a:spLocks noGrp="1"/>
          </p:cNvSpPr>
          <p:nvPr>
            <p:ph type="sldNum" sz="quarter" idx="10"/>
          </p:nvPr>
        </p:nvSpPr>
        <p:spPr/>
        <p:txBody>
          <a:bodyPr/>
          <a:lstStyle/>
          <a:p>
            <a:fld id="{C744BBA3-B242-48BF-BF96-9BFF2EA96CBD}" type="slidenum">
              <a:rPr lang="en-US" smtClean="0"/>
              <a:t>9</a:t>
            </a:fld>
            <a:endParaRPr lang="en-US" dirty="0"/>
          </a:p>
        </p:txBody>
      </p:sp>
    </p:spTree>
    <p:extLst>
      <p:ext uri="{BB962C8B-B14F-4D97-AF65-F5344CB8AC3E}">
        <p14:creationId xmlns:p14="http://schemas.microsoft.com/office/powerpoint/2010/main" val="105733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3568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75622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105687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47851"/>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340267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80563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83925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147458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260667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170794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203234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80A182-F313-4BAA-9352-DE6F1A72770A}" type="datetimeFigureOut">
              <a:rPr lang="en-GB" smtClean="0"/>
              <a:t>21/09/2018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462F40-C9AE-4F13-8411-094D1A00C96B}" type="slidenum">
              <a:rPr lang="en-GB" smtClean="0"/>
              <a:t>‹#›</a:t>
            </a:fld>
            <a:endParaRPr lang="en-GB" dirty="0"/>
          </a:p>
        </p:txBody>
      </p:sp>
    </p:spTree>
    <p:extLst>
      <p:ext uri="{BB962C8B-B14F-4D97-AF65-F5344CB8AC3E}">
        <p14:creationId xmlns:p14="http://schemas.microsoft.com/office/powerpoint/2010/main" val="171822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0A182-F313-4BAA-9352-DE6F1A72770A}" type="datetimeFigureOut">
              <a:rPr lang="en-GB" smtClean="0"/>
              <a:t>21/09/2018</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62F40-C9AE-4F13-8411-094D1A00C96B}" type="slidenum">
              <a:rPr lang="en-GB" smtClean="0"/>
              <a:t>‹#›</a:t>
            </a:fld>
            <a:endParaRPr lang="en-GB"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BB9CDE48-74FA-431D-9434-5535CA82A5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266146" y="5445457"/>
            <a:ext cx="1877854" cy="1405496"/>
          </a:xfrm>
          <a:prstGeom prst="rect">
            <a:avLst/>
          </a:prstGeom>
        </p:spPr>
      </p:pic>
    </p:spTree>
    <p:extLst>
      <p:ext uri="{BB962C8B-B14F-4D97-AF65-F5344CB8AC3E}">
        <p14:creationId xmlns:p14="http://schemas.microsoft.com/office/powerpoint/2010/main" val="1957106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p:txBody>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5E9B9EC-D3E1-4E42-84A0-753254CB7789}"/>
              </a:ext>
            </a:extLst>
          </p:cNvPr>
          <p:cNvPicPr>
            <a:picLocks noChangeAspect="1"/>
          </p:cNvPicPr>
          <p:nvPr/>
        </p:nvPicPr>
        <p:blipFill>
          <a:blip r:embed="rId3"/>
          <a:stretch>
            <a:fillRect/>
          </a:stretch>
        </p:blipFill>
        <p:spPr>
          <a:xfrm>
            <a:off x="0" y="1595629"/>
            <a:ext cx="9144000" cy="3400042"/>
          </a:xfrm>
          <a:prstGeom prst="rect">
            <a:avLst/>
          </a:prstGeom>
        </p:spPr>
      </p:pic>
    </p:spTree>
    <p:extLst>
      <p:ext uri="{BB962C8B-B14F-4D97-AF65-F5344CB8AC3E}">
        <p14:creationId xmlns:p14="http://schemas.microsoft.com/office/powerpoint/2010/main" val="55129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AF82-7BC6-4E7D-9BB6-046F098341D3}"/>
              </a:ext>
            </a:extLst>
          </p:cNvPr>
          <p:cNvSpPr>
            <a:spLocks noGrp="1"/>
          </p:cNvSpPr>
          <p:nvPr>
            <p:ph type="title"/>
          </p:nvPr>
        </p:nvSpPr>
        <p:spPr/>
        <p:txBody>
          <a:bodyPr>
            <a:normAutofit/>
          </a:bodyPr>
          <a:lstStyle/>
          <a:p>
            <a:pPr lvl="0" defTabSz="457200">
              <a:lnSpc>
                <a:spcPct val="100000"/>
              </a:lnSpc>
              <a:spcBef>
                <a:spcPts val="0"/>
              </a:spcBef>
            </a:pPr>
            <a:r>
              <a:rPr lang="en-US" sz="3200" dirty="0" err="1">
                <a:solidFill>
                  <a:prstClr val="black"/>
                </a:solidFill>
                <a:latin typeface="Arial Black" panose="020B0A04020102020204" pitchFamily="34" charset="0"/>
                <a:ea typeface="+mn-ea"/>
                <a:cs typeface="+mn-cs"/>
              </a:rPr>
              <a:t>Ahed</a:t>
            </a:r>
            <a:r>
              <a:rPr lang="en-US" sz="3200" dirty="0">
                <a:solidFill>
                  <a:prstClr val="black"/>
                </a:solidFill>
                <a:latin typeface="Arial Black" panose="020B0A04020102020204" pitchFamily="34" charset="0"/>
                <a:ea typeface="+mn-ea"/>
                <a:cs typeface="+mn-cs"/>
              </a:rPr>
              <a:t> R</a:t>
            </a:r>
            <a:r>
              <a:rPr lang="en-GB" sz="3200" dirty="0" err="1">
                <a:solidFill>
                  <a:prstClr val="black"/>
                </a:solidFill>
                <a:latin typeface="Arial Black" panose="020B0A04020102020204" pitchFamily="34" charset="0"/>
                <a:ea typeface="+mn-ea"/>
                <a:cs typeface="+mn-cs"/>
              </a:rPr>
              <a:t>eleased</a:t>
            </a:r>
            <a:r>
              <a:rPr lang="en-GB" sz="3200" dirty="0">
                <a:solidFill>
                  <a:prstClr val="black"/>
                </a:solidFill>
                <a:latin typeface="Arial Black" panose="020B0A04020102020204" pitchFamily="34" charset="0"/>
                <a:ea typeface="+mn-ea"/>
                <a:cs typeface="+mn-cs"/>
              </a:rPr>
              <a:t> but…</a:t>
            </a:r>
            <a:endParaRPr lang="en-GB" sz="2400" dirty="0"/>
          </a:p>
        </p:txBody>
      </p:sp>
      <p:pic>
        <p:nvPicPr>
          <p:cNvPr id="1026" name="Picture 2" descr="Image result for amnesty settler israel">
            <a:extLst>
              <a:ext uri="{FF2B5EF4-FFF2-40B4-BE49-F238E27FC236}">
                <a16:creationId xmlns:a16="http://schemas.microsoft.com/office/drawing/2014/main" id="{DF1B47ED-51FB-4B2D-91AA-9E7B0218A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6047"/>
            <a:ext cx="9119112" cy="52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98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CAE94-AF95-4F22-8616-2888BDDA8561}"/>
              </a:ext>
            </a:extLst>
          </p:cNvPr>
          <p:cNvSpPr txBox="1"/>
          <p:nvPr/>
        </p:nvSpPr>
        <p:spPr>
          <a:xfrm>
            <a:off x="231630" y="5211553"/>
            <a:ext cx="6224154" cy="584775"/>
          </a:xfrm>
          <a:prstGeom prst="rect">
            <a:avLst/>
          </a:prstGeom>
          <a:noFill/>
        </p:spPr>
        <p:txBody>
          <a:bodyPr wrap="square" rtlCol="0">
            <a:spAutoFit/>
          </a:bodyPr>
          <a:lstStyle/>
          <a:p>
            <a:r>
              <a:rPr lang="en-GB" sz="3200" dirty="0">
                <a:latin typeface="Arial Black" panose="020B0A04020102020204" pitchFamily="34" charset="0"/>
              </a:rPr>
              <a:t>Nabi Saleh</a:t>
            </a:r>
          </a:p>
        </p:txBody>
      </p:sp>
      <p:pic>
        <p:nvPicPr>
          <p:cNvPr id="9" name="Picture 8">
            <a:extLst>
              <a:ext uri="{FF2B5EF4-FFF2-40B4-BE49-F238E27FC236}">
                <a16:creationId xmlns:a16="http://schemas.microsoft.com/office/drawing/2014/main" id="{44C362D6-A2CA-4444-A1E2-6AFD5FC53C3C}"/>
              </a:ext>
            </a:extLst>
          </p:cNvPr>
          <p:cNvPicPr>
            <a:picLocks noChangeAspect="1"/>
          </p:cNvPicPr>
          <p:nvPr/>
        </p:nvPicPr>
        <p:blipFill rotWithShape="1">
          <a:blip r:embed="rId3"/>
          <a:srcRect l="27178" t="19290" r="10411" b="19434"/>
          <a:stretch/>
        </p:blipFill>
        <p:spPr>
          <a:xfrm>
            <a:off x="0" y="-20782"/>
            <a:ext cx="9144000" cy="5049982"/>
          </a:xfrm>
          <a:prstGeom prst="rect">
            <a:avLst/>
          </a:prstGeom>
        </p:spPr>
      </p:pic>
    </p:spTree>
    <p:extLst>
      <p:ext uri="{BB962C8B-B14F-4D97-AF65-F5344CB8AC3E}">
        <p14:creationId xmlns:p14="http://schemas.microsoft.com/office/powerpoint/2010/main" val="371251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CAE94-AF95-4F22-8616-2888BDDA8561}"/>
              </a:ext>
            </a:extLst>
          </p:cNvPr>
          <p:cNvSpPr txBox="1"/>
          <p:nvPr/>
        </p:nvSpPr>
        <p:spPr>
          <a:xfrm>
            <a:off x="231630" y="5211553"/>
            <a:ext cx="6224154" cy="584775"/>
          </a:xfrm>
          <a:prstGeom prst="rect">
            <a:avLst/>
          </a:prstGeom>
          <a:noFill/>
        </p:spPr>
        <p:txBody>
          <a:bodyPr wrap="square" rtlCol="0">
            <a:spAutoFit/>
          </a:bodyPr>
          <a:lstStyle/>
          <a:p>
            <a:r>
              <a:rPr lang="en-GB" sz="3200" dirty="0">
                <a:latin typeface="Arial Black" panose="020B0A04020102020204" pitchFamily="34" charset="0"/>
              </a:rPr>
              <a:t>Nabi Saleh</a:t>
            </a:r>
          </a:p>
        </p:txBody>
      </p:sp>
      <p:pic>
        <p:nvPicPr>
          <p:cNvPr id="7" name="Picture 6">
            <a:extLst>
              <a:ext uri="{FF2B5EF4-FFF2-40B4-BE49-F238E27FC236}">
                <a16:creationId xmlns:a16="http://schemas.microsoft.com/office/drawing/2014/main" id="{68E1653E-270C-403D-B4C4-0800CE3416B0}"/>
              </a:ext>
            </a:extLst>
          </p:cNvPr>
          <p:cNvPicPr>
            <a:picLocks noChangeAspect="1"/>
          </p:cNvPicPr>
          <p:nvPr/>
        </p:nvPicPr>
        <p:blipFill rotWithShape="1">
          <a:blip r:embed="rId3"/>
          <a:srcRect l="39773" t="25755" r="14204" b="29244"/>
          <a:stretch/>
        </p:blipFill>
        <p:spPr>
          <a:xfrm>
            <a:off x="0" y="1"/>
            <a:ext cx="9144000" cy="5029199"/>
          </a:xfrm>
          <a:prstGeom prst="rect">
            <a:avLst/>
          </a:prstGeom>
        </p:spPr>
      </p:pic>
    </p:spTree>
    <p:extLst>
      <p:ext uri="{BB962C8B-B14F-4D97-AF65-F5344CB8AC3E}">
        <p14:creationId xmlns:p14="http://schemas.microsoft.com/office/powerpoint/2010/main" val="346613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20DB5-638F-46E7-92CB-8266A95BFBDC}"/>
              </a:ext>
            </a:extLst>
          </p:cNvPr>
          <p:cNvPicPr>
            <a:picLocks noChangeAspect="1"/>
          </p:cNvPicPr>
          <p:nvPr/>
        </p:nvPicPr>
        <p:blipFill rotWithShape="1">
          <a:blip r:embed="rId3">
            <a:extLst>
              <a:ext uri="{28A0092B-C50C-407E-A947-70E740481C1C}">
                <a14:useLocalDpi xmlns:a14="http://schemas.microsoft.com/office/drawing/2010/main" val="0"/>
              </a:ext>
            </a:extLst>
          </a:blip>
          <a:srcRect l="22246" t="11926" r="15071" b="28195"/>
          <a:stretch/>
        </p:blipFill>
        <p:spPr>
          <a:xfrm>
            <a:off x="279025" y="239886"/>
            <a:ext cx="7842997" cy="4994748"/>
          </a:xfrm>
          <a:prstGeom prst="rect">
            <a:avLst/>
          </a:prstGeom>
        </p:spPr>
      </p:pic>
    </p:spTree>
    <p:extLst>
      <p:ext uri="{BB962C8B-B14F-4D97-AF65-F5344CB8AC3E}">
        <p14:creationId xmlns:p14="http://schemas.microsoft.com/office/powerpoint/2010/main" val="83863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0"/>
            <a:ext cx="7886700" cy="1690689"/>
          </a:xfrm>
        </p:spPr>
        <p:txBody>
          <a:bodyPr>
            <a:normAutofit/>
          </a:bodyPr>
          <a:lstStyle/>
          <a:p>
            <a:r>
              <a:rPr lang="en-US" sz="3600" b="1" dirty="0">
                <a:latin typeface="Arial Black" panose="020B0A04020102020204" pitchFamily="34" charset="0"/>
                <a:cs typeface="Arial" panose="020B0604020202020204" pitchFamily="34" charset="0"/>
              </a:rPr>
              <a:t>How the Occupation Began?</a:t>
            </a: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628650" y="1690689"/>
            <a:ext cx="4812779" cy="4508500"/>
          </a:xfrm>
        </p:spPr>
        <p:txBody>
          <a:bodyPr/>
          <a:lstStyle/>
          <a:p>
            <a:pPr marL="0" indent="0">
              <a:buNone/>
            </a:pPr>
            <a:r>
              <a:rPr lang="en-GB" dirty="0">
                <a:latin typeface="Arial" panose="020B0604020202020204" pitchFamily="34" charset="0"/>
                <a:cs typeface="Arial" panose="020B0604020202020204" pitchFamily="34" charset="0"/>
              </a:rPr>
              <a:t>The 1967 ‘Six-Day War’ resulted in Israel occupying</a:t>
            </a:r>
          </a:p>
          <a:p>
            <a:pPr marL="0" indent="0">
              <a:buNone/>
            </a:pPr>
            <a:endParaRPr lang="en-GB" dirty="0">
              <a:latin typeface="Arial" panose="020B0604020202020204" pitchFamily="34" charset="0"/>
              <a:cs typeface="Arial" panose="020B0604020202020204" pitchFamily="34" charset="0"/>
            </a:endParaRPr>
          </a:p>
          <a:p>
            <a:pPr>
              <a:buFontTx/>
              <a:buChar char="-"/>
            </a:pPr>
            <a:r>
              <a:rPr lang="en-GB" dirty="0">
                <a:latin typeface="Arial" panose="020B0604020202020204" pitchFamily="34" charset="0"/>
                <a:cs typeface="Arial" panose="020B0604020202020204" pitchFamily="34" charset="0"/>
              </a:rPr>
              <a:t>Sinai Peninsula</a:t>
            </a:r>
          </a:p>
          <a:p>
            <a:pPr>
              <a:buFontTx/>
              <a:buChar char="-"/>
            </a:pPr>
            <a:r>
              <a:rPr lang="en-GB" dirty="0">
                <a:latin typeface="Arial" panose="020B0604020202020204" pitchFamily="34" charset="0"/>
                <a:cs typeface="Arial" panose="020B0604020202020204" pitchFamily="34" charset="0"/>
              </a:rPr>
              <a:t>The Gaza Strip</a:t>
            </a:r>
          </a:p>
          <a:p>
            <a:pPr>
              <a:buFontTx/>
              <a:buChar char="-"/>
            </a:pPr>
            <a:r>
              <a:rPr lang="en-GB" dirty="0">
                <a:latin typeface="Arial" panose="020B0604020202020204" pitchFamily="34" charset="0"/>
                <a:cs typeface="Arial" panose="020B0604020202020204" pitchFamily="34" charset="0"/>
              </a:rPr>
              <a:t>The West Bank</a:t>
            </a:r>
          </a:p>
          <a:p>
            <a:pPr>
              <a:buFontTx/>
              <a:buChar char="-"/>
            </a:pPr>
            <a:r>
              <a:rPr lang="en-GB" dirty="0">
                <a:latin typeface="Arial" panose="020B0604020202020204" pitchFamily="34" charset="0"/>
                <a:cs typeface="Arial" panose="020B0604020202020204" pitchFamily="34" charset="0"/>
              </a:rPr>
              <a:t>All of Jerusalem</a:t>
            </a:r>
          </a:p>
          <a:p>
            <a:pPr>
              <a:buFontTx/>
              <a:buChar char="-"/>
            </a:pPr>
            <a:r>
              <a:rPr lang="en-GB" dirty="0">
                <a:latin typeface="Arial" panose="020B0604020202020204" pitchFamily="34" charset="0"/>
                <a:cs typeface="Arial" panose="020B0604020202020204" pitchFamily="34" charset="0"/>
              </a:rPr>
              <a:t>The Golan Heights</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BA0A040-236D-4A8F-838F-D85ADFAB844F}"/>
              </a:ext>
            </a:extLst>
          </p:cNvPr>
          <p:cNvPicPr>
            <a:picLocks noChangeAspect="1"/>
          </p:cNvPicPr>
          <p:nvPr/>
        </p:nvPicPr>
        <p:blipFill>
          <a:blip r:embed="rId3"/>
          <a:stretch>
            <a:fillRect/>
          </a:stretch>
        </p:blipFill>
        <p:spPr>
          <a:xfrm>
            <a:off x="5943600" y="1126210"/>
            <a:ext cx="3200400" cy="5731790"/>
          </a:xfrm>
          <a:prstGeom prst="rect">
            <a:avLst/>
          </a:prstGeom>
        </p:spPr>
      </p:pic>
      <p:pic>
        <p:nvPicPr>
          <p:cNvPr id="5" name="Picture 4">
            <a:extLst>
              <a:ext uri="{FF2B5EF4-FFF2-40B4-BE49-F238E27FC236}">
                <a16:creationId xmlns:a16="http://schemas.microsoft.com/office/drawing/2014/main" id="{F046EF55-A316-42A5-B65C-F9F0D6B247BD}"/>
              </a:ext>
            </a:extLst>
          </p:cNvPr>
          <p:cNvPicPr>
            <a:picLocks noChangeAspect="1"/>
          </p:cNvPicPr>
          <p:nvPr/>
        </p:nvPicPr>
        <p:blipFill rotWithShape="1">
          <a:blip r:embed="rId4">
            <a:extLst>
              <a:ext uri="{28A0092B-C50C-407E-A947-70E740481C1C}">
                <a14:useLocalDpi xmlns:a14="http://schemas.microsoft.com/office/drawing/2010/main" val="0"/>
              </a:ext>
            </a:extLst>
          </a:blip>
          <a:srcRect l="32844" r="26482"/>
          <a:stretch/>
        </p:blipFill>
        <p:spPr>
          <a:xfrm>
            <a:off x="5748110" y="1126210"/>
            <a:ext cx="3395890" cy="5731790"/>
          </a:xfrm>
          <a:prstGeom prst="rect">
            <a:avLst/>
          </a:prstGeom>
        </p:spPr>
      </p:pic>
    </p:spTree>
    <p:extLst>
      <p:ext uri="{BB962C8B-B14F-4D97-AF65-F5344CB8AC3E}">
        <p14:creationId xmlns:p14="http://schemas.microsoft.com/office/powerpoint/2010/main" val="369134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212726"/>
            <a:ext cx="7886700" cy="1325563"/>
          </a:xfrm>
        </p:spPr>
        <p:txBody>
          <a:bodyPr>
            <a:normAutofit/>
          </a:bodyPr>
          <a:lstStyle/>
          <a:p>
            <a:r>
              <a:rPr lang="en-GB" sz="3200" dirty="0">
                <a:latin typeface="Arial Black" panose="020B0A04020102020204" pitchFamily="34" charset="0"/>
                <a:cs typeface="Arial" panose="020B0604020202020204" pitchFamily="34" charset="0"/>
              </a:rPr>
              <a:t>Beginning of Illegal Settlements</a:t>
            </a:r>
            <a:endParaRPr lang="en-US" sz="32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628650" y="1690689"/>
            <a:ext cx="4812779" cy="4508500"/>
          </a:xfrm>
        </p:spPr>
        <p:txBody>
          <a:bodyPr>
            <a:normAutofit/>
          </a:bodyPr>
          <a:lstStyle/>
          <a:p>
            <a:pPr>
              <a:buFontTx/>
              <a:buChar char="-"/>
            </a:pPr>
            <a:r>
              <a:rPr lang="en-GB" dirty="0">
                <a:latin typeface="Arial" panose="020B0604020202020204" pitchFamily="34" charset="0"/>
                <a:cs typeface="Arial" panose="020B0604020202020204" pitchFamily="34" charset="0"/>
              </a:rPr>
              <a:t>Israel began building settlements in the OPT</a:t>
            </a:r>
          </a:p>
          <a:p>
            <a:pPr>
              <a:buFontTx/>
              <a:buChar char="-"/>
            </a:pPr>
            <a:r>
              <a:rPr lang="en-GB" dirty="0">
                <a:latin typeface="Arial" panose="020B0604020202020204" pitchFamily="34" charset="0"/>
                <a:cs typeface="Arial" panose="020B0604020202020204" pitchFamily="34" charset="0"/>
              </a:rPr>
              <a:t>This was and is illegal under international law</a:t>
            </a:r>
          </a:p>
          <a:p>
            <a:pPr>
              <a:buFontTx/>
              <a:buChar char="-"/>
            </a:pPr>
            <a:r>
              <a:rPr lang="en-GB" dirty="0">
                <a:latin typeface="Arial" panose="020B0604020202020204" pitchFamily="34" charset="0"/>
                <a:cs typeface="Arial" panose="020B0604020202020204" pitchFamily="34" charset="0"/>
              </a:rPr>
              <a:t>All settlers were evacuated from Sinai in 1989 and Gaza in 2005</a:t>
            </a:r>
          </a:p>
          <a:p>
            <a:pPr>
              <a:buFontTx/>
              <a:buChar char="-"/>
            </a:pPr>
            <a:r>
              <a:rPr lang="en-GB" dirty="0">
                <a:latin typeface="Arial" panose="020B0604020202020204" pitchFamily="34" charset="0"/>
                <a:cs typeface="Arial" panose="020B0604020202020204" pitchFamily="34" charset="0"/>
              </a:rPr>
              <a:t>But settlements in the West Bank and East Jerusalem continue to expand.</a:t>
            </a:r>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6AF05D9-D685-4B08-9CBF-5727703E321D}"/>
              </a:ext>
            </a:extLst>
          </p:cNvPr>
          <p:cNvPicPr>
            <a:picLocks noChangeAspect="1"/>
          </p:cNvPicPr>
          <p:nvPr/>
        </p:nvPicPr>
        <p:blipFill>
          <a:blip r:embed="rId3"/>
          <a:stretch>
            <a:fillRect/>
          </a:stretch>
        </p:blipFill>
        <p:spPr>
          <a:xfrm>
            <a:off x="5943600" y="1126210"/>
            <a:ext cx="3200400" cy="5731790"/>
          </a:xfrm>
          <a:prstGeom prst="rect">
            <a:avLst/>
          </a:prstGeom>
        </p:spPr>
      </p:pic>
      <p:pic>
        <p:nvPicPr>
          <p:cNvPr id="6" name="Picture 5">
            <a:extLst>
              <a:ext uri="{FF2B5EF4-FFF2-40B4-BE49-F238E27FC236}">
                <a16:creationId xmlns:a16="http://schemas.microsoft.com/office/drawing/2014/main" id="{40D049E8-F33D-4086-B7E0-F38E324198B5}"/>
              </a:ext>
            </a:extLst>
          </p:cNvPr>
          <p:cNvPicPr>
            <a:picLocks noChangeAspect="1"/>
          </p:cNvPicPr>
          <p:nvPr/>
        </p:nvPicPr>
        <p:blipFill rotWithShape="1">
          <a:blip r:embed="rId4">
            <a:extLst>
              <a:ext uri="{28A0092B-C50C-407E-A947-70E740481C1C}">
                <a14:useLocalDpi xmlns:a14="http://schemas.microsoft.com/office/drawing/2010/main" val="0"/>
              </a:ext>
            </a:extLst>
          </a:blip>
          <a:srcRect l="32844" r="26482"/>
          <a:stretch/>
        </p:blipFill>
        <p:spPr>
          <a:xfrm>
            <a:off x="5748110" y="1126210"/>
            <a:ext cx="3395890" cy="5731790"/>
          </a:xfrm>
          <a:prstGeom prst="rect">
            <a:avLst/>
          </a:prstGeom>
        </p:spPr>
      </p:pic>
    </p:spTree>
    <p:extLst>
      <p:ext uri="{BB962C8B-B14F-4D97-AF65-F5344CB8AC3E}">
        <p14:creationId xmlns:p14="http://schemas.microsoft.com/office/powerpoint/2010/main" val="402201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212726"/>
            <a:ext cx="7886700" cy="1325563"/>
          </a:xfrm>
        </p:spPr>
        <p:txBody>
          <a:bodyPr>
            <a:normAutofit/>
          </a:bodyPr>
          <a:lstStyle/>
          <a:p>
            <a:r>
              <a:rPr lang="en-GB" sz="3200" dirty="0">
                <a:latin typeface="Arial Black" panose="020B0A04020102020204" pitchFamily="34" charset="0"/>
                <a:cs typeface="Arial" panose="020B0604020202020204" pitchFamily="34" charset="0"/>
              </a:rPr>
              <a:t>What are Illegal Settlements?</a:t>
            </a:r>
            <a:endParaRPr lang="en-US" sz="32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628650" y="1295400"/>
            <a:ext cx="4812779" cy="4903789"/>
          </a:xfrm>
        </p:spPr>
        <p:txBody>
          <a:bodyPr>
            <a:normAutofit lnSpcReduction="10000"/>
          </a:bodyPr>
          <a:lstStyle/>
          <a:p>
            <a:pPr>
              <a:buFontTx/>
              <a:buChar char="-"/>
            </a:pPr>
            <a:r>
              <a:rPr lang="en-GB" dirty="0">
                <a:latin typeface="Arial" panose="020B0604020202020204" pitchFamily="34" charset="0"/>
                <a:cs typeface="Arial" panose="020B0604020202020204" pitchFamily="34" charset="0"/>
              </a:rPr>
              <a:t>More than 1,000km² of Palestinian land has been stolen.</a:t>
            </a:r>
          </a:p>
          <a:p>
            <a:pPr>
              <a:buFontTx/>
              <a:buChar char="-"/>
            </a:pPr>
            <a:r>
              <a:rPr lang="en-GB" dirty="0">
                <a:latin typeface="Arial" panose="020B0604020202020204" pitchFamily="34" charset="0"/>
                <a:cs typeface="Arial" panose="020B0604020202020204" pitchFamily="34" charset="0"/>
              </a:rPr>
              <a:t>1,000km² is about the size of Manchester and Glasgow combined.</a:t>
            </a:r>
          </a:p>
          <a:p>
            <a:pPr>
              <a:buFontTx/>
              <a:buChar char="-"/>
            </a:pPr>
            <a:r>
              <a:rPr lang="en-GB" dirty="0">
                <a:latin typeface="Arial" panose="020B0604020202020204" pitchFamily="34" charset="0"/>
                <a:cs typeface="Arial" panose="020B0604020202020204" pitchFamily="34" charset="0"/>
              </a:rPr>
              <a:t>50,000 Palestinian homes and structures have been demolished. </a:t>
            </a:r>
          </a:p>
          <a:p>
            <a:pPr>
              <a:buFontTx/>
              <a:buChar char="-"/>
            </a:pPr>
            <a:r>
              <a:rPr lang="en-GB" dirty="0">
                <a:latin typeface="Arial" panose="020B0604020202020204" pitchFamily="34" charset="0"/>
                <a:cs typeface="Arial" panose="020B0604020202020204" pitchFamily="34" charset="0"/>
              </a:rPr>
              <a:t>Over half a million Israelis have settled in Occupied Palestinian Territories.</a:t>
            </a:r>
          </a:p>
        </p:txBody>
      </p:sp>
      <p:pic>
        <p:nvPicPr>
          <p:cNvPr id="5" name="Picture 4">
            <a:extLst>
              <a:ext uri="{FF2B5EF4-FFF2-40B4-BE49-F238E27FC236}">
                <a16:creationId xmlns:a16="http://schemas.microsoft.com/office/drawing/2014/main" id="{A6AF05D9-D685-4B08-9CBF-5727703E321D}"/>
              </a:ext>
            </a:extLst>
          </p:cNvPr>
          <p:cNvPicPr>
            <a:picLocks noChangeAspect="1"/>
          </p:cNvPicPr>
          <p:nvPr/>
        </p:nvPicPr>
        <p:blipFill>
          <a:blip r:embed="rId3"/>
          <a:stretch>
            <a:fillRect/>
          </a:stretch>
        </p:blipFill>
        <p:spPr>
          <a:xfrm>
            <a:off x="5943600" y="1126210"/>
            <a:ext cx="3200400" cy="5731790"/>
          </a:xfrm>
          <a:prstGeom prst="rect">
            <a:avLst/>
          </a:prstGeom>
        </p:spPr>
      </p:pic>
      <p:pic>
        <p:nvPicPr>
          <p:cNvPr id="6" name="Picture 5">
            <a:extLst>
              <a:ext uri="{FF2B5EF4-FFF2-40B4-BE49-F238E27FC236}">
                <a16:creationId xmlns:a16="http://schemas.microsoft.com/office/drawing/2014/main" id="{F0CA5AF4-B862-476B-9830-E124F973D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44" r="26482"/>
          <a:stretch/>
        </p:blipFill>
        <p:spPr>
          <a:xfrm>
            <a:off x="5748110" y="1126210"/>
            <a:ext cx="3395890" cy="5731790"/>
          </a:xfrm>
          <a:prstGeom prst="rect">
            <a:avLst/>
          </a:prstGeom>
        </p:spPr>
      </p:pic>
    </p:spTree>
    <p:extLst>
      <p:ext uri="{BB962C8B-B14F-4D97-AF65-F5344CB8AC3E}">
        <p14:creationId xmlns:p14="http://schemas.microsoft.com/office/powerpoint/2010/main" val="166449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193676"/>
            <a:ext cx="7886700" cy="1325563"/>
          </a:xfrm>
        </p:spPr>
        <p:txBody>
          <a:bodyPr>
            <a:normAutofit/>
          </a:bodyPr>
          <a:lstStyle/>
          <a:p>
            <a:r>
              <a:rPr lang="en-GB" sz="3200" dirty="0">
                <a:latin typeface="Arial Black" panose="020B0A04020102020204" pitchFamily="34" charset="0"/>
                <a:cs typeface="Arial" panose="020B0604020202020204" pitchFamily="34" charset="0"/>
              </a:rPr>
              <a:t>The Growth of Settlements</a:t>
            </a:r>
            <a:endParaRPr lang="en-US" sz="32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628650" y="1690689"/>
            <a:ext cx="4812779" cy="4508500"/>
          </a:xfrm>
        </p:spPr>
        <p:txBody>
          <a:bodyPr>
            <a:normAutofit lnSpcReduction="10000"/>
          </a:bodyPr>
          <a:lstStyle/>
          <a:p>
            <a:pPr marL="0" indent="0">
              <a:buNone/>
            </a:pPr>
            <a:r>
              <a:rPr lang="en-GB" b="1" dirty="0">
                <a:latin typeface="Arial" panose="020B0604020202020204" pitchFamily="34" charset="0"/>
                <a:cs typeface="Arial" panose="020B0604020202020204" pitchFamily="34" charset="0"/>
              </a:rPr>
              <a:t>By 1970 this grew to </a:t>
            </a:r>
          </a:p>
          <a:p>
            <a:pPr>
              <a:buFontTx/>
              <a:buChar char="-"/>
            </a:pPr>
            <a:r>
              <a:rPr lang="en-GB" dirty="0">
                <a:latin typeface="Arial" panose="020B0604020202020204" pitchFamily="34" charset="0"/>
                <a:cs typeface="Arial" panose="020B0604020202020204" pitchFamily="34" charset="0"/>
              </a:rPr>
              <a:t>1200 settlers in the West Bank by 1970</a:t>
            </a:r>
          </a:p>
          <a:p>
            <a:pPr>
              <a:buFontTx/>
              <a:buChar char="-"/>
            </a:pPr>
            <a:r>
              <a:rPr lang="en-GB" dirty="0">
                <a:latin typeface="Arial" panose="020B0604020202020204" pitchFamily="34" charset="0"/>
                <a:cs typeface="Arial" panose="020B0604020202020204" pitchFamily="34" charset="0"/>
              </a:rPr>
              <a:t>8600 in East Jerusalem by 1970 </a:t>
            </a:r>
          </a:p>
          <a:p>
            <a:pPr>
              <a:buFontTx/>
              <a:buChar char="-"/>
            </a:pPr>
            <a:r>
              <a:rPr lang="en-GB" dirty="0">
                <a:latin typeface="Arial" panose="020B0604020202020204" pitchFamily="34" charset="0"/>
                <a:cs typeface="Arial" panose="020B0604020202020204" pitchFamily="34" charset="0"/>
              </a:rPr>
              <a:t>Smaller numbers in Sinai, Gaza and the Golan. </a:t>
            </a:r>
            <a:endParaRPr lang="en-US"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2017 it stands at</a:t>
            </a:r>
          </a:p>
          <a:p>
            <a:pPr>
              <a:buFontTx/>
              <a:buChar char="-"/>
            </a:pPr>
            <a:r>
              <a:rPr lang="en-GB" dirty="0">
                <a:latin typeface="Arial" panose="020B0604020202020204" pitchFamily="34" charset="0"/>
                <a:cs typeface="Arial" panose="020B0604020202020204" pitchFamily="34" charset="0"/>
              </a:rPr>
              <a:t>621,000 settlers including 200,000 in East Jerusalem</a:t>
            </a:r>
          </a:p>
        </p:txBody>
      </p:sp>
      <p:pic>
        <p:nvPicPr>
          <p:cNvPr id="5" name="Picture 4">
            <a:extLst>
              <a:ext uri="{FF2B5EF4-FFF2-40B4-BE49-F238E27FC236}">
                <a16:creationId xmlns:a16="http://schemas.microsoft.com/office/drawing/2014/main" id="{D7476980-2478-4A15-9F4E-2AD47709DA71}"/>
              </a:ext>
            </a:extLst>
          </p:cNvPr>
          <p:cNvPicPr>
            <a:picLocks noChangeAspect="1"/>
          </p:cNvPicPr>
          <p:nvPr/>
        </p:nvPicPr>
        <p:blipFill>
          <a:blip r:embed="rId3"/>
          <a:stretch>
            <a:fillRect/>
          </a:stretch>
        </p:blipFill>
        <p:spPr>
          <a:xfrm>
            <a:off x="5943600" y="1126210"/>
            <a:ext cx="3200400" cy="5731790"/>
          </a:xfrm>
          <a:prstGeom prst="rect">
            <a:avLst/>
          </a:prstGeom>
        </p:spPr>
      </p:pic>
      <p:pic>
        <p:nvPicPr>
          <p:cNvPr id="6" name="Picture 5">
            <a:extLst>
              <a:ext uri="{FF2B5EF4-FFF2-40B4-BE49-F238E27FC236}">
                <a16:creationId xmlns:a16="http://schemas.microsoft.com/office/drawing/2014/main" id="{6F81099F-5E8E-4074-8154-03F2193B6CDC}"/>
              </a:ext>
            </a:extLst>
          </p:cNvPr>
          <p:cNvPicPr>
            <a:picLocks noChangeAspect="1"/>
          </p:cNvPicPr>
          <p:nvPr/>
        </p:nvPicPr>
        <p:blipFill rotWithShape="1">
          <a:blip r:embed="rId4">
            <a:extLst>
              <a:ext uri="{28A0092B-C50C-407E-A947-70E740481C1C}">
                <a14:useLocalDpi xmlns:a14="http://schemas.microsoft.com/office/drawing/2010/main" val="0"/>
              </a:ext>
            </a:extLst>
          </a:blip>
          <a:srcRect l="32844" r="26482"/>
          <a:stretch/>
        </p:blipFill>
        <p:spPr>
          <a:xfrm>
            <a:off x="5748110" y="1126210"/>
            <a:ext cx="3395890" cy="5731790"/>
          </a:xfrm>
          <a:prstGeom prst="rect">
            <a:avLst/>
          </a:prstGeom>
        </p:spPr>
      </p:pic>
    </p:spTree>
    <p:extLst>
      <p:ext uri="{BB962C8B-B14F-4D97-AF65-F5344CB8AC3E}">
        <p14:creationId xmlns:p14="http://schemas.microsoft.com/office/powerpoint/2010/main" val="161346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231776"/>
            <a:ext cx="7886700" cy="1325563"/>
          </a:xfrm>
        </p:spPr>
        <p:txBody>
          <a:bodyPr>
            <a:normAutofit/>
          </a:bodyPr>
          <a:lstStyle/>
          <a:p>
            <a:r>
              <a:rPr lang="en-GB" sz="3200" dirty="0">
                <a:latin typeface="Arial Black" panose="020B0A04020102020204" pitchFamily="34" charset="0"/>
                <a:cs typeface="Arial" panose="020B0604020202020204" pitchFamily="34" charset="0"/>
              </a:rPr>
              <a:t>Why are Settlements Illegal?</a:t>
            </a:r>
            <a:endParaRPr lang="en-US" sz="3200" dirty="0">
              <a:latin typeface="Arial Black" panose="020B0A040201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B329562-53BA-401A-A3CE-6C9933C1853C}"/>
              </a:ext>
            </a:extLst>
          </p:cNvPr>
          <p:cNvSpPr/>
          <p:nvPr/>
        </p:nvSpPr>
        <p:spPr>
          <a:xfrm>
            <a:off x="628650" y="2085886"/>
            <a:ext cx="7429500" cy="2246769"/>
          </a:xfrm>
          <a:prstGeom prst="rect">
            <a:avLst/>
          </a:prstGeom>
        </p:spPr>
        <p:txBody>
          <a:bodyPr wrap="square">
            <a:spAutoFit/>
          </a:bodyPr>
          <a:lstStyle/>
          <a:p>
            <a:r>
              <a:rPr lang="en-GB" sz="2800" b="1" i="1" dirty="0">
                <a:latin typeface="Arial" panose="020B0604020202020204" pitchFamily="34" charset="0"/>
                <a:cs typeface="Arial" panose="020B0604020202020204" pitchFamily="34" charset="0"/>
              </a:rPr>
              <a:t>“The occupying power shall not deport or transfer parts of its own population into the territories it occupies.”</a:t>
            </a:r>
          </a:p>
          <a:p>
            <a:endParaRPr lang="en-GB" sz="2800" b="1" i="1"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Article 49, Geneva Convention IV (1949)</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775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319C-30CC-41C2-A2F5-6387EEECD794}"/>
              </a:ext>
            </a:extLst>
          </p:cNvPr>
          <p:cNvPicPr>
            <a:picLocks noChangeAspect="1"/>
          </p:cNvPicPr>
          <p:nvPr/>
        </p:nvPicPr>
        <p:blipFill rotWithShape="1">
          <a:blip r:embed="rId3"/>
          <a:srcRect r="22382"/>
          <a:stretch/>
        </p:blipFill>
        <p:spPr>
          <a:xfrm>
            <a:off x="1614487" y="0"/>
            <a:ext cx="7529513" cy="6858000"/>
          </a:xfrm>
          <a:prstGeom prst="rect">
            <a:avLst/>
          </a:prstGeom>
        </p:spPr>
      </p:pic>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284244" y="228796"/>
            <a:ext cx="3515715" cy="597400"/>
          </a:xfrm>
        </p:spPr>
        <p:txBody>
          <a:bodyPr>
            <a:normAutofit/>
          </a:bodyPr>
          <a:lstStyle/>
          <a:p>
            <a:r>
              <a:rPr lang="en-GB" sz="3200" dirty="0">
                <a:latin typeface="Arial Black" panose="020B0A04020102020204" pitchFamily="34" charset="0"/>
                <a:cs typeface="Arial" panose="020B0604020202020204" pitchFamily="34" charset="0"/>
              </a:rPr>
              <a:t>Stolen Land </a:t>
            </a:r>
            <a:endParaRPr lang="en-US" sz="3200" dirty="0">
              <a:latin typeface="Arial Black" panose="020B0A040201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116C51E-796E-4EC4-833A-FD7D95D6DAAD}"/>
              </a:ext>
            </a:extLst>
          </p:cNvPr>
          <p:cNvSpPr/>
          <p:nvPr/>
        </p:nvSpPr>
        <p:spPr>
          <a:xfrm>
            <a:off x="0" y="6105720"/>
            <a:ext cx="1614487" cy="75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204402" y="826196"/>
            <a:ext cx="4002006" cy="5992170"/>
          </a:xfrm>
        </p:spPr>
        <p:txBody>
          <a:bodyPr>
            <a:normAutofit lnSpcReduction="10000"/>
          </a:bodyPr>
          <a:lstStyle/>
          <a:p>
            <a:pPr>
              <a:buFontTx/>
              <a:buChar char="-"/>
            </a:pPr>
            <a:r>
              <a:rPr lang="en-GB" dirty="0">
                <a:latin typeface="Arial" panose="020B0604020202020204" pitchFamily="34" charset="0"/>
                <a:cs typeface="Arial" panose="020B0604020202020204" pitchFamily="34" charset="0"/>
              </a:rPr>
              <a:t>“</a:t>
            </a:r>
            <a:r>
              <a:rPr lang="en-GB" i="1" dirty="0">
                <a:latin typeface="Arial" panose="020B0604020202020204" pitchFamily="34" charset="0"/>
                <a:cs typeface="Arial" panose="020B0604020202020204" pitchFamily="34" charset="0"/>
              </a:rPr>
              <a:t>A flagrant violation of international law” </a:t>
            </a:r>
            <a:r>
              <a:rPr lang="en-GB" dirty="0">
                <a:latin typeface="Arial" panose="020B0604020202020204" pitchFamily="34" charset="0"/>
                <a:cs typeface="Arial" panose="020B0604020202020204" pitchFamily="34" charset="0"/>
              </a:rPr>
              <a:t>UN</a:t>
            </a:r>
          </a:p>
          <a:p>
            <a:pPr>
              <a:buFontTx/>
              <a:buChar char="-"/>
            </a:pPr>
            <a:endParaRPr lang="en-GB" sz="2000" i="1" dirty="0">
              <a:latin typeface="Arial" panose="020B0604020202020204" pitchFamily="34" charset="0"/>
              <a:cs typeface="Arial" panose="020B0604020202020204" pitchFamily="34" charset="0"/>
            </a:endParaRPr>
          </a:p>
          <a:p>
            <a:pPr>
              <a:buFontTx/>
              <a:buChar char="-"/>
            </a:pPr>
            <a:r>
              <a:rPr lang="en-GB" dirty="0">
                <a:latin typeface="Arial" panose="020B0604020202020204" pitchFamily="34" charset="0"/>
                <a:cs typeface="Arial" panose="020B0604020202020204" pitchFamily="34" charset="0"/>
              </a:rPr>
              <a:t>Settler enterprises are subsidised making farming, textiles and cosmetics very profitable</a:t>
            </a:r>
          </a:p>
          <a:p>
            <a:pPr marL="0" indent="0">
              <a:buNone/>
            </a:pPr>
            <a:endParaRPr lang="en-GB" sz="2000" dirty="0">
              <a:latin typeface="Arial" panose="020B0604020202020204" pitchFamily="34" charset="0"/>
              <a:cs typeface="Arial" panose="020B0604020202020204" pitchFamily="34" charset="0"/>
            </a:endParaRPr>
          </a:p>
          <a:p>
            <a:pPr>
              <a:buFontTx/>
              <a:buChar char="-"/>
            </a:pPr>
            <a:r>
              <a:rPr lang="en-GB" dirty="0">
                <a:latin typeface="Arial" panose="020B0604020202020204" pitchFamily="34" charset="0"/>
                <a:cs typeface="Arial" panose="020B0604020202020204" pitchFamily="34" charset="0"/>
              </a:rPr>
              <a:t>Palestinians suffer, not just economically but suffer physical attacks from settlers when tending to </a:t>
            </a:r>
          </a:p>
          <a:p>
            <a:pPr marL="0" indent="0">
              <a:spcBef>
                <a:spcPts val="0"/>
              </a:spcBef>
              <a:buNone/>
            </a:pPr>
            <a:r>
              <a:rPr lang="en-GB" dirty="0">
                <a:latin typeface="Arial" panose="020B0604020202020204" pitchFamily="34" charset="0"/>
                <a:cs typeface="Arial" panose="020B0604020202020204" pitchFamily="34" charset="0"/>
              </a:rPr>
              <a:t>  their land.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66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72BF-463E-4861-96CB-E923457DC726}"/>
              </a:ext>
            </a:extLst>
          </p:cNvPr>
          <p:cNvSpPr>
            <a:spLocks noGrp="1"/>
          </p:cNvSpPr>
          <p:nvPr>
            <p:ph type="title"/>
          </p:nvPr>
        </p:nvSpPr>
        <p:spPr>
          <a:xfrm>
            <a:off x="628650" y="365126"/>
            <a:ext cx="7886700" cy="1325563"/>
          </a:xfrm>
        </p:spPr>
        <p:txBody>
          <a:bodyPr>
            <a:normAutofit/>
          </a:bodyPr>
          <a:lstStyle/>
          <a:p>
            <a:r>
              <a:rPr lang="en-GB" sz="3200" dirty="0">
                <a:latin typeface="Arial Black" panose="020B0A04020102020204" pitchFamily="34" charset="0"/>
                <a:cs typeface="Arial" panose="020B0604020202020204" pitchFamily="34" charset="0"/>
              </a:rPr>
              <a:t>Training Objectives</a:t>
            </a:r>
            <a:endParaRPr lang="en-US" sz="32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43EF3A3-DB8F-4A4F-AB8F-CE9937B1ED38}"/>
              </a:ext>
            </a:extLst>
          </p:cNvPr>
          <p:cNvSpPr>
            <a:spLocks noGrp="1"/>
          </p:cNvSpPr>
          <p:nvPr>
            <p:ph idx="1"/>
          </p:nvPr>
        </p:nvSpPr>
        <p:spPr>
          <a:xfrm>
            <a:off x="628650" y="1450809"/>
            <a:ext cx="7886700" cy="4351338"/>
          </a:xfrm>
        </p:spPr>
        <p:txBody>
          <a:bodyPr>
            <a:normAutofit/>
          </a:bodyPr>
          <a:lstStyle/>
          <a:p>
            <a:pPr marL="514350" indent="-514350">
              <a:buAutoNum type="arabicPeriod"/>
            </a:pPr>
            <a:r>
              <a:rPr lang="en-GB" dirty="0">
                <a:latin typeface="Arial" panose="020B0604020202020204" pitchFamily="34" charset="0"/>
                <a:cs typeface="Arial" panose="020B0604020202020204" pitchFamily="34" charset="0"/>
              </a:rPr>
              <a:t>Understand the impact of settlements and over 50 years of violations.</a:t>
            </a:r>
          </a:p>
          <a:p>
            <a:pPr marL="514350" indent="-514350">
              <a:buAutoNum type="arabicPeriod"/>
            </a:pPr>
            <a:endParaRPr lang="en-GB" dirty="0">
              <a:latin typeface="Arial" panose="020B0604020202020204" pitchFamily="34" charset="0"/>
              <a:cs typeface="Arial" panose="020B0604020202020204" pitchFamily="34" charset="0"/>
            </a:endParaRPr>
          </a:p>
          <a:p>
            <a:pPr marL="514350" indent="-514350">
              <a:buAutoNum type="arabicPeriod"/>
            </a:pPr>
            <a:r>
              <a:rPr lang="en-GB" dirty="0">
                <a:latin typeface="Arial" panose="020B0604020202020204" pitchFamily="34" charset="0"/>
                <a:cs typeface="Arial" panose="020B0604020202020204" pitchFamily="34" charset="0"/>
              </a:rPr>
              <a:t>Get an overview of the campaign</a:t>
            </a:r>
          </a:p>
          <a:p>
            <a:pPr marL="514350" indent="-514350">
              <a:buAutoNum type="arabicPeriod"/>
            </a:pPr>
            <a:endParaRPr lang="en-GB" dirty="0">
              <a:latin typeface="Arial" panose="020B0604020202020204" pitchFamily="34" charset="0"/>
              <a:cs typeface="Arial" panose="020B0604020202020204" pitchFamily="34" charset="0"/>
            </a:endParaRPr>
          </a:p>
          <a:p>
            <a:pPr marL="514350" indent="-514350">
              <a:buAutoNum type="arabicPeriod"/>
            </a:pPr>
            <a:r>
              <a:rPr lang="en-GB" dirty="0">
                <a:latin typeface="Arial" panose="020B0604020202020204" pitchFamily="34" charset="0"/>
                <a:cs typeface="Arial" panose="020B0604020202020204" pitchFamily="34" charset="0"/>
              </a:rPr>
              <a:t>Create an open, safe and explorative space to tackle challenges head on</a:t>
            </a:r>
          </a:p>
          <a:p>
            <a:pPr marL="514350" indent="-514350">
              <a:buAutoNum type="arabicPeriod"/>
            </a:pPr>
            <a:endParaRPr lang="en-GB" dirty="0">
              <a:latin typeface="Arial" panose="020B0604020202020204" pitchFamily="34" charset="0"/>
              <a:cs typeface="Arial" panose="020B0604020202020204" pitchFamily="34" charset="0"/>
            </a:endParaRPr>
          </a:p>
          <a:p>
            <a:pPr marL="514350" indent="-514350">
              <a:buAutoNum type="arabicPeriod"/>
            </a:pPr>
            <a:r>
              <a:rPr lang="en-GB" dirty="0">
                <a:latin typeface="Arial" panose="020B0604020202020204" pitchFamily="34" charset="0"/>
                <a:cs typeface="Arial" panose="020B0604020202020204" pitchFamily="34" charset="0"/>
              </a:rPr>
              <a:t>Take action!</a:t>
            </a:r>
          </a:p>
          <a:p>
            <a:pPr marL="514350" indent="-514350">
              <a:buAutoNum type="arabicPeriod"/>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49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212726"/>
            <a:ext cx="7886700" cy="1325563"/>
          </a:xfrm>
        </p:spPr>
        <p:txBody>
          <a:bodyPr>
            <a:normAutofit/>
          </a:bodyPr>
          <a:lstStyle/>
          <a:p>
            <a:r>
              <a:rPr lang="en-GB" sz="3200" dirty="0">
                <a:latin typeface="Arial Black" panose="020B0A04020102020204" pitchFamily="34" charset="0"/>
              </a:rPr>
              <a:t>Who lives in the ‘Settlements’? </a:t>
            </a:r>
            <a:endParaRPr lang="en-US" sz="32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628650" y="1295400"/>
            <a:ext cx="4812779" cy="4903789"/>
          </a:xfrm>
        </p:spPr>
        <p:txBody>
          <a:bodyPr>
            <a:normAutofit fontScale="92500" lnSpcReduction="10000"/>
          </a:bodyPr>
          <a:lstStyle/>
          <a:p>
            <a:pPr>
              <a:buFontTx/>
              <a:buChar char="-"/>
            </a:pPr>
            <a:r>
              <a:rPr lang="en-GB" sz="3600" dirty="0">
                <a:latin typeface="Arial "/>
                <a:cs typeface="Arial" panose="020B0604020202020204" pitchFamily="34" charset="0"/>
              </a:rPr>
              <a:t>Settlers are Jewish Israeli Citizens</a:t>
            </a:r>
          </a:p>
          <a:p>
            <a:pPr>
              <a:buFontTx/>
              <a:buChar char="-"/>
            </a:pPr>
            <a:r>
              <a:rPr lang="en-GB" sz="3600" dirty="0">
                <a:latin typeface="Arial "/>
                <a:cs typeface="Arial" panose="020B0604020202020204" pitchFamily="34" charset="0"/>
              </a:rPr>
              <a:t>Its illegal under international law to move citizens from your country onto land that you occupy</a:t>
            </a:r>
            <a:endParaRPr lang="en-GB" sz="3600" dirty="0">
              <a:latin typeface="Arial "/>
            </a:endParaRPr>
          </a:p>
          <a:p>
            <a:pPr>
              <a:buFontTx/>
              <a:buChar char="-"/>
            </a:pPr>
            <a:r>
              <a:rPr lang="en-GB" sz="3600" dirty="0">
                <a:latin typeface="Arial "/>
              </a:rPr>
              <a:t>Palestinians are often violently attacked by the Israeli military and settlers</a:t>
            </a:r>
          </a:p>
        </p:txBody>
      </p:sp>
      <p:pic>
        <p:nvPicPr>
          <p:cNvPr id="5" name="Picture 4">
            <a:extLst>
              <a:ext uri="{FF2B5EF4-FFF2-40B4-BE49-F238E27FC236}">
                <a16:creationId xmlns:a16="http://schemas.microsoft.com/office/drawing/2014/main" id="{A6AF05D9-D685-4B08-9CBF-5727703E321D}"/>
              </a:ext>
            </a:extLst>
          </p:cNvPr>
          <p:cNvPicPr>
            <a:picLocks noChangeAspect="1"/>
          </p:cNvPicPr>
          <p:nvPr/>
        </p:nvPicPr>
        <p:blipFill>
          <a:blip r:embed="rId3"/>
          <a:stretch>
            <a:fillRect/>
          </a:stretch>
        </p:blipFill>
        <p:spPr>
          <a:xfrm>
            <a:off x="5943600" y="1126210"/>
            <a:ext cx="3200400" cy="5731790"/>
          </a:xfrm>
          <a:prstGeom prst="rect">
            <a:avLst/>
          </a:prstGeom>
        </p:spPr>
      </p:pic>
      <p:pic>
        <p:nvPicPr>
          <p:cNvPr id="6" name="Picture 5">
            <a:extLst>
              <a:ext uri="{FF2B5EF4-FFF2-40B4-BE49-F238E27FC236}">
                <a16:creationId xmlns:a16="http://schemas.microsoft.com/office/drawing/2014/main" id="{F0CA5AF4-B862-476B-9830-E124F973D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44" r="26482"/>
          <a:stretch/>
        </p:blipFill>
        <p:spPr>
          <a:xfrm>
            <a:off x="5748110" y="1126210"/>
            <a:ext cx="3395890" cy="5731790"/>
          </a:xfrm>
          <a:prstGeom prst="rect">
            <a:avLst/>
          </a:prstGeom>
        </p:spPr>
      </p:pic>
    </p:spTree>
    <p:extLst>
      <p:ext uri="{BB962C8B-B14F-4D97-AF65-F5344CB8AC3E}">
        <p14:creationId xmlns:p14="http://schemas.microsoft.com/office/powerpoint/2010/main" val="410625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231776"/>
            <a:ext cx="7886700" cy="1325563"/>
          </a:xfrm>
        </p:spPr>
        <p:txBody>
          <a:bodyPr>
            <a:normAutofit/>
          </a:bodyPr>
          <a:lstStyle/>
          <a:p>
            <a:r>
              <a:rPr lang="en-GB" sz="3200" dirty="0">
                <a:latin typeface="Arial Black" panose="020B0A04020102020204" pitchFamily="34" charset="0"/>
                <a:cs typeface="Arial" panose="020B0604020202020204" pitchFamily="34" charset="0"/>
              </a:rPr>
              <a:t>The Impact of the Settlements?</a:t>
            </a:r>
            <a:endParaRPr lang="en-US" sz="3200" dirty="0">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5FC48D2-CBC1-433D-B04A-EFF1A4274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2121197"/>
            <a:ext cx="2521645" cy="3035102"/>
          </a:xfrm>
          <a:prstGeom prst="rect">
            <a:avLst/>
          </a:prstGeom>
        </p:spPr>
      </p:pic>
      <p:pic>
        <p:nvPicPr>
          <p:cNvPr id="7" name="Picture 6">
            <a:extLst>
              <a:ext uri="{FF2B5EF4-FFF2-40B4-BE49-F238E27FC236}">
                <a16:creationId xmlns:a16="http://schemas.microsoft.com/office/drawing/2014/main" id="{D37CDE78-64FA-4CB1-92B1-F98A6595E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66" y="2109787"/>
            <a:ext cx="2284884" cy="3046512"/>
          </a:xfrm>
          <a:prstGeom prst="rect">
            <a:avLst/>
          </a:prstGeom>
        </p:spPr>
      </p:pic>
      <p:pic>
        <p:nvPicPr>
          <p:cNvPr id="9" name="Picture 8">
            <a:extLst>
              <a:ext uri="{FF2B5EF4-FFF2-40B4-BE49-F238E27FC236}">
                <a16:creationId xmlns:a16="http://schemas.microsoft.com/office/drawing/2014/main" id="{F27BEF9C-5F0D-4ED7-B133-22993F439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1375" y="2109787"/>
            <a:ext cx="2521645" cy="3046512"/>
          </a:xfrm>
          <a:prstGeom prst="rect">
            <a:avLst/>
          </a:prstGeom>
        </p:spPr>
      </p:pic>
      <p:sp>
        <p:nvSpPr>
          <p:cNvPr id="10" name="TextBox 9">
            <a:extLst>
              <a:ext uri="{FF2B5EF4-FFF2-40B4-BE49-F238E27FC236}">
                <a16:creationId xmlns:a16="http://schemas.microsoft.com/office/drawing/2014/main" id="{D00E4342-A7A7-4DE1-A59B-414B8AAD8F32}"/>
              </a:ext>
            </a:extLst>
          </p:cNvPr>
          <p:cNvSpPr txBox="1"/>
          <p:nvPr/>
        </p:nvSpPr>
        <p:spPr>
          <a:xfrm>
            <a:off x="438150" y="5334000"/>
            <a:ext cx="236220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Source: AJ+</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6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p:txBody>
          <a:bodyPr>
            <a:normAutofit/>
          </a:bodyPr>
          <a:lstStyle/>
          <a:p>
            <a:r>
              <a:rPr lang="en-GB" sz="3200" dirty="0">
                <a:latin typeface="Arial Black" panose="020B0A04020102020204" pitchFamily="34" charset="0"/>
                <a:cs typeface="Arial" panose="020B0604020202020204" pitchFamily="34" charset="0"/>
              </a:rPr>
              <a:t>What are Settlements Goods?</a:t>
            </a:r>
            <a:endParaRPr lang="en-US" sz="3200" dirty="0">
              <a:latin typeface="Arial Black" panose="020B0A040201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C8CE2EA-6507-41EC-8A28-E19B9F2DBA6E}"/>
              </a:ext>
            </a:extLst>
          </p:cNvPr>
          <p:cNvSpPr>
            <a:spLocks noGrp="1"/>
          </p:cNvSpPr>
          <p:nvPr>
            <p:ph idx="1"/>
          </p:nvPr>
        </p:nvSpPr>
        <p:spPr>
          <a:xfrm>
            <a:off x="628650" y="1352550"/>
            <a:ext cx="5715001" cy="4846639"/>
          </a:xfrm>
        </p:spPr>
        <p:txBody>
          <a:bodyPr>
            <a:normAutofit/>
          </a:bodyPr>
          <a:lstStyle/>
          <a:p>
            <a:pPr>
              <a:buFontTx/>
              <a:buChar char="-"/>
            </a:pPr>
            <a:r>
              <a:rPr lang="en-GB" sz="3200" dirty="0">
                <a:latin typeface="Arial" panose="020B0604020202020204" pitchFamily="34" charset="0"/>
                <a:cs typeface="Arial" panose="020B0604020202020204" pitchFamily="34" charset="0"/>
              </a:rPr>
              <a:t>Settlement goods are products made on the land Israel stole from the Palestinians, or using the resources from those areas.</a:t>
            </a:r>
          </a:p>
          <a:p>
            <a:pPr marL="0" indent="0">
              <a:buNone/>
            </a:pPr>
            <a:endParaRPr lang="en-GB" sz="3200" dirty="0">
              <a:latin typeface="Arial" panose="020B0604020202020204" pitchFamily="34" charset="0"/>
              <a:cs typeface="Arial" panose="020B0604020202020204" pitchFamily="34" charset="0"/>
            </a:endParaRPr>
          </a:p>
          <a:p>
            <a:pPr>
              <a:buFontTx/>
              <a:buChar char="-"/>
            </a:pPr>
            <a:r>
              <a:rPr lang="en-GB" sz="3200" dirty="0">
                <a:latin typeface="Arial" panose="020B0604020202020204" pitchFamily="34" charset="0"/>
                <a:cs typeface="Arial" panose="020B0604020202020204" pitchFamily="34" charset="0"/>
              </a:rPr>
              <a:t>All settlement goods are tainted by human rights abuse. </a:t>
            </a:r>
            <a:r>
              <a:rPr lang="en-GB" sz="3200" b="1" dirty="0">
                <a:latin typeface="Arial" panose="020B0604020202020204" pitchFamily="34" charset="0"/>
                <a:cs typeface="Arial" panose="020B0604020202020204" pitchFamily="34" charset="0"/>
              </a:rPr>
              <a:t>The trade must end</a:t>
            </a:r>
            <a:r>
              <a:rPr lang="en-GB" sz="3200" dirty="0">
                <a:latin typeface="Arial" panose="020B0604020202020204" pitchFamily="34" charset="0"/>
                <a:cs typeface="Arial" panose="020B0604020202020204" pitchFamily="34" charset="0"/>
              </a:rPr>
              <a:t>.</a:t>
            </a:r>
          </a:p>
          <a:p>
            <a:pPr>
              <a:buFontTx/>
              <a:buChar char="-"/>
            </a:pPr>
            <a:endParaRPr lang="en-US" sz="3200" dirty="0">
              <a:latin typeface="Arial" panose="020B0604020202020204" pitchFamily="34" charset="0"/>
              <a:cs typeface="Arial" panose="020B0604020202020204" pitchFamily="34" charset="0"/>
            </a:endParaRPr>
          </a:p>
        </p:txBody>
      </p:sp>
      <p:pic>
        <p:nvPicPr>
          <p:cNvPr id="1028" name="Picture 4" descr="Image result for ban israeli settlement goods amnesty">
            <a:extLst>
              <a:ext uri="{FF2B5EF4-FFF2-40B4-BE49-F238E27FC236}">
                <a16:creationId xmlns:a16="http://schemas.microsoft.com/office/drawing/2014/main" id="{715DAB59-D9A8-4290-BCBB-45D20BE4CD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25"/>
          <a:stretch/>
        </p:blipFill>
        <p:spPr bwMode="auto">
          <a:xfrm>
            <a:off x="6286500" y="1352550"/>
            <a:ext cx="2857500" cy="409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2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p:txBody>
          <a:bodyPr>
            <a:normAutofit/>
          </a:bodyPr>
          <a:lstStyle/>
          <a:p>
            <a:r>
              <a:rPr lang="en-GB" sz="3200" dirty="0">
                <a:latin typeface="Arial Black" panose="020B0A04020102020204" pitchFamily="34" charset="0"/>
                <a:cs typeface="Arial" panose="020B0604020202020204" pitchFamily="34" charset="0"/>
              </a:rPr>
              <a:t>What are Settlements Goods?</a:t>
            </a:r>
            <a:endParaRPr lang="en-US" sz="3200" dirty="0">
              <a:latin typeface="Arial Black" panose="020B0A040201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C8CE2EA-6507-41EC-8A28-E19B9F2DBA6E}"/>
              </a:ext>
            </a:extLst>
          </p:cNvPr>
          <p:cNvSpPr>
            <a:spLocks noGrp="1"/>
          </p:cNvSpPr>
          <p:nvPr>
            <p:ph idx="1"/>
          </p:nvPr>
        </p:nvSpPr>
        <p:spPr>
          <a:xfrm>
            <a:off x="628650" y="1352550"/>
            <a:ext cx="5715001" cy="4846639"/>
          </a:xfrm>
        </p:spPr>
        <p:txBody>
          <a:bodyPr>
            <a:normAutofit/>
          </a:bodyPr>
          <a:lstStyle/>
          <a:p>
            <a:pPr>
              <a:buFontTx/>
              <a:buChar char="-"/>
            </a:pPr>
            <a:r>
              <a:rPr lang="en-GB" dirty="0">
                <a:latin typeface="Arial" panose="020B0604020202020204" pitchFamily="34" charset="0"/>
                <a:cs typeface="Arial" panose="020B0604020202020204" pitchFamily="34" charset="0"/>
              </a:rPr>
              <a:t>Common exports from Israeli settlements </a:t>
            </a:r>
          </a:p>
          <a:p>
            <a:pPr lvl="1">
              <a:buFontTx/>
              <a:buChar char="-"/>
            </a:pPr>
            <a:r>
              <a:rPr lang="en-GB" dirty="0">
                <a:latin typeface="Arial" panose="020B0604020202020204" pitchFamily="34" charset="0"/>
                <a:cs typeface="Arial" panose="020B0604020202020204" pitchFamily="34" charset="0"/>
              </a:rPr>
              <a:t>fruit and vegetables, </a:t>
            </a:r>
          </a:p>
          <a:p>
            <a:pPr lvl="1">
              <a:buFontTx/>
              <a:buChar char="-"/>
            </a:pPr>
            <a:r>
              <a:rPr lang="en-GB" dirty="0">
                <a:latin typeface="Arial" panose="020B0604020202020204" pitchFamily="34" charset="0"/>
                <a:cs typeface="Arial" panose="020B0604020202020204" pitchFamily="34" charset="0"/>
              </a:rPr>
              <a:t>eggs, </a:t>
            </a:r>
          </a:p>
          <a:p>
            <a:pPr lvl="1">
              <a:buFontTx/>
              <a:buChar char="-"/>
            </a:pPr>
            <a:r>
              <a:rPr lang="en-GB" dirty="0">
                <a:latin typeface="Arial" panose="020B0604020202020204" pitchFamily="34" charset="0"/>
                <a:cs typeface="Arial" panose="020B0604020202020204" pitchFamily="34" charset="0"/>
              </a:rPr>
              <a:t>poultry, </a:t>
            </a:r>
          </a:p>
          <a:p>
            <a:pPr lvl="1">
              <a:buFontTx/>
              <a:buChar char="-"/>
            </a:pPr>
            <a:r>
              <a:rPr lang="en-GB" dirty="0">
                <a:latin typeface="Arial" panose="020B0604020202020204" pitchFamily="34" charset="0"/>
                <a:cs typeface="Arial" panose="020B0604020202020204" pitchFamily="34" charset="0"/>
              </a:rPr>
              <a:t>cosmetics, </a:t>
            </a:r>
          </a:p>
          <a:p>
            <a:pPr lvl="1">
              <a:buFontTx/>
              <a:buChar char="-"/>
            </a:pPr>
            <a:r>
              <a:rPr lang="en-GB" dirty="0">
                <a:latin typeface="Arial" panose="020B0604020202020204" pitchFamily="34" charset="0"/>
                <a:cs typeface="Arial" panose="020B0604020202020204" pitchFamily="34" charset="0"/>
              </a:rPr>
              <a:t>honey, </a:t>
            </a:r>
          </a:p>
          <a:p>
            <a:pPr lvl="1">
              <a:buFontTx/>
              <a:buChar char="-"/>
            </a:pPr>
            <a:r>
              <a:rPr lang="en-GB" dirty="0">
                <a:latin typeface="Arial" panose="020B0604020202020204" pitchFamily="34" charset="0"/>
                <a:cs typeface="Arial" panose="020B0604020202020204" pitchFamily="34" charset="0"/>
              </a:rPr>
              <a:t>olive oil, </a:t>
            </a:r>
          </a:p>
          <a:p>
            <a:pPr lvl="1">
              <a:buFontTx/>
              <a:buChar char="-"/>
            </a:pPr>
            <a:r>
              <a:rPr lang="en-GB" dirty="0">
                <a:latin typeface="Arial" panose="020B0604020202020204" pitchFamily="34" charset="0"/>
                <a:cs typeface="Arial" panose="020B0604020202020204" pitchFamily="34" charset="0"/>
              </a:rPr>
              <a:t>wine, </a:t>
            </a:r>
          </a:p>
          <a:p>
            <a:pPr lvl="1">
              <a:buFontTx/>
              <a:buChar char="-"/>
            </a:pPr>
            <a:r>
              <a:rPr lang="en-GB" dirty="0">
                <a:latin typeface="Arial" panose="020B0604020202020204" pitchFamily="34" charset="0"/>
                <a:cs typeface="Arial" panose="020B0604020202020204" pitchFamily="34" charset="0"/>
              </a:rPr>
              <a:t>spring water, </a:t>
            </a:r>
          </a:p>
          <a:p>
            <a:pPr lvl="1">
              <a:buFontTx/>
              <a:buChar char="-"/>
            </a:pPr>
            <a:r>
              <a:rPr lang="en-GB" dirty="0">
                <a:latin typeface="Arial" panose="020B0604020202020204" pitchFamily="34" charset="0"/>
                <a:cs typeface="Arial" panose="020B0604020202020204" pitchFamily="34" charset="0"/>
              </a:rPr>
              <a:t>textile products </a:t>
            </a:r>
          </a:p>
          <a:p>
            <a:pPr lvl="1">
              <a:buFontTx/>
              <a:buChar char="-"/>
            </a:pPr>
            <a:r>
              <a:rPr lang="en-GB" dirty="0">
                <a:latin typeface="Arial" panose="020B0604020202020204" pitchFamily="34" charset="0"/>
                <a:cs typeface="Arial" panose="020B0604020202020204" pitchFamily="34" charset="0"/>
              </a:rPr>
              <a:t>and toys.</a:t>
            </a:r>
          </a:p>
          <a:p>
            <a:pPr>
              <a:buFontTx/>
              <a:buChar char="-"/>
            </a:pPr>
            <a:endParaRPr lang="en-US" dirty="0">
              <a:latin typeface="Arial" panose="020B0604020202020204" pitchFamily="34" charset="0"/>
              <a:cs typeface="Arial" panose="020B0604020202020204" pitchFamily="34" charset="0"/>
            </a:endParaRPr>
          </a:p>
        </p:txBody>
      </p:sp>
      <p:pic>
        <p:nvPicPr>
          <p:cNvPr id="1028" name="Picture 4" descr="Image result for ban israeli settlement goods amnesty">
            <a:extLst>
              <a:ext uri="{FF2B5EF4-FFF2-40B4-BE49-F238E27FC236}">
                <a16:creationId xmlns:a16="http://schemas.microsoft.com/office/drawing/2014/main" id="{715DAB59-D9A8-4290-BCBB-45D20BE4CD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25"/>
          <a:stretch/>
        </p:blipFill>
        <p:spPr bwMode="auto">
          <a:xfrm>
            <a:off x="6286500" y="1352550"/>
            <a:ext cx="2857500" cy="409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88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365126"/>
            <a:ext cx="7886700" cy="1325563"/>
          </a:xfrm>
        </p:spPr>
        <p:txBody>
          <a:bodyPr>
            <a:normAutofit/>
          </a:bodyPr>
          <a:lstStyle/>
          <a:p>
            <a:r>
              <a:rPr lang="en-GB" sz="3200" dirty="0">
                <a:latin typeface="Arial Black" panose="020B0A04020102020204" pitchFamily="34" charset="0"/>
                <a:cs typeface="Arial" panose="020B0604020202020204" pitchFamily="34" charset="0"/>
              </a:rPr>
              <a:t>50 Years of Violations</a:t>
            </a:r>
            <a:endParaRPr lang="en-US" sz="3200" dirty="0">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DD41F0-F310-4113-B22D-321CA6E19961}"/>
              </a:ext>
            </a:extLst>
          </p:cNvPr>
          <p:cNvPicPr>
            <a:picLocks noChangeAspect="1"/>
          </p:cNvPicPr>
          <p:nvPr/>
        </p:nvPicPr>
        <p:blipFill>
          <a:blip r:embed="rId3"/>
          <a:stretch>
            <a:fillRect/>
          </a:stretch>
        </p:blipFill>
        <p:spPr>
          <a:xfrm>
            <a:off x="0" y="2461151"/>
            <a:ext cx="9144000" cy="1935697"/>
          </a:xfrm>
          <a:prstGeom prst="rect">
            <a:avLst/>
          </a:prstGeom>
        </p:spPr>
      </p:pic>
    </p:spTree>
    <p:extLst>
      <p:ext uri="{BB962C8B-B14F-4D97-AF65-F5344CB8AC3E}">
        <p14:creationId xmlns:p14="http://schemas.microsoft.com/office/powerpoint/2010/main" val="749484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p:txBody>
          <a:bodyPr>
            <a:normAutofit/>
          </a:bodyPr>
          <a:lstStyle/>
          <a:p>
            <a:r>
              <a:rPr lang="en-GB" sz="3200" dirty="0">
                <a:latin typeface="Arial Black" panose="020B0A04020102020204" pitchFamily="34" charset="0"/>
                <a:cs typeface="Arial" panose="020B0604020202020204" pitchFamily="34" charset="0"/>
              </a:rPr>
              <a:t>50 Years of Violations</a:t>
            </a:r>
            <a:endParaRPr lang="en-US" sz="3200" dirty="0">
              <a:latin typeface="Arial Black" panose="020B0A04020102020204" pitchFamily="34" charset="0"/>
              <a:cs typeface="Arial" panose="020B0604020202020204" pitchFamily="34" charset="0"/>
            </a:endParaRPr>
          </a:p>
        </p:txBody>
      </p:sp>
      <p:pic>
        <p:nvPicPr>
          <p:cNvPr id="2052" name="Picture 4" descr="Palestine">
            <a:extLst>
              <a:ext uri="{FF2B5EF4-FFF2-40B4-BE49-F238E27FC236}">
                <a16:creationId xmlns:a16="http://schemas.microsoft.com/office/drawing/2014/main" id="{88789E9D-6BDD-46BB-9E47-2217B692B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280" y="1481137"/>
            <a:ext cx="644972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mnesty palestinian">
            <a:extLst>
              <a:ext uri="{FF2B5EF4-FFF2-40B4-BE49-F238E27FC236}">
                <a16:creationId xmlns:a16="http://schemas.microsoft.com/office/drawing/2014/main" id="{BFEC2E0B-3906-4F0C-A900-24861AAF3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1137"/>
            <a:ext cx="466725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92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p:txBody>
          <a:bodyPr>
            <a:normAutofit/>
          </a:bodyPr>
          <a:lstStyle/>
          <a:p>
            <a:r>
              <a:rPr lang="en-GB" sz="3200" dirty="0">
                <a:latin typeface="Arial Black" panose="020B0A04020102020204" pitchFamily="34" charset="0"/>
                <a:cs typeface="Arial" panose="020B0604020202020204" pitchFamily="34" charset="0"/>
              </a:rPr>
              <a:t>50 Years of Violations</a:t>
            </a:r>
            <a:endParaRPr lang="en-US" sz="3200" dirty="0">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8FEC3D-9641-4297-A9CB-6D52009F9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419225"/>
            <a:ext cx="6419850" cy="4467204"/>
          </a:xfrm>
          <a:prstGeom prst="rect">
            <a:avLst/>
          </a:prstGeom>
        </p:spPr>
      </p:pic>
      <p:pic>
        <p:nvPicPr>
          <p:cNvPr id="4" name="Picture 3">
            <a:extLst>
              <a:ext uri="{FF2B5EF4-FFF2-40B4-BE49-F238E27FC236}">
                <a16:creationId xmlns:a16="http://schemas.microsoft.com/office/drawing/2014/main" id="{CF604E15-359C-48E5-A6A0-2D24544B5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19225"/>
            <a:ext cx="6507023" cy="4467204"/>
          </a:xfrm>
          <a:prstGeom prst="rect">
            <a:avLst/>
          </a:prstGeom>
        </p:spPr>
      </p:pic>
    </p:spTree>
    <p:extLst>
      <p:ext uri="{BB962C8B-B14F-4D97-AF65-F5344CB8AC3E}">
        <p14:creationId xmlns:p14="http://schemas.microsoft.com/office/powerpoint/2010/main" val="383329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p:txBody>
          <a:bodyPr>
            <a:normAutofit/>
          </a:bodyPr>
          <a:lstStyle/>
          <a:p>
            <a:r>
              <a:rPr lang="en-GB" sz="3200" dirty="0">
                <a:latin typeface="Arial Black" panose="020B0A04020102020204" pitchFamily="34" charset="0"/>
                <a:cs typeface="Arial" panose="020B0604020202020204" pitchFamily="34" charset="0"/>
              </a:rPr>
              <a:t>50 Years of Unlawful Killings</a:t>
            </a:r>
            <a:endParaRPr lang="en-US" sz="3200" dirty="0">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9A94642-5C18-47DB-9B7E-6996AA35D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427957"/>
            <a:ext cx="6759329" cy="4640417"/>
          </a:xfrm>
          <a:prstGeom prst="rect">
            <a:avLst/>
          </a:prstGeom>
        </p:spPr>
      </p:pic>
    </p:spTree>
    <p:extLst>
      <p:ext uri="{BB962C8B-B14F-4D97-AF65-F5344CB8AC3E}">
        <p14:creationId xmlns:p14="http://schemas.microsoft.com/office/powerpoint/2010/main" val="2304394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3143B-1A36-4A68-9A3E-0A6642C82D92}"/>
              </a:ext>
            </a:extLst>
          </p:cNvPr>
          <p:cNvPicPr>
            <a:picLocks noChangeAspect="1"/>
          </p:cNvPicPr>
          <p:nvPr/>
        </p:nvPicPr>
        <p:blipFill rotWithShape="1">
          <a:blip r:embed="rId3"/>
          <a:srcRect t="22478" r="-3" b="-3"/>
          <a:stretch/>
        </p:blipFill>
        <p:spPr>
          <a:xfrm>
            <a:off x="4444680" y="10"/>
            <a:ext cx="469931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20" name="Picture 19">
            <a:extLst>
              <a:ext uri="{FF2B5EF4-FFF2-40B4-BE49-F238E27FC236}">
                <a16:creationId xmlns:a16="http://schemas.microsoft.com/office/drawing/2014/main" id="{CAE0601E-29C0-484E-9695-FBCC675BD3BC}"/>
              </a:ext>
            </a:extLst>
          </p:cNvPr>
          <p:cNvPicPr>
            <a:picLocks noChangeAspect="1"/>
          </p:cNvPicPr>
          <p:nvPr/>
        </p:nvPicPr>
        <p:blipFill rotWithShape="1">
          <a:blip r:embed="rId4"/>
          <a:srcRect r="3" b="17502"/>
          <a:stretch/>
        </p:blipFill>
        <p:spPr>
          <a:xfrm>
            <a:off x="5241306" y="2286000"/>
            <a:ext cx="3902692"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7" name="Picture 6">
            <a:extLst>
              <a:ext uri="{FF2B5EF4-FFF2-40B4-BE49-F238E27FC236}">
                <a16:creationId xmlns:a16="http://schemas.microsoft.com/office/drawing/2014/main" id="{C7016E49-A3CC-427D-A20D-0AB10AFD7754}"/>
              </a:ext>
            </a:extLst>
          </p:cNvPr>
          <p:cNvPicPr>
            <a:picLocks noChangeAspect="1"/>
          </p:cNvPicPr>
          <p:nvPr/>
        </p:nvPicPr>
        <p:blipFill rotWithShape="1">
          <a:blip r:embed="rId5"/>
          <a:srcRect t="8068" r="4" b="4"/>
          <a:stretch/>
        </p:blipFill>
        <p:spPr>
          <a:xfrm>
            <a:off x="6035713" y="4572000"/>
            <a:ext cx="3108287"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25" name="Freeform 15">
            <a:extLst>
              <a:ext uri="{FF2B5EF4-FFF2-40B4-BE49-F238E27FC236}">
                <a16:creationId xmlns:a16="http://schemas.microsoft.com/office/drawing/2014/main" id="{A26922E4-CEB0-4BFE-BAD1-403E6A417D0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628650" y="365126"/>
            <a:ext cx="7886700" cy="1325563"/>
          </a:xfrm>
        </p:spPr>
        <p:txBody>
          <a:bodyPr>
            <a:normAutofit/>
          </a:bodyPr>
          <a:lstStyle/>
          <a:p>
            <a:r>
              <a:rPr lang="en-GB" sz="3200" dirty="0">
                <a:latin typeface="Arial Black" panose="020B0A04020102020204" pitchFamily="34" charset="0"/>
                <a:cs typeface="Arial" panose="020B0604020202020204" pitchFamily="34" charset="0"/>
              </a:rPr>
              <a:t>Our Campaign</a:t>
            </a:r>
            <a:endParaRPr lang="en-US" sz="3200" dirty="0">
              <a:latin typeface="Arial Black" panose="020B0A04020102020204" pitchFamily="34" charset="0"/>
              <a:cs typeface="Arial" panose="020B0604020202020204" pitchFamily="34" charset="0"/>
            </a:endParaRPr>
          </a:p>
        </p:txBody>
      </p:sp>
      <p:sp>
        <p:nvSpPr>
          <p:cNvPr id="19" name="Content Placeholder 18">
            <a:extLst>
              <a:ext uri="{FF2B5EF4-FFF2-40B4-BE49-F238E27FC236}">
                <a16:creationId xmlns:a16="http://schemas.microsoft.com/office/drawing/2014/main" id="{6A46F06B-83C9-452C-991F-21FFA039D054}"/>
              </a:ext>
            </a:extLst>
          </p:cNvPr>
          <p:cNvSpPr>
            <a:spLocks noGrp="1"/>
          </p:cNvSpPr>
          <p:nvPr>
            <p:ph idx="1"/>
          </p:nvPr>
        </p:nvSpPr>
        <p:spPr>
          <a:xfrm>
            <a:off x="628650" y="2021249"/>
            <a:ext cx="4280673" cy="4155713"/>
          </a:xfrm>
        </p:spPr>
        <p:txBody>
          <a:bodyPr>
            <a:normAutofit/>
          </a:bodyPr>
          <a:lstStyle/>
          <a:p>
            <a:endParaRPr lang="en-US" sz="1700" dirty="0"/>
          </a:p>
        </p:txBody>
      </p:sp>
      <p:pic>
        <p:nvPicPr>
          <p:cNvPr id="22" name="Content Placeholder 3">
            <a:extLst>
              <a:ext uri="{FF2B5EF4-FFF2-40B4-BE49-F238E27FC236}">
                <a16:creationId xmlns:a16="http://schemas.microsoft.com/office/drawing/2014/main" id="{EDF24B23-B6D9-4011-A2EC-834A6AA4A95A}"/>
              </a:ext>
            </a:extLst>
          </p:cNvPr>
          <p:cNvPicPr>
            <a:picLocks noChangeAspect="1"/>
          </p:cNvPicPr>
          <p:nvPr/>
        </p:nvPicPr>
        <p:blipFill>
          <a:blip r:embed="rId6"/>
          <a:stretch>
            <a:fillRect/>
          </a:stretch>
        </p:blipFill>
        <p:spPr>
          <a:xfrm>
            <a:off x="558479" y="2021249"/>
            <a:ext cx="4350843" cy="3500844"/>
          </a:xfrm>
          <a:prstGeom prst="rect">
            <a:avLst/>
          </a:prstGeom>
        </p:spPr>
      </p:pic>
    </p:spTree>
    <p:extLst>
      <p:ext uri="{BB962C8B-B14F-4D97-AF65-F5344CB8AC3E}">
        <p14:creationId xmlns:p14="http://schemas.microsoft.com/office/powerpoint/2010/main" val="375674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AAC6-BFA2-43D8-BB12-027795615EA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08FA8FF-1AEA-496D-8820-30D94E0113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62829" cy="6858000"/>
          </a:xfrm>
        </p:spPr>
      </p:pic>
    </p:spTree>
    <p:extLst>
      <p:ext uri="{BB962C8B-B14F-4D97-AF65-F5344CB8AC3E}">
        <p14:creationId xmlns:p14="http://schemas.microsoft.com/office/powerpoint/2010/main" val="248196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423122" y="155576"/>
            <a:ext cx="7886700" cy="1325563"/>
          </a:xfrm>
        </p:spPr>
        <p:txBody>
          <a:bodyPr>
            <a:normAutofit/>
          </a:bodyPr>
          <a:lstStyle/>
          <a:p>
            <a:pPr algn="ctr"/>
            <a:r>
              <a:rPr lang="en-GB" sz="3200" dirty="0">
                <a:latin typeface="Arial Black" panose="020B0A04020102020204" pitchFamily="34" charset="0"/>
                <a:cs typeface="Arial" panose="020B0604020202020204" pitchFamily="34" charset="0"/>
              </a:rPr>
              <a:t>50 Years Too Many</a:t>
            </a:r>
            <a:endParaRPr lang="en-US" sz="3200" dirty="0">
              <a:latin typeface="Arial Black" panose="020B0A040201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F6A0681-94B7-4589-9BB9-61A03DD68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61" y="1338328"/>
            <a:ext cx="5791222" cy="4834198"/>
          </a:xfrm>
          <a:prstGeom prst="rect">
            <a:avLst/>
          </a:prstGeom>
        </p:spPr>
      </p:pic>
    </p:spTree>
    <p:extLst>
      <p:ext uri="{BB962C8B-B14F-4D97-AF65-F5344CB8AC3E}">
        <p14:creationId xmlns:p14="http://schemas.microsoft.com/office/powerpoint/2010/main" val="111008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n israeli settlement goods amnesty">
            <a:extLst>
              <a:ext uri="{FF2B5EF4-FFF2-40B4-BE49-F238E27FC236}">
                <a16:creationId xmlns:a16="http://schemas.microsoft.com/office/drawing/2014/main" id="{C0CC7D56-09DD-413A-A529-DA34D57CA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1" y="1090940"/>
            <a:ext cx="7620000" cy="428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1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p:txBody>
          <a:bodyPr>
            <a:normAutofit/>
          </a:bodyPr>
          <a:lstStyle/>
          <a:p>
            <a:r>
              <a:rPr lang="en-GB" sz="3200" dirty="0">
                <a:latin typeface="Arial Black" panose="020B0A04020102020204" pitchFamily="34" charset="0"/>
                <a:cs typeface="Arial" panose="020B0604020202020204" pitchFamily="34" charset="0"/>
              </a:rPr>
              <a:t>Planning your Campaign Message</a:t>
            </a:r>
            <a:endParaRPr lang="en-US" sz="32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44D055E-AA45-4D05-854A-AEB80F7A911E}"/>
              </a:ext>
            </a:extLst>
          </p:cNvPr>
          <p:cNvSpPr>
            <a:spLocks noGrp="1"/>
          </p:cNvSpPr>
          <p:nvPr>
            <p:ph idx="1"/>
          </p:nvPr>
        </p:nvSpPr>
        <p:spPr>
          <a:xfrm>
            <a:off x="628651" y="2466472"/>
            <a:ext cx="2896603" cy="2261937"/>
          </a:xfrm>
          <a:solidFill>
            <a:schemeClr val="accent2">
              <a:lumMod val="40000"/>
              <a:lumOff val="60000"/>
            </a:schemeClr>
          </a:solidFill>
        </p:spPr>
        <p:txBody>
          <a:bodyPr>
            <a:normAutofit/>
          </a:bodyPr>
          <a:lstStyle/>
          <a:p>
            <a:pPr marL="0" indent="0" algn="ctr">
              <a:buNone/>
            </a:pPr>
            <a:endParaRPr lang="en-GB" sz="1050"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a:p>
            <a:pPr marL="0" indent="0" algn="ctr">
              <a:buNone/>
            </a:pPr>
            <a:r>
              <a:rPr lang="en-GB" dirty="0">
                <a:latin typeface="Arial" panose="020B0604020202020204" pitchFamily="34" charset="0"/>
                <a:cs typeface="Arial" panose="020B0604020202020204" pitchFamily="34" charset="0"/>
              </a:rPr>
              <a:t>Why ban Israeli goods?</a:t>
            </a:r>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D39B6D71-4C5F-45F4-B175-5BBC67715052}"/>
              </a:ext>
            </a:extLst>
          </p:cNvPr>
          <p:cNvSpPr txBox="1">
            <a:spLocks/>
          </p:cNvSpPr>
          <p:nvPr/>
        </p:nvSpPr>
        <p:spPr>
          <a:xfrm>
            <a:off x="6985835" y="2286000"/>
            <a:ext cx="1749091" cy="2573001"/>
          </a:xfrm>
          <a:prstGeom prst="rect">
            <a:avLst/>
          </a:prstGeom>
          <a:solidFill>
            <a:schemeClr val="tx1">
              <a:lumMod val="85000"/>
              <a:lumOff val="1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b="1" dirty="0">
              <a:solidFill>
                <a:schemeClr val="bg1"/>
              </a:solidFill>
              <a:latin typeface="Arial Black" panose="020B0A04020102020204" pitchFamily="34" charset="0"/>
              <a:cs typeface="Arial" panose="020B0604020202020204" pitchFamily="34" charset="0"/>
            </a:endParaRPr>
          </a:p>
          <a:p>
            <a:pPr marL="0" indent="0" algn="ctr">
              <a:buFont typeface="Arial" panose="020B0604020202020204" pitchFamily="34" charset="0"/>
              <a:buNone/>
            </a:pPr>
            <a:r>
              <a:rPr lang="en-GB" sz="13800" b="1" dirty="0">
                <a:solidFill>
                  <a:schemeClr val="bg1"/>
                </a:solidFill>
                <a:latin typeface="Arial Black" panose="020B0A04020102020204" pitchFamily="34" charset="0"/>
                <a:cs typeface="Arial" panose="020B0604020202020204" pitchFamily="34" charset="0"/>
              </a:rPr>
              <a:t>!</a:t>
            </a:r>
            <a:endParaRPr lang="en-US" sz="13800" b="1" dirty="0">
              <a:solidFill>
                <a:schemeClr val="bg1"/>
              </a:solidFill>
              <a:latin typeface="Arial Black" panose="020B0A040201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6BD2BC63-5AC8-4791-8327-E0194FA5B9A6}"/>
              </a:ext>
            </a:extLst>
          </p:cNvPr>
          <p:cNvSpPr txBox="1">
            <a:spLocks/>
          </p:cNvSpPr>
          <p:nvPr/>
        </p:nvSpPr>
        <p:spPr>
          <a:xfrm>
            <a:off x="3717758" y="2441530"/>
            <a:ext cx="2896603" cy="2261937"/>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1050" dirty="0">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GB" dirty="0">
                <a:latin typeface="Arial" panose="020B0604020202020204" pitchFamily="34" charset="0"/>
                <a:cs typeface="Arial" panose="020B0604020202020204" pitchFamily="34" charset="0"/>
              </a:rPr>
              <a:t>Why is Amnesty calling for an Israeli boycott?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241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ban israeli settlement goods amnesty">
            <a:extLst>
              <a:ext uri="{FF2B5EF4-FFF2-40B4-BE49-F238E27FC236}">
                <a16:creationId xmlns:a16="http://schemas.microsoft.com/office/drawing/2014/main" id="{04C3A8C1-8700-4376-838B-A04197AB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9188"/>
            <a:ext cx="9144000" cy="45418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85418E-4A98-4038-8BAD-557C0FFF7C53}"/>
              </a:ext>
            </a:extLst>
          </p:cNvPr>
          <p:cNvSpPr>
            <a:spLocks noGrp="1"/>
          </p:cNvSpPr>
          <p:nvPr>
            <p:ph type="title"/>
          </p:nvPr>
        </p:nvSpPr>
        <p:spPr/>
        <p:txBody>
          <a:bodyPr>
            <a:normAutofit/>
          </a:bodyPr>
          <a:lstStyle/>
          <a:p>
            <a:r>
              <a:rPr lang="en-US" sz="3200" dirty="0">
                <a:latin typeface="Arial Black" panose="020B0A04020102020204" pitchFamily="34" charset="0"/>
              </a:rPr>
              <a:t>Palestinian Human </a:t>
            </a:r>
            <a:br>
              <a:rPr lang="en-US" sz="3200" dirty="0">
                <a:latin typeface="Arial Black" panose="020B0A04020102020204" pitchFamily="34" charset="0"/>
              </a:rPr>
            </a:br>
            <a:r>
              <a:rPr lang="en-US" sz="3200" dirty="0">
                <a:latin typeface="Arial Black" panose="020B0A04020102020204" pitchFamily="34" charset="0"/>
              </a:rPr>
              <a:t>Rights Defenders</a:t>
            </a:r>
            <a:endParaRPr lang="en-GB" sz="3200" dirty="0">
              <a:latin typeface="Arial Black" panose="020B0A04020102020204" pitchFamily="34" charset="0"/>
            </a:endParaRPr>
          </a:p>
        </p:txBody>
      </p:sp>
    </p:spTree>
    <p:extLst>
      <p:ext uri="{BB962C8B-B14F-4D97-AF65-F5344CB8AC3E}">
        <p14:creationId xmlns:p14="http://schemas.microsoft.com/office/powerpoint/2010/main" val="1498737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7F712-A2AD-47F1-B360-3942BDC476D0}"/>
              </a:ext>
            </a:extLst>
          </p:cNvPr>
          <p:cNvPicPr>
            <a:picLocks noChangeAspect="1"/>
          </p:cNvPicPr>
          <p:nvPr/>
        </p:nvPicPr>
        <p:blipFill>
          <a:blip r:embed="rId3"/>
          <a:stretch>
            <a:fillRect/>
          </a:stretch>
        </p:blipFill>
        <p:spPr>
          <a:xfrm>
            <a:off x="0" y="1561646"/>
            <a:ext cx="9144000" cy="3250613"/>
          </a:xfrm>
          <a:prstGeom prst="rect">
            <a:avLst/>
          </a:prstGeom>
        </p:spPr>
      </p:pic>
    </p:spTree>
    <p:extLst>
      <p:ext uri="{BB962C8B-B14F-4D97-AF65-F5344CB8AC3E}">
        <p14:creationId xmlns:p14="http://schemas.microsoft.com/office/powerpoint/2010/main" val="1940271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28D0-70CE-43E7-A6FE-36DDB84A7E3E}"/>
              </a:ext>
            </a:extLst>
          </p:cNvPr>
          <p:cNvSpPr>
            <a:spLocks noGrp="1"/>
          </p:cNvSpPr>
          <p:nvPr>
            <p:ph type="title"/>
          </p:nvPr>
        </p:nvSpPr>
        <p:spPr/>
        <p:txBody>
          <a:bodyPr>
            <a:normAutofit/>
          </a:bodyPr>
          <a:lstStyle/>
          <a:p>
            <a:r>
              <a:rPr lang="en-US" sz="3200" dirty="0">
                <a:latin typeface="Arial Black" panose="020B0A04020102020204" pitchFamily="34" charset="0"/>
              </a:rPr>
              <a:t>Israeli Human Rights NGOs</a:t>
            </a:r>
            <a:endParaRPr lang="en-GB" sz="3200" dirty="0">
              <a:latin typeface="Arial Black" panose="020B0A04020102020204" pitchFamily="34" charset="0"/>
            </a:endParaRPr>
          </a:p>
        </p:txBody>
      </p:sp>
      <p:pic>
        <p:nvPicPr>
          <p:cNvPr id="3078" name="Picture 6" descr="Image result for breaking the silence israel">
            <a:extLst>
              <a:ext uri="{FF2B5EF4-FFF2-40B4-BE49-F238E27FC236}">
                <a16:creationId xmlns:a16="http://schemas.microsoft.com/office/drawing/2014/main" id="{51A6F301-35A7-4A12-8953-8E1D7CF25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9852"/>
            <a:ext cx="28575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btselem">
            <a:extLst>
              <a:ext uri="{FF2B5EF4-FFF2-40B4-BE49-F238E27FC236}">
                <a16:creationId xmlns:a16="http://schemas.microsoft.com/office/drawing/2014/main" id="{647356B4-1D9B-44D8-BCFC-6347FC021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016252"/>
            <a:ext cx="3065087" cy="30650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gisha israel">
            <a:extLst>
              <a:ext uri="{FF2B5EF4-FFF2-40B4-BE49-F238E27FC236}">
                <a16:creationId xmlns:a16="http://schemas.microsoft.com/office/drawing/2014/main" id="{8FC1DC0A-A305-4DA5-918E-A2953EFEB8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4" b="22053"/>
          <a:stretch/>
        </p:blipFill>
        <p:spPr bwMode="auto">
          <a:xfrm>
            <a:off x="4334435" y="1339851"/>
            <a:ext cx="3810000" cy="208914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amnesty">
            <a:extLst>
              <a:ext uri="{FF2B5EF4-FFF2-40B4-BE49-F238E27FC236}">
                <a16:creationId xmlns:a16="http://schemas.microsoft.com/office/drawing/2014/main" id="{776B45E6-DC22-4A33-B71B-79DB88E80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8018" y="342900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654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mnesty Press conference">
            <a:extLst>
              <a:ext uri="{FF2B5EF4-FFF2-40B4-BE49-F238E27FC236}">
                <a16:creationId xmlns:a16="http://schemas.microsoft.com/office/drawing/2014/main" id="{56B7D826-6D80-4CDC-BF09-FD0D6810E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76363"/>
            <a:ext cx="6891226" cy="4357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9B590F-AA6B-4F61-A978-BC8399C157E2}"/>
              </a:ext>
            </a:extLst>
          </p:cNvPr>
          <p:cNvSpPr>
            <a:spLocks noGrp="1"/>
          </p:cNvSpPr>
          <p:nvPr>
            <p:ph type="title"/>
          </p:nvPr>
        </p:nvSpPr>
        <p:spPr/>
        <p:txBody>
          <a:bodyPr>
            <a:normAutofit/>
          </a:bodyPr>
          <a:lstStyle/>
          <a:p>
            <a:r>
              <a:rPr lang="en-GB" sz="3200" dirty="0">
                <a:latin typeface="Arial Black" panose="020B0A04020102020204" pitchFamily="34" charset="0"/>
              </a:rPr>
              <a:t>Amnesty Press Conference</a:t>
            </a:r>
            <a:endParaRPr lang="en-US" sz="3200" dirty="0">
              <a:latin typeface="Arial Black" panose="020B0A04020102020204" pitchFamily="34" charset="0"/>
            </a:endParaRPr>
          </a:p>
        </p:txBody>
      </p:sp>
    </p:spTree>
    <p:extLst>
      <p:ext uri="{BB962C8B-B14F-4D97-AF65-F5344CB8AC3E}">
        <p14:creationId xmlns:p14="http://schemas.microsoft.com/office/powerpoint/2010/main" val="432265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AAC6-BFA2-43D8-BB12-027795615EA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08FA8FF-1AEA-496D-8820-30D94E0113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62829" cy="6858000"/>
          </a:xfrm>
        </p:spPr>
      </p:pic>
    </p:spTree>
    <p:extLst>
      <p:ext uri="{BB962C8B-B14F-4D97-AF65-F5344CB8AC3E}">
        <p14:creationId xmlns:p14="http://schemas.microsoft.com/office/powerpoint/2010/main" val="2692416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amnesty thank you">
            <a:extLst>
              <a:ext uri="{FF2B5EF4-FFF2-40B4-BE49-F238E27FC236}">
                <a16:creationId xmlns:a16="http://schemas.microsoft.com/office/drawing/2014/main" id="{E705A8B7-636E-44F4-AE76-06E3E9346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676275"/>
            <a:ext cx="56769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54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22CE-1DB4-4994-B40E-2F4453CA5961}"/>
              </a:ext>
            </a:extLst>
          </p:cNvPr>
          <p:cNvSpPr>
            <a:spLocks noGrp="1"/>
          </p:cNvSpPr>
          <p:nvPr>
            <p:ph type="title"/>
          </p:nvPr>
        </p:nvSpPr>
        <p:spPr>
          <a:xfrm>
            <a:off x="423122" y="155576"/>
            <a:ext cx="7886700" cy="1325563"/>
          </a:xfrm>
        </p:spPr>
        <p:txBody>
          <a:bodyPr>
            <a:normAutofit/>
          </a:bodyPr>
          <a:lstStyle/>
          <a:p>
            <a:pPr algn="ctr"/>
            <a:r>
              <a:rPr lang="en-GB" sz="3200" dirty="0">
                <a:latin typeface="Arial Black" panose="020B0A04020102020204" pitchFamily="34" charset="0"/>
                <a:cs typeface="Arial" panose="020B0604020202020204" pitchFamily="34" charset="0"/>
              </a:rPr>
              <a:t>50 Years Too Many</a:t>
            </a:r>
            <a:endParaRPr lang="en-US" sz="3200" dirty="0">
              <a:latin typeface="Arial Black" panose="020B0A04020102020204" pitchFamily="34" charset="0"/>
              <a:cs typeface="Arial" panose="020B0604020202020204" pitchFamily="34" charset="0"/>
            </a:endParaRPr>
          </a:p>
        </p:txBody>
      </p:sp>
      <p:pic>
        <p:nvPicPr>
          <p:cNvPr id="5" name="Illegal Settlements_Youtube 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4104"/>
            <a:ext cx="9144000" cy="5143500"/>
          </a:xfrm>
          <a:prstGeom prst="rect">
            <a:avLst/>
          </a:prstGeom>
        </p:spPr>
      </p:pic>
    </p:spTree>
    <p:extLst>
      <p:ext uri="{BB962C8B-B14F-4D97-AF65-F5344CB8AC3E}">
        <p14:creationId xmlns:p14="http://schemas.microsoft.com/office/powerpoint/2010/main" val="3012622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CB136BC-6732-47F1-9BE4-87B9A0525A2C}"/>
              </a:ext>
            </a:extLst>
          </p:cNvPr>
          <p:cNvSpPr txBox="1"/>
          <p:nvPr/>
        </p:nvSpPr>
        <p:spPr>
          <a:xfrm>
            <a:off x="663285" y="3912752"/>
            <a:ext cx="4883727"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Freedom Fighter</a:t>
            </a:r>
          </a:p>
        </p:txBody>
      </p:sp>
      <p:sp>
        <p:nvSpPr>
          <p:cNvPr id="9" name="TextBox 8">
            <a:extLst>
              <a:ext uri="{FF2B5EF4-FFF2-40B4-BE49-F238E27FC236}">
                <a16:creationId xmlns:a16="http://schemas.microsoft.com/office/drawing/2014/main" id="{62A7ECD0-21B4-42EA-AF88-1121CDF14553}"/>
              </a:ext>
            </a:extLst>
          </p:cNvPr>
          <p:cNvSpPr txBox="1"/>
          <p:nvPr/>
        </p:nvSpPr>
        <p:spPr>
          <a:xfrm>
            <a:off x="4831775" y="4959870"/>
            <a:ext cx="1610591"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Child</a:t>
            </a:r>
          </a:p>
        </p:txBody>
      </p:sp>
      <p:sp>
        <p:nvSpPr>
          <p:cNvPr id="10" name="TextBox 9">
            <a:extLst>
              <a:ext uri="{FF2B5EF4-FFF2-40B4-BE49-F238E27FC236}">
                <a16:creationId xmlns:a16="http://schemas.microsoft.com/office/drawing/2014/main" id="{8C10FBA8-97EB-435C-8A61-E4C187149A8A}"/>
              </a:ext>
            </a:extLst>
          </p:cNvPr>
          <p:cNvSpPr txBox="1"/>
          <p:nvPr/>
        </p:nvSpPr>
        <p:spPr>
          <a:xfrm>
            <a:off x="1898072" y="2771483"/>
            <a:ext cx="2414155"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Activist</a:t>
            </a:r>
          </a:p>
        </p:txBody>
      </p:sp>
      <p:sp>
        <p:nvSpPr>
          <p:cNvPr id="11" name="TextBox 10">
            <a:extLst>
              <a:ext uri="{FF2B5EF4-FFF2-40B4-BE49-F238E27FC236}">
                <a16:creationId xmlns:a16="http://schemas.microsoft.com/office/drawing/2014/main" id="{2BAF3D28-9C8E-4292-8B59-BDF7E357E022}"/>
              </a:ext>
            </a:extLst>
          </p:cNvPr>
          <p:cNvSpPr txBox="1"/>
          <p:nvPr/>
        </p:nvSpPr>
        <p:spPr>
          <a:xfrm>
            <a:off x="1686790" y="4965046"/>
            <a:ext cx="2625437"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Terrorist</a:t>
            </a:r>
          </a:p>
        </p:txBody>
      </p:sp>
      <p:sp>
        <p:nvSpPr>
          <p:cNvPr id="12" name="TextBox 11">
            <a:extLst>
              <a:ext uri="{FF2B5EF4-FFF2-40B4-BE49-F238E27FC236}">
                <a16:creationId xmlns:a16="http://schemas.microsoft.com/office/drawing/2014/main" id="{D1FC8EF8-48CE-414F-907C-A36AAEA08B40}"/>
              </a:ext>
            </a:extLst>
          </p:cNvPr>
          <p:cNvSpPr txBox="1"/>
          <p:nvPr/>
        </p:nvSpPr>
        <p:spPr>
          <a:xfrm>
            <a:off x="2809008" y="1719189"/>
            <a:ext cx="4970319"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Violent protestor</a:t>
            </a:r>
          </a:p>
        </p:txBody>
      </p:sp>
      <p:sp>
        <p:nvSpPr>
          <p:cNvPr id="13" name="TextBox 12">
            <a:extLst>
              <a:ext uri="{FF2B5EF4-FFF2-40B4-BE49-F238E27FC236}">
                <a16:creationId xmlns:a16="http://schemas.microsoft.com/office/drawing/2014/main" id="{FC39478E-E7B5-478C-84E8-9AB6EC5B833D}"/>
              </a:ext>
            </a:extLst>
          </p:cNvPr>
          <p:cNvSpPr txBox="1"/>
          <p:nvPr/>
        </p:nvSpPr>
        <p:spPr>
          <a:xfrm>
            <a:off x="4571999" y="2782079"/>
            <a:ext cx="2781303"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Hooligan</a:t>
            </a:r>
          </a:p>
        </p:txBody>
      </p:sp>
      <p:sp>
        <p:nvSpPr>
          <p:cNvPr id="14" name="TextBox 13">
            <a:extLst>
              <a:ext uri="{FF2B5EF4-FFF2-40B4-BE49-F238E27FC236}">
                <a16:creationId xmlns:a16="http://schemas.microsoft.com/office/drawing/2014/main" id="{CF04B2A1-6392-453D-A40C-DD7644854EF5}"/>
              </a:ext>
            </a:extLst>
          </p:cNvPr>
          <p:cNvSpPr txBox="1"/>
          <p:nvPr/>
        </p:nvSpPr>
        <p:spPr>
          <a:xfrm>
            <a:off x="663285" y="1719189"/>
            <a:ext cx="1610591" cy="707886"/>
          </a:xfrm>
          <a:prstGeom prst="rect">
            <a:avLst/>
          </a:prstGeom>
          <a:solidFill>
            <a:schemeClr val="tx1"/>
          </a:solidFill>
        </p:spPr>
        <p:txBody>
          <a:bodyPr wrap="square" rtlCol="0">
            <a:spAutoFit/>
          </a:bodyPr>
          <a:lstStyle/>
          <a:p>
            <a:r>
              <a:rPr lang="en-GB" sz="4000" dirty="0">
                <a:solidFill>
                  <a:srgbClr val="FFFF00"/>
                </a:solidFill>
                <a:latin typeface="Arial Black" panose="020B0A04020102020204" pitchFamily="34" charset="0"/>
              </a:rPr>
              <a:t>Teen</a:t>
            </a:r>
          </a:p>
        </p:txBody>
      </p:sp>
      <p:sp>
        <p:nvSpPr>
          <p:cNvPr id="2" name="Title 1">
            <a:extLst>
              <a:ext uri="{FF2B5EF4-FFF2-40B4-BE49-F238E27FC236}">
                <a16:creationId xmlns:a16="http://schemas.microsoft.com/office/drawing/2014/main" id="{26D7C2EC-E84D-4E2F-9020-48D9BA03F149}"/>
              </a:ext>
            </a:extLst>
          </p:cNvPr>
          <p:cNvSpPr>
            <a:spLocks noGrp="1"/>
          </p:cNvSpPr>
          <p:nvPr>
            <p:ph type="title"/>
          </p:nvPr>
        </p:nvSpPr>
        <p:spPr/>
        <p:txBody>
          <a:bodyPr>
            <a:normAutofit/>
          </a:bodyPr>
          <a:lstStyle/>
          <a:p>
            <a:r>
              <a:rPr lang="en-US" sz="3200" b="1" dirty="0">
                <a:latin typeface="Arial Black" panose="020B0A04020102020204" pitchFamily="34" charset="0"/>
                <a:cs typeface="Arial" panose="020B0604020202020204" pitchFamily="34" charset="0"/>
              </a:rPr>
              <a:t>Starter Activity</a:t>
            </a:r>
            <a:endParaRPr lang="en-GB" sz="3200" b="1"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943960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DB76D2-21A8-4862-9A84-26BE197914CE}"/>
              </a:ext>
            </a:extLst>
          </p:cNvPr>
          <p:cNvPicPr>
            <a:picLocks noChangeAspect="1"/>
          </p:cNvPicPr>
          <p:nvPr/>
        </p:nvPicPr>
        <p:blipFill rotWithShape="1">
          <a:blip r:embed="rId3">
            <a:extLst>
              <a:ext uri="{28A0092B-C50C-407E-A947-70E740481C1C}">
                <a14:useLocalDpi xmlns:a14="http://schemas.microsoft.com/office/drawing/2010/main" val="0"/>
              </a:ext>
            </a:extLst>
          </a:blip>
          <a:srcRect l="22246" t="11926" r="15071" b="28195"/>
          <a:stretch/>
        </p:blipFill>
        <p:spPr>
          <a:xfrm>
            <a:off x="628650" y="1389272"/>
            <a:ext cx="6629400" cy="4221879"/>
          </a:xfrm>
          <a:prstGeom prst="rect">
            <a:avLst/>
          </a:prstGeom>
        </p:spPr>
      </p:pic>
      <p:sp>
        <p:nvSpPr>
          <p:cNvPr id="8" name="Title 7">
            <a:extLst>
              <a:ext uri="{FF2B5EF4-FFF2-40B4-BE49-F238E27FC236}">
                <a16:creationId xmlns:a16="http://schemas.microsoft.com/office/drawing/2014/main" id="{BB3BCC32-B429-4060-8703-CAA83C893C26}"/>
              </a:ext>
            </a:extLst>
          </p:cNvPr>
          <p:cNvSpPr>
            <a:spLocks noGrp="1"/>
          </p:cNvSpPr>
          <p:nvPr>
            <p:ph type="title"/>
          </p:nvPr>
        </p:nvSpPr>
        <p:spPr/>
        <p:txBody>
          <a:bodyPr/>
          <a:lstStyle/>
          <a:p>
            <a:pPr lvl="0" defTabSz="457200">
              <a:lnSpc>
                <a:spcPct val="100000"/>
              </a:lnSpc>
              <a:spcBef>
                <a:spcPts val="0"/>
              </a:spcBef>
            </a:pPr>
            <a:r>
              <a:rPr lang="en-GB" sz="3200" dirty="0">
                <a:solidFill>
                  <a:prstClr val="black"/>
                </a:solidFill>
                <a:latin typeface="Arial Black" panose="020B0A04020102020204" pitchFamily="34" charset="0"/>
                <a:ea typeface="+mn-ea"/>
                <a:cs typeface="+mn-cs"/>
              </a:rPr>
              <a:t>AHED TAMIMI</a:t>
            </a:r>
            <a:endParaRPr lang="en-GB" dirty="0"/>
          </a:p>
        </p:txBody>
      </p:sp>
    </p:spTree>
    <p:extLst>
      <p:ext uri="{BB962C8B-B14F-4D97-AF65-F5344CB8AC3E}">
        <p14:creationId xmlns:p14="http://schemas.microsoft.com/office/powerpoint/2010/main" val="93542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8020E7-28C4-46E3-A6C4-6C8D7D36FFD8}"/>
              </a:ext>
            </a:extLst>
          </p:cNvPr>
          <p:cNvSpPr txBox="1"/>
          <p:nvPr/>
        </p:nvSpPr>
        <p:spPr>
          <a:xfrm>
            <a:off x="512617" y="1086607"/>
            <a:ext cx="6064828" cy="584775"/>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DOB: 31 January 2001</a:t>
            </a:r>
          </a:p>
        </p:txBody>
      </p:sp>
      <p:sp>
        <p:nvSpPr>
          <p:cNvPr id="7" name="TextBox 6">
            <a:extLst>
              <a:ext uri="{FF2B5EF4-FFF2-40B4-BE49-F238E27FC236}">
                <a16:creationId xmlns:a16="http://schemas.microsoft.com/office/drawing/2014/main" id="{B6FE828C-78FD-4E8C-9138-D22CBCF5A80E}"/>
              </a:ext>
            </a:extLst>
          </p:cNvPr>
          <p:cNvSpPr txBox="1"/>
          <p:nvPr/>
        </p:nvSpPr>
        <p:spPr>
          <a:xfrm>
            <a:off x="512617" y="388649"/>
            <a:ext cx="6064828" cy="584775"/>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Name: </a:t>
            </a:r>
            <a:r>
              <a:rPr lang="en-GB" sz="3200" dirty="0" err="1">
                <a:solidFill>
                  <a:srgbClr val="FFFF00"/>
                </a:solidFill>
                <a:latin typeface="Arial Black" panose="020B0A04020102020204" pitchFamily="34" charset="0"/>
              </a:rPr>
              <a:t>Ahed</a:t>
            </a:r>
            <a:r>
              <a:rPr lang="en-GB" sz="3200" dirty="0">
                <a:solidFill>
                  <a:srgbClr val="FFFF00"/>
                </a:solidFill>
                <a:latin typeface="Arial Black" panose="020B0A04020102020204" pitchFamily="34" charset="0"/>
              </a:rPr>
              <a:t> Tamimi</a:t>
            </a:r>
          </a:p>
        </p:txBody>
      </p:sp>
      <p:sp>
        <p:nvSpPr>
          <p:cNvPr id="8" name="TextBox 7">
            <a:extLst>
              <a:ext uri="{FF2B5EF4-FFF2-40B4-BE49-F238E27FC236}">
                <a16:creationId xmlns:a16="http://schemas.microsoft.com/office/drawing/2014/main" id="{113896E9-85A9-4738-9B21-2932699028C0}"/>
              </a:ext>
            </a:extLst>
          </p:cNvPr>
          <p:cNvSpPr txBox="1"/>
          <p:nvPr/>
        </p:nvSpPr>
        <p:spPr>
          <a:xfrm>
            <a:off x="512617" y="1806682"/>
            <a:ext cx="6064828" cy="584775"/>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Age: 17</a:t>
            </a:r>
          </a:p>
        </p:txBody>
      </p:sp>
      <p:sp>
        <p:nvSpPr>
          <p:cNvPr id="9" name="TextBox 8">
            <a:extLst>
              <a:ext uri="{FF2B5EF4-FFF2-40B4-BE49-F238E27FC236}">
                <a16:creationId xmlns:a16="http://schemas.microsoft.com/office/drawing/2014/main" id="{861E5DAE-A2C0-4556-8E6F-86CE2124C0F8}"/>
              </a:ext>
            </a:extLst>
          </p:cNvPr>
          <p:cNvSpPr txBox="1"/>
          <p:nvPr/>
        </p:nvSpPr>
        <p:spPr>
          <a:xfrm>
            <a:off x="512617" y="2526757"/>
            <a:ext cx="6064828" cy="584775"/>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Occupation: Student</a:t>
            </a:r>
          </a:p>
        </p:txBody>
      </p:sp>
      <p:sp>
        <p:nvSpPr>
          <p:cNvPr id="10" name="TextBox 9">
            <a:extLst>
              <a:ext uri="{FF2B5EF4-FFF2-40B4-BE49-F238E27FC236}">
                <a16:creationId xmlns:a16="http://schemas.microsoft.com/office/drawing/2014/main" id="{695DA778-E2EA-4539-B42B-2E273841959E}"/>
              </a:ext>
            </a:extLst>
          </p:cNvPr>
          <p:cNvSpPr txBox="1"/>
          <p:nvPr/>
        </p:nvSpPr>
        <p:spPr>
          <a:xfrm>
            <a:off x="512617" y="3234246"/>
            <a:ext cx="6064828" cy="584775"/>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Languages: Arabic</a:t>
            </a:r>
          </a:p>
        </p:txBody>
      </p:sp>
      <p:sp>
        <p:nvSpPr>
          <p:cNvPr id="11" name="TextBox 10">
            <a:extLst>
              <a:ext uri="{FF2B5EF4-FFF2-40B4-BE49-F238E27FC236}">
                <a16:creationId xmlns:a16="http://schemas.microsoft.com/office/drawing/2014/main" id="{84CC646E-96E5-4824-8393-54379EDDBC87}"/>
              </a:ext>
            </a:extLst>
          </p:cNvPr>
          <p:cNvSpPr txBox="1"/>
          <p:nvPr/>
        </p:nvSpPr>
        <p:spPr>
          <a:xfrm>
            <a:off x="512617" y="3932204"/>
            <a:ext cx="6064828" cy="584775"/>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Place of birth: Palestine</a:t>
            </a:r>
          </a:p>
        </p:txBody>
      </p:sp>
      <p:sp>
        <p:nvSpPr>
          <p:cNvPr id="12" name="TextBox 11">
            <a:extLst>
              <a:ext uri="{FF2B5EF4-FFF2-40B4-BE49-F238E27FC236}">
                <a16:creationId xmlns:a16="http://schemas.microsoft.com/office/drawing/2014/main" id="{7DD18FB0-C7D6-4431-9F6A-7AA4B6490D24}"/>
              </a:ext>
            </a:extLst>
          </p:cNvPr>
          <p:cNvSpPr txBox="1"/>
          <p:nvPr/>
        </p:nvSpPr>
        <p:spPr>
          <a:xfrm>
            <a:off x="512617" y="4653715"/>
            <a:ext cx="6064828" cy="1077218"/>
          </a:xfrm>
          <a:prstGeom prst="rect">
            <a:avLst/>
          </a:prstGeom>
          <a:solidFill>
            <a:schemeClr val="tx1"/>
          </a:solidFill>
        </p:spPr>
        <p:txBody>
          <a:bodyPr wrap="square" rtlCol="0">
            <a:spAutoFit/>
          </a:bodyPr>
          <a:lstStyle/>
          <a:p>
            <a:r>
              <a:rPr lang="en-GB" sz="3200" dirty="0">
                <a:solidFill>
                  <a:srgbClr val="FFFF00"/>
                </a:solidFill>
                <a:latin typeface="Arial Black" panose="020B0A04020102020204" pitchFamily="34" charset="0"/>
              </a:rPr>
              <a:t>Place of residence: </a:t>
            </a:r>
          </a:p>
          <a:p>
            <a:r>
              <a:rPr lang="en-GB" sz="3200" dirty="0">
                <a:solidFill>
                  <a:srgbClr val="FFFF00"/>
                </a:solidFill>
                <a:latin typeface="Arial Black" panose="020B0A04020102020204" pitchFamily="34" charset="0"/>
              </a:rPr>
              <a:t>Nabi Saleh, Palestine</a:t>
            </a:r>
          </a:p>
        </p:txBody>
      </p:sp>
    </p:spTree>
    <p:extLst>
      <p:ext uri="{BB962C8B-B14F-4D97-AF65-F5344CB8AC3E}">
        <p14:creationId xmlns:p14="http://schemas.microsoft.com/office/powerpoint/2010/main" val="27937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DB76D2-21A8-4862-9A84-26BE197914CE}"/>
              </a:ext>
            </a:extLst>
          </p:cNvPr>
          <p:cNvPicPr>
            <a:picLocks noChangeAspect="1"/>
          </p:cNvPicPr>
          <p:nvPr/>
        </p:nvPicPr>
        <p:blipFill rotWithShape="1">
          <a:blip r:embed="rId3">
            <a:extLst>
              <a:ext uri="{28A0092B-C50C-407E-A947-70E740481C1C}">
                <a14:useLocalDpi xmlns:a14="http://schemas.microsoft.com/office/drawing/2010/main" val="0"/>
              </a:ext>
            </a:extLst>
          </a:blip>
          <a:srcRect l="22246" t="11926" r="15071" b="28195"/>
          <a:stretch/>
        </p:blipFill>
        <p:spPr>
          <a:xfrm>
            <a:off x="1772948" y="1646447"/>
            <a:ext cx="5598103" cy="3565106"/>
          </a:xfrm>
          <a:prstGeom prst="rect">
            <a:avLst/>
          </a:prstGeom>
        </p:spPr>
      </p:pic>
      <p:sp>
        <p:nvSpPr>
          <p:cNvPr id="2" name="TextBox 1"/>
          <p:cNvSpPr txBox="1"/>
          <p:nvPr/>
        </p:nvSpPr>
        <p:spPr>
          <a:xfrm>
            <a:off x="1772948" y="1646444"/>
            <a:ext cx="5598103" cy="1188000"/>
          </a:xfrm>
          <a:prstGeom prst="rect">
            <a:avLst/>
          </a:prstGeom>
          <a:solidFill>
            <a:schemeClr val="tx1"/>
          </a:solidFill>
        </p:spPr>
        <p:txBody>
          <a:bodyPr wrap="square" rtlCol="0">
            <a:spAutoFit/>
          </a:bodyPr>
          <a:lstStyle/>
          <a:p>
            <a:pPr algn="ctr">
              <a:lnSpc>
                <a:spcPct val="200000"/>
              </a:lnSpc>
            </a:pPr>
            <a:r>
              <a:rPr lang="en-GB" sz="3200" dirty="0">
                <a:solidFill>
                  <a:srgbClr val="FFFF00"/>
                </a:solidFill>
                <a:latin typeface="Arial Black" panose="020B0A04020102020204" pitchFamily="34" charset="0"/>
              </a:rPr>
              <a:t>8 months in prison</a:t>
            </a:r>
          </a:p>
        </p:txBody>
      </p:sp>
      <p:sp>
        <p:nvSpPr>
          <p:cNvPr id="8" name="TextBox 7"/>
          <p:cNvSpPr txBox="1"/>
          <p:nvPr/>
        </p:nvSpPr>
        <p:spPr>
          <a:xfrm>
            <a:off x="1772948" y="2820790"/>
            <a:ext cx="5598103" cy="1188000"/>
          </a:xfrm>
          <a:prstGeom prst="rect">
            <a:avLst/>
          </a:prstGeom>
          <a:solidFill>
            <a:schemeClr val="tx1"/>
          </a:solidFill>
        </p:spPr>
        <p:txBody>
          <a:bodyPr wrap="square" rtlCol="0">
            <a:spAutoFit/>
          </a:bodyPr>
          <a:lstStyle/>
          <a:p>
            <a:pPr algn="ctr">
              <a:lnSpc>
                <a:spcPct val="200000"/>
              </a:lnSpc>
            </a:pPr>
            <a:r>
              <a:rPr lang="en-GB" sz="3200" dirty="0">
                <a:solidFill>
                  <a:srgbClr val="FFFF00"/>
                </a:solidFill>
                <a:latin typeface="Arial Black" panose="020B0A04020102020204" pitchFamily="34" charset="0"/>
              </a:rPr>
              <a:t>5,000 Shekels fine</a:t>
            </a:r>
          </a:p>
        </p:txBody>
      </p:sp>
      <p:sp>
        <p:nvSpPr>
          <p:cNvPr id="9" name="TextBox 8"/>
          <p:cNvSpPr txBox="1"/>
          <p:nvPr/>
        </p:nvSpPr>
        <p:spPr>
          <a:xfrm>
            <a:off x="1772948" y="4008791"/>
            <a:ext cx="5598103" cy="1323439"/>
          </a:xfrm>
          <a:prstGeom prst="rect">
            <a:avLst/>
          </a:prstGeom>
          <a:solidFill>
            <a:schemeClr val="tx1"/>
          </a:solidFill>
        </p:spPr>
        <p:txBody>
          <a:bodyPr wrap="square" rtlCol="0">
            <a:spAutoFit/>
          </a:bodyPr>
          <a:lstStyle/>
          <a:p>
            <a:pPr algn="ctr">
              <a:lnSpc>
                <a:spcPct val="150000"/>
              </a:lnSpc>
            </a:pPr>
            <a:r>
              <a:rPr lang="en-GB" sz="3200" dirty="0">
                <a:solidFill>
                  <a:srgbClr val="FFFF00"/>
                </a:solidFill>
                <a:latin typeface="Arial Black" panose="020B0A04020102020204" pitchFamily="34" charset="0"/>
              </a:rPr>
              <a:t>3 year </a:t>
            </a:r>
          </a:p>
          <a:p>
            <a:pPr algn="ctr"/>
            <a:r>
              <a:rPr lang="en-GB" sz="3200" dirty="0">
                <a:solidFill>
                  <a:srgbClr val="FFFF00"/>
                </a:solidFill>
                <a:latin typeface="Arial Black" panose="020B0A04020102020204" pitchFamily="34" charset="0"/>
              </a:rPr>
              <a:t>suspended sentence</a:t>
            </a:r>
          </a:p>
        </p:txBody>
      </p:sp>
      <p:sp>
        <p:nvSpPr>
          <p:cNvPr id="3" name="Title 2">
            <a:extLst>
              <a:ext uri="{FF2B5EF4-FFF2-40B4-BE49-F238E27FC236}">
                <a16:creationId xmlns:a16="http://schemas.microsoft.com/office/drawing/2014/main" id="{1FF4266F-6EF2-45CD-8781-5F1B97ADEC73}"/>
              </a:ext>
            </a:extLst>
          </p:cNvPr>
          <p:cNvSpPr>
            <a:spLocks noGrp="1"/>
          </p:cNvSpPr>
          <p:nvPr>
            <p:ph type="title"/>
          </p:nvPr>
        </p:nvSpPr>
        <p:spPr/>
        <p:txBody>
          <a:bodyPr>
            <a:normAutofit/>
          </a:bodyPr>
          <a:lstStyle/>
          <a:p>
            <a:pPr lvl="0" defTabSz="457200">
              <a:lnSpc>
                <a:spcPct val="100000"/>
              </a:lnSpc>
              <a:spcBef>
                <a:spcPts val="0"/>
              </a:spcBef>
            </a:pPr>
            <a:r>
              <a:rPr lang="en-US" sz="3200" dirty="0">
                <a:latin typeface="Arial Black" panose="020B0A04020102020204" pitchFamily="34" charset="0"/>
              </a:rPr>
              <a:t>AHED TAMIMI</a:t>
            </a:r>
            <a:endParaRPr lang="en-GB" sz="3200" dirty="0">
              <a:latin typeface="Arial Black" panose="020B0A04020102020204" pitchFamily="34" charset="0"/>
            </a:endParaRPr>
          </a:p>
        </p:txBody>
      </p:sp>
    </p:spTree>
    <p:extLst>
      <p:ext uri="{BB962C8B-B14F-4D97-AF65-F5344CB8AC3E}">
        <p14:creationId xmlns:p14="http://schemas.microsoft.com/office/powerpoint/2010/main" val="21312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DB76D2-21A8-4862-9A84-26BE197914CE}"/>
              </a:ext>
            </a:extLst>
          </p:cNvPr>
          <p:cNvPicPr>
            <a:picLocks noChangeAspect="1"/>
          </p:cNvPicPr>
          <p:nvPr/>
        </p:nvPicPr>
        <p:blipFill rotWithShape="1">
          <a:blip r:embed="rId3">
            <a:extLst>
              <a:ext uri="{28A0092B-C50C-407E-A947-70E740481C1C}">
                <a14:useLocalDpi xmlns:a14="http://schemas.microsoft.com/office/drawing/2010/main" val="0"/>
              </a:ext>
            </a:extLst>
          </a:blip>
          <a:srcRect l="22246" t="11926" r="15071" b="28195"/>
          <a:stretch/>
        </p:blipFill>
        <p:spPr>
          <a:xfrm>
            <a:off x="1772948" y="1646447"/>
            <a:ext cx="5598103" cy="3565106"/>
          </a:xfrm>
          <a:prstGeom prst="rect">
            <a:avLst/>
          </a:prstGeom>
        </p:spPr>
      </p:pic>
      <p:sp>
        <p:nvSpPr>
          <p:cNvPr id="2" name="TextBox 1"/>
          <p:cNvSpPr txBox="1"/>
          <p:nvPr/>
        </p:nvSpPr>
        <p:spPr>
          <a:xfrm>
            <a:off x="1772948" y="1646443"/>
            <a:ext cx="5598103" cy="1188000"/>
          </a:xfrm>
          <a:prstGeom prst="rect">
            <a:avLst/>
          </a:prstGeom>
          <a:solidFill>
            <a:schemeClr val="tx1"/>
          </a:solidFill>
        </p:spPr>
        <p:txBody>
          <a:bodyPr wrap="square" rtlCol="0">
            <a:spAutoFit/>
          </a:bodyPr>
          <a:lstStyle/>
          <a:p>
            <a:pPr algn="ctr">
              <a:lnSpc>
                <a:spcPct val="200000"/>
              </a:lnSpc>
            </a:pPr>
            <a:r>
              <a:rPr lang="en-GB" sz="3200" dirty="0">
                <a:solidFill>
                  <a:srgbClr val="FFFF00"/>
                </a:solidFill>
                <a:latin typeface="Arial Black" panose="020B0A04020102020204" pitchFamily="34" charset="0"/>
              </a:rPr>
              <a:t>incitement</a:t>
            </a:r>
          </a:p>
        </p:txBody>
      </p:sp>
      <p:sp>
        <p:nvSpPr>
          <p:cNvPr id="8" name="TextBox 7"/>
          <p:cNvSpPr txBox="1"/>
          <p:nvPr/>
        </p:nvSpPr>
        <p:spPr>
          <a:xfrm>
            <a:off x="1772948" y="2820789"/>
            <a:ext cx="5598103" cy="1188000"/>
          </a:xfrm>
          <a:prstGeom prst="rect">
            <a:avLst/>
          </a:prstGeom>
          <a:solidFill>
            <a:schemeClr val="tx1"/>
          </a:solidFill>
        </p:spPr>
        <p:txBody>
          <a:bodyPr wrap="square" rtlCol="0">
            <a:spAutoFit/>
          </a:bodyPr>
          <a:lstStyle/>
          <a:p>
            <a:pPr algn="ctr">
              <a:lnSpc>
                <a:spcPct val="200000"/>
              </a:lnSpc>
            </a:pPr>
            <a:r>
              <a:rPr lang="en-GB" sz="3200" dirty="0">
                <a:solidFill>
                  <a:srgbClr val="FFFF00"/>
                </a:solidFill>
                <a:latin typeface="Arial Black" panose="020B0A04020102020204" pitchFamily="34" charset="0"/>
              </a:rPr>
              <a:t>Aggravated assault</a:t>
            </a:r>
          </a:p>
        </p:txBody>
      </p:sp>
      <p:sp>
        <p:nvSpPr>
          <p:cNvPr id="9" name="TextBox 8"/>
          <p:cNvSpPr txBox="1"/>
          <p:nvPr/>
        </p:nvSpPr>
        <p:spPr>
          <a:xfrm>
            <a:off x="1772948" y="4008791"/>
            <a:ext cx="5598103" cy="1493101"/>
          </a:xfrm>
          <a:prstGeom prst="rect">
            <a:avLst/>
          </a:prstGeom>
          <a:solidFill>
            <a:schemeClr val="tx1"/>
          </a:solidFill>
        </p:spPr>
        <p:txBody>
          <a:bodyPr wrap="square" rtlCol="0">
            <a:spAutoFit/>
          </a:bodyPr>
          <a:lstStyle/>
          <a:p>
            <a:pPr algn="ctr">
              <a:lnSpc>
                <a:spcPct val="150000"/>
              </a:lnSpc>
            </a:pPr>
            <a:r>
              <a:rPr lang="en-GB" sz="3200" dirty="0">
                <a:solidFill>
                  <a:srgbClr val="FFFF00"/>
                </a:solidFill>
                <a:latin typeface="Arial Black" panose="020B0A04020102020204" pitchFamily="34" charset="0"/>
              </a:rPr>
              <a:t>Obstructing Israeli soldiers</a:t>
            </a:r>
          </a:p>
        </p:txBody>
      </p:sp>
      <p:sp>
        <p:nvSpPr>
          <p:cNvPr id="3" name="Title 2">
            <a:extLst>
              <a:ext uri="{FF2B5EF4-FFF2-40B4-BE49-F238E27FC236}">
                <a16:creationId xmlns:a16="http://schemas.microsoft.com/office/drawing/2014/main" id="{30744B6D-67ED-47B5-B135-170B2C471326}"/>
              </a:ext>
            </a:extLst>
          </p:cNvPr>
          <p:cNvSpPr>
            <a:spLocks noGrp="1"/>
          </p:cNvSpPr>
          <p:nvPr>
            <p:ph type="title"/>
          </p:nvPr>
        </p:nvSpPr>
        <p:spPr/>
        <p:txBody>
          <a:bodyPr>
            <a:normAutofit/>
          </a:bodyPr>
          <a:lstStyle/>
          <a:p>
            <a:pPr lvl="0" defTabSz="457200">
              <a:lnSpc>
                <a:spcPct val="100000"/>
              </a:lnSpc>
              <a:spcBef>
                <a:spcPts val="0"/>
              </a:spcBef>
            </a:pPr>
            <a:r>
              <a:rPr lang="en-GB" sz="3200" dirty="0">
                <a:solidFill>
                  <a:prstClr val="black"/>
                </a:solidFill>
                <a:latin typeface="Arial Black" panose="020B0A04020102020204" pitchFamily="34" charset="0"/>
                <a:ea typeface="+mn-ea"/>
                <a:cs typeface="+mn-cs"/>
              </a:rPr>
              <a:t>Charged with</a:t>
            </a:r>
            <a:endParaRPr lang="en-GB" sz="2400" dirty="0"/>
          </a:p>
        </p:txBody>
      </p:sp>
    </p:spTree>
    <p:extLst>
      <p:ext uri="{BB962C8B-B14F-4D97-AF65-F5344CB8AC3E}">
        <p14:creationId xmlns:p14="http://schemas.microsoft.com/office/powerpoint/2010/main" val="18556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7217</TotalTime>
  <Words>5232</Words>
  <Application>Microsoft Office PowerPoint</Application>
  <PresentationFormat>On-screen Show (4:3)</PresentationFormat>
  <Paragraphs>628</Paragraphs>
  <Slides>37</Slides>
  <Notes>37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vt:lpstr>
      <vt:lpstr>Arial Black</vt:lpstr>
      <vt:lpstr>Calibri</vt:lpstr>
      <vt:lpstr>Calibri Light</vt:lpstr>
      <vt:lpstr>1_Office Theme</vt:lpstr>
      <vt:lpstr>PowerPoint Presentation</vt:lpstr>
      <vt:lpstr>Training Objectives</vt:lpstr>
      <vt:lpstr>50 Years Too Many</vt:lpstr>
      <vt:lpstr>50 Years Too Many</vt:lpstr>
      <vt:lpstr>Starter Activity</vt:lpstr>
      <vt:lpstr>AHED TAMIMI</vt:lpstr>
      <vt:lpstr>PowerPoint Presentation</vt:lpstr>
      <vt:lpstr>AHED TAMIMI</vt:lpstr>
      <vt:lpstr>Charged with</vt:lpstr>
      <vt:lpstr>Ahed Released but…</vt:lpstr>
      <vt:lpstr>PowerPoint Presentation</vt:lpstr>
      <vt:lpstr>PowerPoint Presentation</vt:lpstr>
      <vt:lpstr>PowerPoint Presentation</vt:lpstr>
      <vt:lpstr>How the Occupation Began?</vt:lpstr>
      <vt:lpstr>Beginning of Illegal Settlements</vt:lpstr>
      <vt:lpstr>What are Illegal Settlements?</vt:lpstr>
      <vt:lpstr>The Growth of Settlements</vt:lpstr>
      <vt:lpstr>Why are Settlements Illegal?</vt:lpstr>
      <vt:lpstr>Stolen Land </vt:lpstr>
      <vt:lpstr>Who lives in the ‘Settlements’? </vt:lpstr>
      <vt:lpstr>The Impact of the Settlements?</vt:lpstr>
      <vt:lpstr>What are Settlements Goods?</vt:lpstr>
      <vt:lpstr>What are Settlements Goods?</vt:lpstr>
      <vt:lpstr>50 Years of Violations</vt:lpstr>
      <vt:lpstr>50 Years of Violations</vt:lpstr>
      <vt:lpstr>50 Years of Violations</vt:lpstr>
      <vt:lpstr>50 Years of Unlawful Killings</vt:lpstr>
      <vt:lpstr>Our Campaign</vt:lpstr>
      <vt:lpstr>PowerPoint Presentation</vt:lpstr>
      <vt:lpstr>PowerPoint Presentation</vt:lpstr>
      <vt:lpstr>Planning your Campaign Message</vt:lpstr>
      <vt:lpstr>Palestinian Human  Rights Defenders</vt:lpstr>
      <vt:lpstr>PowerPoint Presentation</vt:lpstr>
      <vt:lpstr>Israeli Human Rights NGOs</vt:lpstr>
      <vt:lpstr>Amnesty Press Conference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 this in the context of your HRE role</dc:title>
  <dc:creator>Owner</dc:creator>
  <cp:lastModifiedBy>Shoomi Chowdhury</cp:lastModifiedBy>
  <cp:revision>156</cp:revision>
  <cp:lastPrinted>2018-07-24T11:03:03Z</cp:lastPrinted>
  <dcterms:created xsi:type="dcterms:W3CDTF">2017-09-15T20:28:54Z</dcterms:created>
  <dcterms:modified xsi:type="dcterms:W3CDTF">2018-09-21T11:06:46Z</dcterms:modified>
</cp:coreProperties>
</file>