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0" r:id="rId3"/>
    <p:sldId id="261" r:id="rId4"/>
    <p:sldId id="257" r:id="rId5"/>
    <p:sldId id="258" r:id="rId6"/>
    <p:sldId id="262" r:id="rId7"/>
    <p:sldId id="263" r:id="rId8"/>
    <p:sldId id="265" r:id="rId9"/>
    <p:sldId id="264"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878" autoAdjust="0"/>
  </p:normalViewPr>
  <p:slideViewPr>
    <p:cSldViewPr snapToGrid="0">
      <p:cViewPr varScale="1">
        <p:scale>
          <a:sx n="48" d="100"/>
          <a:sy n="48" d="100"/>
        </p:scale>
        <p:origin x="174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78B18-1407-4621-AFB9-03240667F55C}" type="datetimeFigureOut">
              <a:rPr lang="en-GB" smtClean="0"/>
              <a:t>31/05/2018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4117-B490-48F6-9D16-A03E23AE7BDE}" type="slidenum">
              <a:rPr lang="en-GB" smtClean="0"/>
              <a:t>‹#›</a:t>
            </a:fld>
            <a:endParaRPr lang="en-GB"/>
          </a:p>
        </p:txBody>
      </p:sp>
    </p:spTree>
    <p:extLst>
      <p:ext uri="{BB962C8B-B14F-4D97-AF65-F5344CB8AC3E}">
        <p14:creationId xmlns:p14="http://schemas.microsoft.com/office/powerpoint/2010/main" val="268682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am XXX.  I am a volunteer speaker for Amnesty International.  I will be with you for AMOUNT OF TIME.</a:t>
            </a:r>
          </a:p>
          <a:p>
            <a:endParaRPr lang="en-GB" dirty="0"/>
          </a:p>
          <a:p>
            <a:r>
              <a:rPr lang="en-GB" dirty="0"/>
              <a:t>Amnesty International is a human rights organisation.  </a:t>
            </a:r>
          </a:p>
          <a:p>
            <a:endParaRPr lang="en-GB" dirty="0"/>
          </a:p>
          <a:p>
            <a:r>
              <a:rPr lang="en-GB" dirty="0"/>
              <a:t>This is our symbol, the Amnesty International candle.  The candle represents hope and the barbed wire represents prison. </a:t>
            </a:r>
          </a:p>
          <a:p>
            <a:endParaRPr lang="en-GB" dirty="0"/>
          </a:p>
          <a:p>
            <a:r>
              <a:rPr lang="en-GB" dirty="0"/>
              <a:t>Amnesty stands up for human rights, and represents hope, even in the darkest of times.</a:t>
            </a:r>
          </a:p>
        </p:txBody>
      </p:sp>
      <p:sp>
        <p:nvSpPr>
          <p:cNvPr id="4" name="Slide Number Placeholder 3"/>
          <p:cNvSpPr>
            <a:spLocks noGrp="1"/>
          </p:cNvSpPr>
          <p:nvPr>
            <p:ph type="sldNum" sz="quarter" idx="10"/>
          </p:nvPr>
        </p:nvSpPr>
        <p:spPr/>
        <p:txBody>
          <a:bodyPr/>
          <a:lstStyle/>
          <a:p>
            <a:fld id="{67954117-B490-48F6-9D16-A03E23AE7BDE}" type="slidenum">
              <a:rPr lang="en-GB" smtClean="0"/>
              <a:t>2</a:t>
            </a:fld>
            <a:endParaRPr lang="en-GB"/>
          </a:p>
        </p:txBody>
      </p:sp>
    </p:spTree>
    <p:extLst>
      <p:ext uri="{BB962C8B-B14F-4D97-AF65-F5344CB8AC3E}">
        <p14:creationId xmlns:p14="http://schemas.microsoft.com/office/powerpoint/2010/main" val="2453563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 take action </a:t>
            </a:r>
          </a:p>
          <a:p>
            <a:endParaRPr lang="en-GB" dirty="0"/>
          </a:p>
          <a:p>
            <a:r>
              <a:rPr lang="en-GB" dirty="0"/>
              <a:t>Brief of case: </a:t>
            </a:r>
          </a:p>
          <a:p>
            <a:r>
              <a:rPr lang="en-GB" dirty="0"/>
              <a:t>Where in the world?</a:t>
            </a:r>
          </a:p>
          <a:p>
            <a:r>
              <a:rPr lang="en-GB" dirty="0"/>
              <a:t>Show on a map if possible </a:t>
            </a:r>
          </a:p>
          <a:p>
            <a:r>
              <a:rPr lang="en-GB" dirty="0"/>
              <a:t>Who is at risk? Why?</a:t>
            </a:r>
          </a:p>
          <a:p>
            <a:r>
              <a:rPr lang="en-GB" dirty="0"/>
              <a:t>Give their name, personal details (family, age, etc), explain what happened </a:t>
            </a:r>
          </a:p>
          <a:p>
            <a:r>
              <a:rPr lang="en-GB" dirty="0"/>
              <a:t>Which of their  rights are being abused? </a:t>
            </a:r>
          </a:p>
          <a:p>
            <a:r>
              <a:rPr lang="en-GB" dirty="0"/>
              <a:t>Ask the class</a:t>
            </a:r>
          </a:p>
          <a:p>
            <a:r>
              <a:rPr lang="en-GB" dirty="0"/>
              <a:t>What is the action that Amnesty is taking?</a:t>
            </a:r>
          </a:p>
          <a:p>
            <a:r>
              <a:rPr lang="en-GB" dirty="0"/>
              <a:t>Give examples of actions by other Amnesty supporters across the country/world</a:t>
            </a:r>
          </a:p>
        </p:txBody>
      </p:sp>
      <p:sp>
        <p:nvSpPr>
          <p:cNvPr id="4" name="Slide Number Placeholder 3"/>
          <p:cNvSpPr>
            <a:spLocks noGrp="1"/>
          </p:cNvSpPr>
          <p:nvPr>
            <p:ph type="sldNum" sz="quarter" idx="10"/>
          </p:nvPr>
        </p:nvSpPr>
        <p:spPr/>
        <p:txBody>
          <a:bodyPr/>
          <a:lstStyle/>
          <a:p>
            <a:fld id="{67954117-B490-48F6-9D16-A03E23AE7BDE}" type="slidenum">
              <a:rPr lang="en-GB" smtClean="0"/>
              <a:t>11</a:t>
            </a:fld>
            <a:endParaRPr lang="en-GB"/>
          </a:p>
        </p:txBody>
      </p:sp>
    </p:spTree>
    <p:extLst>
      <p:ext uri="{BB962C8B-B14F-4D97-AF65-F5344CB8AC3E}">
        <p14:creationId xmlns:p14="http://schemas.microsoft.com/office/powerpoint/2010/main" val="61751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take action to protect human rights, we celebrate human rights, and we educate people so they know their rights, value their rights and can defend their rights and the rights of others.</a:t>
            </a:r>
          </a:p>
          <a:p>
            <a:endParaRPr lang="en-GB" dirty="0"/>
          </a:p>
          <a:p>
            <a:r>
              <a:rPr lang="en-GB" dirty="0"/>
              <a:t>Today we’re talking about children’s rights. </a:t>
            </a:r>
          </a:p>
          <a:p>
            <a:endParaRPr lang="en-GB" dirty="0"/>
          </a:p>
        </p:txBody>
      </p:sp>
      <p:sp>
        <p:nvSpPr>
          <p:cNvPr id="4" name="Slide Number Placeholder 3"/>
          <p:cNvSpPr>
            <a:spLocks noGrp="1"/>
          </p:cNvSpPr>
          <p:nvPr>
            <p:ph type="sldNum" sz="quarter" idx="10"/>
          </p:nvPr>
        </p:nvSpPr>
        <p:spPr/>
        <p:txBody>
          <a:bodyPr/>
          <a:lstStyle/>
          <a:p>
            <a:fld id="{67954117-B490-48F6-9D16-A03E23AE7BDE}" type="slidenum">
              <a:rPr lang="en-GB" smtClean="0"/>
              <a:t>3</a:t>
            </a:fld>
            <a:endParaRPr lang="en-GB"/>
          </a:p>
        </p:txBody>
      </p:sp>
    </p:spTree>
    <p:extLst>
      <p:ext uri="{BB962C8B-B14F-4D97-AF65-F5344CB8AC3E}">
        <p14:creationId xmlns:p14="http://schemas.microsoft.com/office/powerpoint/2010/main" val="81006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been invited to NAME OF SCHOOL by NAME OF TEACHER because they know that, as a child, you do have rights.  And they understand that, as a child, you have a right to learn about your rights! </a:t>
            </a:r>
          </a:p>
          <a:p>
            <a:endParaRPr lang="en-GB" dirty="0"/>
          </a:p>
          <a:p>
            <a:r>
              <a:rPr lang="en-GB" dirty="0"/>
              <a:t>That’s what we are going to do today:  Learn about children’s rights, and learn about Amnesty International.</a:t>
            </a:r>
          </a:p>
          <a:p>
            <a:endParaRPr lang="en-GB" dirty="0"/>
          </a:p>
        </p:txBody>
      </p:sp>
      <p:sp>
        <p:nvSpPr>
          <p:cNvPr id="4" name="Slide Number Placeholder 3"/>
          <p:cNvSpPr>
            <a:spLocks noGrp="1"/>
          </p:cNvSpPr>
          <p:nvPr>
            <p:ph type="sldNum" sz="quarter" idx="10"/>
          </p:nvPr>
        </p:nvSpPr>
        <p:spPr/>
        <p:txBody>
          <a:bodyPr/>
          <a:lstStyle/>
          <a:p>
            <a:fld id="{67954117-B490-48F6-9D16-A03E23AE7BDE}" type="slidenum">
              <a:rPr lang="en-GB" smtClean="0"/>
              <a:t>4</a:t>
            </a:fld>
            <a:endParaRPr lang="en-GB"/>
          </a:p>
        </p:txBody>
      </p:sp>
    </p:spTree>
    <p:extLst>
      <p:ext uri="{BB962C8B-B14F-4D97-AF65-F5344CB8AC3E}">
        <p14:creationId xmlns:p14="http://schemas.microsoft.com/office/powerpoint/2010/main" val="36407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Ask someone in the class to read the text "I am a child.  I've got eyes, hands, a voice and a heart.  But have I got rights?</a:t>
            </a:r>
          </a:p>
          <a:p>
            <a:r>
              <a:rPr lang="en-GB" dirty="0"/>
              <a:t>Ask the children what they think.  Nod head for yes, shake head for no.  </a:t>
            </a:r>
          </a:p>
          <a:p>
            <a:r>
              <a:rPr lang="en-GB" dirty="0"/>
              <a:t>You can ask the teacher to choose someone to read if you prefer</a:t>
            </a:r>
          </a:p>
          <a:p>
            <a:endParaRPr lang="en-GB" dirty="0"/>
          </a:p>
        </p:txBody>
      </p:sp>
      <p:sp>
        <p:nvSpPr>
          <p:cNvPr id="4" name="Slide Number Placeholder 3"/>
          <p:cNvSpPr>
            <a:spLocks noGrp="1"/>
          </p:cNvSpPr>
          <p:nvPr>
            <p:ph type="sldNum" sz="quarter" idx="10"/>
          </p:nvPr>
        </p:nvSpPr>
        <p:spPr/>
        <p:txBody>
          <a:bodyPr/>
          <a:lstStyle/>
          <a:p>
            <a:fld id="{67954117-B490-48F6-9D16-A03E23AE7BDE}" type="slidenum">
              <a:rPr lang="en-GB" smtClean="0"/>
              <a:t>5</a:t>
            </a:fld>
            <a:endParaRPr lang="en-GB"/>
          </a:p>
        </p:txBody>
      </p:sp>
    </p:spTree>
    <p:extLst>
      <p:ext uri="{BB962C8B-B14F-4D97-AF65-F5344CB8AC3E}">
        <p14:creationId xmlns:p14="http://schemas.microsoft.com/office/powerpoint/2010/main" val="4269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Who is 'a child'?</a:t>
            </a:r>
          </a:p>
          <a:p>
            <a:r>
              <a:rPr lang="en-GB" dirty="0"/>
              <a:t>A. A child is every human being under the age of 18</a:t>
            </a:r>
          </a:p>
        </p:txBody>
      </p:sp>
      <p:sp>
        <p:nvSpPr>
          <p:cNvPr id="4" name="Slide Number Placeholder 3"/>
          <p:cNvSpPr>
            <a:spLocks noGrp="1"/>
          </p:cNvSpPr>
          <p:nvPr>
            <p:ph type="sldNum" sz="quarter" idx="10"/>
          </p:nvPr>
        </p:nvSpPr>
        <p:spPr/>
        <p:txBody>
          <a:bodyPr/>
          <a:lstStyle/>
          <a:p>
            <a:fld id="{67954117-B490-48F6-9D16-A03E23AE7BDE}" type="slidenum">
              <a:rPr lang="en-GB" smtClean="0"/>
              <a:t>6</a:t>
            </a:fld>
            <a:endParaRPr lang="en-GB"/>
          </a:p>
        </p:txBody>
      </p:sp>
    </p:spTree>
    <p:extLst>
      <p:ext uri="{BB962C8B-B14F-4D97-AF65-F5344CB8AC3E}">
        <p14:creationId xmlns:p14="http://schemas.microsoft.com/office/powerpoint/2010/main" val="104726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What are 'rights'?</a:t>
            </a:r>
          </a:p>
          <a:p>
            <a:r>
              <a:rPr lang="en-GB" dirty="0"/>
              <a:t>A. Human rights are freedoms that belong to all of us.  The moral guarantees and basic standards that we need to be safe, to be happy, to grow and achieve our best.  All human beings have human rights. </a:t>
            </a:r>
          </a:p>
        </p:txBody>
      </p:sp>
      <p:sp>
        <p:nvSpPr>
          <p:cNvPr id="4" name="Slide Number Placeholder 3"/>
          <p:cNvSpPr>
            <a:spLocks noGrp="1"/>
          </p:cNvSpPr>
          <p:nvPr>
            <p:ph type="sldNum" sz="quarter" idx="10"/>
          </p:nvPr>
        </p:nvSpPr>
        <p:spPr/>
        <p:txBody>
          <a:bodyPr/>
          <a:lstStyle/>
          <a:p>
            <a:fld id="{67954117-B490-48F6-9D16-A03E23AE7BDE}" type="slidenum">
              <a:rPr lang="en-GB" smtClean="0"/>
              <a:t>7</a:t>
            </a:fld>
            <a:endParaRPr lang="en-GB"/>
          </a:p>
        </p:txBody>
      </p:sp>
    </p:spTree>
    <p:extLst>
      <p:ext uri="{BB962C8B-B14F-4D97-AF65-F5344CB8AC3E}">
        <p14:creationId xmlns:p14="http://schemas.microsoft.com/office/powerpoint/2010/main" val="161736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So what are children's rights?   </a:t>
            </a:r>
          </a:p>
          <a:p>
            <a:pPr marL="228600" indent="-228600">
              <a:buAutoNum type="alphaUcPeriod"/>
            </a:pPr>
            <a:r>
              <a:rPr lang="en-GB" dirty="0"/>
              <a:t>Children's rights are special rights, that belong to anyone under 18.  Children have the same rights as adults but they also have additional rights.</a:t>
            </a:r>
          </a:p>
          <a:p>
            <a:pPr marL="0" indent="0">
              <a:buNone/>
            </a:pPr>
            <a:endParaRPr lang="en-GB" dirty="0"/>
          </a:p>
          <a:p>
            <a:pPr marL="0" indent="0">
              <a:buNone/>
            </a:pPr>
            <a:r>
              <a:rPr lang="en-GB" dirty="0"/>
              <a:t>Q. Why do you think children have additional rights?</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GB" dirty="0"/>
              <a:t>Children have additional rights because childhood is an important time when you need different things and different protections from those of adults.  A time when children grow, learn and develop. </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 What do you think these rights are? What do you think they should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You can briefly talk about a few rights that are on the CRC. (Will be developed later in </a:t>
            </a:r>
            <a:r>
              <a:rPr lang="en-GB"/>
              <a:t>the activities). </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67954117-B490-48F6-9D16-A03E23AE7BDE}" type="slidenum">
              <a:rPr lang="en-GB" smtClean="0"/>
              <a:t>8</a:t>
            </a:fld>
            <a:endParaRPr lang="en-GB"/>
          </a:p>
        </p:txBody>
      </p:sp>
    </p:spTree>
    <p:extLst>
      <p:ext uri="{BB962C8B-B14F-4D97-AF65-F5344CB8AC3E}">
        <p14:creationId xmlns:p14="http://schemas.microsoft.com/office/powerpoint/2010/main" val="138440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Do children have the right to food? To play? To a name? To an education?  To protection from violence? To have a say in decisions made about them?</a:t>
            </a:r>
          </a:p>
          <a:p>
            <a:r>
              <a:rPr lang="en-GB" dirty="0"/>
              <a:t>Answer to all of these is YES.  </a:t>
            </a:r>
          </a:p>
          <a:p>
            <a:r>
              <a:rPr lang="en-GB" dirty="0"/>
              <a:t>You could include other examples that are not rights: to own fashionable clothes, to have a mobile phone, to have a pet.</a:t>
            </a:r>
          </a:p>
        </p:txBody>
      </p:sp>
      <p:sp>
        <p:nvSpPr>
          <p:cNvPr id="4" name="Slide Number Placeholder 3"/>
          <p:cNvSpPr>
            <a:spLocks noGrp="1"/>
          </p:cNvSpPr>
          <p:nvPr>
            <p:ph type="sldNum" sz="quarter" idx="10"/>
          </p:nvPr>
        </p:nvSpPr>
        <p:spPr/>
        <p:txBody>
          <a:bodyPr/>
          <a:lstStyle/>
          <a:p>
            <a:fld id="{67954117-B490-48F6-9D16-A03E23AE7BDE}" type="slidenum">
              <a:rPr lang="en-GB" smtClean="0"/>
              <a:t>9</a:t>
            </a:fld>
            <a:endParaRPr lang="en-GB"/>
          </a:p>
        </p:txBody>
      </p:sp>
    </p:spTree>
    <p:extLst>
      <p:ext uri="{BB962C8B-B14F-4D97-AF65-F5344CB8AC3E}">
        <p14:creationId xmlns:p14="http://schemas.microsoft.com/office/powerpoint/2010/main" val="99095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from activities 1, 2 and 3.</a:t>
            </a:r>
          </a:p>
        </p:txBody>
      </p:sp>
      <p:sp>
        <p:nvSpPr>
          <p:cNvPr id="4" name="Slide Number Placeholder 3"/>
          <p:cNvSpPr>
            <a:spLocks noGrp="1"/>
          </p:cNvSpPr>
          <p:nvPr>
            <p:ph type="sldNum" sz="quarter" idx="10"/>
          </p:nvPr>
        </p:nvSpPr>
        <p:spPr/>
        <p:txBody>
          <a:bodyPr/>
          <a:lstStyle/>
          <a:p>
            <a:fld id="{67954117-B490-48F6-9D16-A03E23AE7BDE}" type="slidenum">
              <a:rPr lang="en-GB" smtClean="0"/>
              <a:t>10</a:t>
            </a:fld>
            <a:endParaRPr lang="en-GB"/>
          </a:p>
        </p:txBody>
      </p:sp>
    </p:spTree>
    <p:extLst>
      <p:ext uri="{BB962C8B-B14F-4D97-AF65-F5344CB8AC3E}">
        <p14:creationId xmlns:p14="http://schemas.microsoft.com/office/powerpoint/2010/main" val="369993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53650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00610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44260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1703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D7311-251C-4BB7-A4D8-96E660E08EE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2690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7D7311-251C-4BB7-A4D8-96E660E08EEF}" type="datetimeFigureOut">
              <a:rPr lang="en-GB" smtClean="0"/>
              <a:t>31/05/2018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91243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7D7311-251C-4BB7-A4D8-96E660E08EEF}" type="datetimeFigureOut">
              <a:rPr lang="en-GB" smtClean="0"/>
              <a:t>31/05/2018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2290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7D7311-251C-4BB7-A4D8-96E660E08EEF}" type="datetimeFigureOut">
              <a:rPr lang="en-GB" smtClean="0"/>
              <a:t>31/05/2018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80357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D7311-251C-4BB7-A4D8-96E660E08EEF}" type="datetimeFigureOut">
              <a:rPr lang="en-GB" smtClean="0"/>
              <a:t>31/05/2018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78592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D7311-251C-4BB7-A4D8-96E660E08EEF}" type="datetimeFigureOut">
              <a:rPr lang="en-GB" smtClean="0"/>
              <a:t>31/05/2018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12842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D7311-251C-4BB7-A4D8-96E660E08EEF}" type="datetimeFigureOut">
              <a:rPr lang="en-GB" smtClean="0"/>
              <a:t>31/05/2018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1836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7311-251C-4BB7-A4D8-96E660E08EEF}" type="datetimeFigureOut">
              <a:rPr lang="en-GB" smtClean="0"/>
              <a:t>31/05/2018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C25A4-EE0F-47B9-82C8-0C1FFD2F1C3C}" type="slidenum">
              <a:rPr lang="en-GB" smtClean="0"/>
              <a:t>‹#›</a:t>
            </a:fld>
            <a:endParaRPr lang="en-GB"/>
          </a:p>
        </p:txBody>
      </p:sp>
    </p:spTree>
    <p:extLst>
      <p:ext uri="{BB962C8B-B14F-4D97-AF65-F5344CB8AC3E}">
        <p14:creationId xmlns:p14="http://schemas.microsoft.com/office/powerpoint/2010/main" val="349937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15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 y="0"/>
            <a:ext cx="9127895" cy="6858000"/>
          </a:xfrm>
          <a:prstGeom prst="rect">
            <a:avLst/>
          </a:prstGeom>
        </p:spPr>
      </p:pic>
      <p:sp>
        <p:nvSpPr>
          <p:cNvPr id="4" name="Rectangle 3">
            <a:extLst>
              <a:ext uri="{FF2B5EF4-FFF2-40B4-BE49-F238E27FC236}">
                <a16:creationId xmlns:a16="http://schemas.microsoft.com/office/drawing/2014/main" id="{017EFD00-E630-4716-903C-9CEED9BD4807}"/>
              </a:ext>
            </a:extLst>
          </p:cNvPr>
          <p:cNvSpPr/>
          <p:nvPr/>
        </p:nvSpPr>
        <p:spPr>
          <a:xfrm>
            <a:off x="-5929" y="0"/>
            <a:ext cx="9149929" cy="62156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9B811CF-38BF-48A6-96F2-8323CF470A81}"/>
              </a:ext>
            </a:extLst>
          </p:cNvPr>
          <p:cNvPicPr>
            <a:picLocks noChangeAspect="1"/>
          </p:cNvPicPr>
          <p:nvPr/>
        </p:nvPicPr>
        <p:blipFill rotWithShape="1">
          <a:blip r:embed="rId4">
            <a:extLst>
              <a:ext uri="{28A0092B-C50C-407E-A947-70E740481C1C}">
                <a14:useLocalDpi xmlns:a14="http://schemas.microsoft.com/office/drawing/2010/main" val="0"/>
              </a:ext>
            </a:extLst>
          </a:blip>
          <a:srcRect r="937"/>
          <a:stretch/>
        </p:blipFill>
        <p:spPr>
          <a:xfrm>
            <a:off x="-5929" y="338363"/>
            <a:ext cx="9149929" cy="5522610"/>
          </a:xfrm>
          <a:prstGeom prst="rect">
            <a:avLst/>
          </a:prstGeom>
        </p:spPr>
      </p:pic>
    </p:spTree>
    <p:extLst>
      <p:ext uri="{BB962C8B-B14F-4D97-AF65-F5344CB8AC3E}">
        <p14:creationId xmlns:p14="http://schemas.microsoft.com/office/powerpoint/2010/main" val="123999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5" y="0"/>
            <a:ext cx="9127895" cy="6858000"/>
          </a:xfrm>
          <a:prstGeom prst="rect">
            <a:avLst/>
          </a:prstGeom>
        </p:spPr>
      </p:pic>
    </p:spTree>
    <p:extLst>
      <p:ext uri="{BB962C8B-B14F-4D97-AF65-F5344CB8AC3E}">
        <p14:creationId xmlns:p14="http://schemas.microsoft.com/office/powerpoint/2010/main" val="1348942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5B563CE7-4786-4D9E-81BD-B3F4C7D23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5"/>
          <p:cNvSpPr txBox="1">
            <a:spLocks/>
          </p:cNvSpPr>
          <p:nvPr/>
        </p:nvSpPr>
        <p:spPr>
          <a:xfrm>
            <a:off x="1105960" y="924706"/>
            <a:ext cx="6932079"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3200" dirty="0">
                <a:latin typeface="Arial Black" panose="020B0A04020102020204" pitchFamily="34" charset="0"/>
              </a:rPr>
              <a:t>It is better to light a candle than to curse the darkness</a:t>
            </a:r>
          </a:p>
        </p:txBody>
      </p:sp>
      <p:sp>
        <p:nvSpPr>
          <p:cNvPr id="2" name="Rectangle 1">
            <a:extLst>
              <a:ext uri="{FF2B5EF4-FFF2-40B4-BE49-F238E27FC236}">
                <a16:creationId xmlns:a16="http://schemas.microsoft.com/office/drawing/2014/main" id="{E86DA6AB-30EA-4A18-A0C5-F0EEB582AD05}"/>
              </a:ext>
            </a:extLst>
          </p:cNvPr>
          <p:cNvSpPr/>
          <p:nvPr/>
        </p:nvSpPr>
        <p:spPr>
          <a:xfrm>
            <a:off x="4437888" y="6437376"/>
            <a:ext cx="280416" cy="231648"/>
          </a:xfrm>
          <a:prstGeom prst="rect">
            <a:avLst/>
          </a:prstGeom>
          <a:solidFill>
            <a:srgbClr val="FFFDCA"/>
          </a:solidFill>
          <a:ln>
            <a:solidFill>
              <a:srgbClr val="FFF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546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7895" cy="6858000"/>
          </a:xfrm>
          <a:prstGeom prst="rect">
            <a:avLst/>
          </a:prstGeom>
        </p:spPr>
      </p:pic>
      <p:sp>
        <p:nvSpPr>
          <p:cNvPr id="4" name="Title 5"/>
          <p:cNvSpPr txBox="1">
            <a:spLocks/>
          </p:cNvSpPr>
          <p:nvPr/>
        </p:nvSpPr>
        <p:spPr>
          <a:xfrm>
            <a:off x="421725" y="1537908"/>
            <a:ext cx="6724658"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3200" dirty="0">
                <a:latin typeface="Arial Black" panose="020B0A04020102020204" pitchFamily="34" charset="0"/>
              </a:rPr>
              <a:t>We are ordinary people </a:t>
            </a:r>
          </a:p>
          <a:p>
            <a:pPr algn="l">
              <a:defRPr/>
            </a:pPr>
            <a:r>
              <a:rPr lang="en-GB" altLang="en-US" sz="3200" dirty="0">
                <a:latin typeface="Arial Black" panose="020B0A04020102020204" pitchFamily="34" charset="0"/>
              </a:rPr>
              <a:t>from across the world standing up for human rights</a:t>
            </a:r>
          </a:p>
        </p:txBody>
      </p:sp>
      <p:pic>
        <p:nvPicPr>
          <p:cNvPr id="10" name="Picture 9">
            <a:extLst>
              <a:ext uri="{FF2B5EF4-FFF2-40B4-BE49-F238E27FC236}">
                <a16:creationId xmlns:a16="http://schemas.microsoft.com/office/drawing/2014/main" id="{8B7585B4-A6C2-429E-8D99-F53EB2443F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844" y="3508010"/>
            <a:ext cx="3772548" cy="2515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CEC0FC9-8916-4D0D-8B71-600B8F90FB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1693" y="2190403"/>
            <a:ext cx="3371489" cy="2248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1D5B137C-B713-45EF-B477-96F7C28D30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7337" y="2231136"/>
            <a:ext cx="2479857" cy="3719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2E7C81B6-D89B-4553-B801-043BD8B0E56B}"/>
              </a:ext>
            </a:extLst>
          </p:cNvPr>
          <p:cNvPicPr>
            <a:picLocks noChangeAspect="1"/>
          </p:cNvPicPr>
          <p:nvPr/>
        </p:nvPicPr>
        <p:blipFill rotWithShape="1">
          <a:blip r:embed="rId7">
            <a:extLst>
              <a:ext uri="{28A0092B-C50C-407E-A947-70E740481C1C}">
                <a14:useLocalDpi xmlns:a14="http://schemas.microsoft.com/office/drawing/2010/main" val="0"/>
              </a:ext>
            </a:extLst>
          </a:blip>
          <a:srcRect l="20759" r="19214"/>
          <a:stretch/>
        </p:blipFill>
        <p:spPr>
          <a:xfrm>
            <a:off x="4572000" y="4034707"/>
            <a:ext cx="2072633" cy="1703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725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Box 2"/>
          <p:cNvSpPr txBox="1">
            <a:spLocks noChangeArrowheads="1"/>
          </p:cNvSpPr>
          <p:nvPr/>
        </p:nvSpPr>
        <p:spPr bwMode="auto">
          <a:xfrm>
            <a:off x="1638731" y="521201"/>
            <a:ext cx="5866536" cy="11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20000"/>
              </a:lnSpc>
              <a:defRPr/>
            </a:pPr>
            <a:endParaRPr lang="en-GB" altLang="en-US" sz="3200" dirty="0"/>
          </a:p>
          <a:p>
            <a:pPr>
              <a:lnSpc>
                <a:spcPct val="30000"/>
              </a:lnSpc>
              <a:defRPr/>
            </a:pPr>
            <a:r>
              <a:rPr lang="en-GB" altLang="en-US" sz="4800" dirty="0">
                <a:latin typeface="Arial Black" panose="020B0A04020102020204" pitchFamily="34" charset="0"/>
              </a:rPr>
              <a:t>Children’s Rights</a:t>
            </a:r>
            <a:endParaRPr lang="en-GB" altLang="en-US" sz="8000" dirty="0">
              <a:latin typeface="Arial Black" panose="020B0A04020102020204" pitchFamily="34" charset="0"/>
            </a:endParaRPr>
          </a:p>
          <a:p>
            <a:pPr>
              <a:lnSpc>
                <a:spcPct val="60000"/>
              </a:lnSpc>
              <a:defRPr/>
            </a:pPr>
            <a:endParaRPr lang="en-GB" altLang="en-US" sz="8000" dirty="0">
              <a:latin typeface="Arial Black" panose="020B0A04020102020204" pitchFamily="34" charset="0"/>
            </a:endParaRPr>
          </a:p>
        </p:txBody>
      </p:sp>
      <p:pic>
        <p:nvPicPr>
          <p:cNvPr id="6" name="Picture 5">
            <a:extLst>
              <a:ext uri="{FF2B5EF4-FFF2-40B4-BE49-F238E27FC236}">
                <a16:creationId xmlns:a16="http://schemas.microsoft.com/office/drawing/2014/main" id="{70B16ABF-A3D7-49D4-801F-FA34CA78F731}"/>
              </a:ext>
            </a:extLst>
          </p:cNvPr>
          <p:cNvPicPr>
            <a:picLocks noChangeAspect="1"/>
          </p:cNvPicPr>
          <p:nvPr/>
        </p:nvPicPr>
        <p:blipFill>
          <a:blip r:embed="rId4"/>
          <a:stretch>
            <a:fillRect/>
          </a:stretch>
        </p:blipFill>
        <p:spPr>
          <a:xfrm>
            <a:off x="1889583" y="1093377"/>
            <a:ext cx="5364832" cy="4893704"/>
          </a:xfrm>
          <a:prstGeom prst="rect">
            <a:avLst/>
          </a:prstGeom>
        </p:spPr>
      </p:pic>
    </p:spTree>
    <p:extLst>
      <p:ext uri="{BB962C8B-B14F-4D97-AF65-F5344CB8AC3E}">
        <p14:creationId xmlns:p14="http://schemas.microsoft.com/office/powerpoint/2010/main" val="333423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5"/>
          <p:cNvSpPr txBox="1">
            <a:spLocks/>
          </p:cNvSpPr>
          <p:nvPr/>
        </p:nvSpPr>
        <p:spPr>
          <a:xfrm>
            <a:off x="269833" y="598284"/>
            <a:ext cx="6932079"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2500" dirty="0">
                <a:latin typeface="Arial Black" panose="020B0A04020102020204" pitchFamily="34" charset="0"/>
              </a:rPr>
              <a:t>'I HAVE THE RIGHT TO BE A CHILD'</a:t>
            </a:r>
          </a:p>
        </p:txBody>
      </p:sp>
      <p:pic>
        <p:nvPicPr>
          <p:cNvPr id="6" name="Picture 5">
            <a:extLst>
              <a:ext uri="{FF2B5EF4-FFF2-40B4-BE49-F238E27FC236}">
                <a16:creationId xmlns:a16="http://schemas.microsoft.com/office/drawing/2014/main" id="{66FEA0CE-8AA2-4B17-8EF3-6F9904A23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98" y="642352"/>
            <a:ext cx="7397558" cy="4450094"/>
          </a:xfrm>
          <a:prstGeom prst="rect">
            <a:avLst/>
          </a:prstGeom>
        </p:spPr>
      </p:pic>
      <p:sp>
        <p:nvSpPr>
          <p:cNvPr id="2" name="Rectangle 1">
            <a:extLst>
              <a:ext uri="{FF2B5EF4-FFF2-40B4-BE49-F238E27FC236}">
                <a16:creationId xmlns:a16="http://schemas.microsoft.com/office/drawing/2014/main" id="{9D1342AC-2A36-449C-A052-C24A7D63CF8B}"/>
              </a:ext>
            </a:extLst>
          </p:cNvPr>
          <p:cNvSpPr/>
          <p:nvPr/>
        </p:nvSpPr>
        <p:spPr>
          <a:xfrm>
            <a:off x="0" y="0"/>
            <a:ext cx="9144000" cy="62156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35D86E0-F7B1-4852-A4F4-857CB8C25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08" y="744460"/>
            <a:ext cx="8888383" cy="4450094"/>
          </a:xfrm>
          <a:prstGeom prst="rect">
            <a:avLst/>
          </a:prstGeom>
        </p:spPr>
      </p:pic>
    </p:spTree>
    <p:extLst>
      <p:ext uri="{BB962C8B-B14F-4D97-AF65-F5344CB8AC3E}">
        <p14:creationId xmlns:p14="http://schemas.microsoft.com/office/powerpoint/2010/main" val="273326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7895"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246" t="1607" r="-1"/>
          <a:stretch/>
        </p:blipFill>
        <p:spPr>
          <a:xfrm>
            <a:off x="914401" y="1033670"/>
            <a:ext cx="7271563" cy="5124806"/>
          </a:xfrm>
          <a:prstGeom prst="rect">
            <a:avLst/>
          </a:prstGeom>
        </p:spPr>
      </p:pic>
      <p:sp>
        <p:nvSpPr>
          <p:cNvPr id="4" name="Title 5"/>
          <p:cNvSpPr txBox="1">
            <a:spLocks/>
          </p:cNvSpPr>
          <p:nvPr/>
        </p:nvSpPr>
        <p:spPr>
          <a:xfrm>
            <a:off x="568123" y="693530"/>
            <a:ext cx="6932079"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3200" dirty="0">
                <a:latin typeface="Arial Black" panose="020B0A04020102020204" pitchFamily="34" charset="0"/>
              </a:rPr>
              <a:t>Who is a child?</a:t>
            </a:r>
          </a:p>
        </p:txBody>
      </p:sp>
    </p:spTree>
    <p:extLst>
      <p:ext uri="{BB962C8B-B14F-4D97-AF65-F5344CB8AC3E}">
        <p14:creationId xmlns:p14="http://schemas.microsoft.com/office/powerpoint/2010/main" val="32619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 y="0"/>
            <a:ext cx="9127895" cy="6858000"/>
          </a:xfrm>
          <a:prstGeom prst="rect">
            <a:avLst/>
          </a:prstGeom>
        </p:spPr>
      </p:pic>
      <p:sp>
        <p:nvSpPr>
          <p:cNvPr id="4" name="Title 5"/>
          <p:cNvSpPr txBox="1">
            <a:spLocks/>
          </p:cNvSpPr>
          <p:nvPr/>
        </p:nvSpPr>
        <p:spPr>
          <a:xfrm>
            <a:off x="568123" y="693530"/>
            <a:ext cx="6932079"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3200" dirty="0">
                <a:latin typeface="Arial Black" panose="020B0A04020102020204" pitchFamily="34" charset="0"/>
              </a:rPr>
              <a:t>What are rights?</a:t>
            </a:r>
          </a:p>
        </p:txBody>
      </p:sp>
      <p:pic>
        <p:nvPicPr>
          <p:cNvPr id="5" name="Picture 4">
            <a:extLst>
              <a:ext uri="{FF2B5EF4-FFF2-40B4-BE49-F238E27FC236}">
                <a16:creationId xmlns:a16="http://schemas.microsoft.com/office/drawing/2014/main" id="{32F98629-5251-4420-AA32-D646C9219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314" y="1521156"/>
            <a:ext cx="5715000" cy="3810000"/>
          </a:xfrm>
          <a:prstGeom prst="rect">
            <a:avLst/>
          </a:prstGeom>
        </p:spPr>
      </p:pic>
      <p:sp>
        <p:nvSpPr>
          <p:cNvPr id="2" name="TextBox 1">
            <a:extLst>
              <a:ext uri="{FF2B5EF4-FFF2-40B4-BE49-F238E27FC236}">
                <a16:creationId xmlns:a16="http://schemas.microsoft.com/office/drawing/2014/main" id="{8DC9751B-50D5-45D2-88B0-6035808DD10C}"/>
              </a:ext>
            </a:extLst>
          </p:cNvPr>
          <p:cNvSpPr txBox="1"/>
          <p:nvPr/>
        </p:nvSpPr>
        <p:spPr>
          <a:xfrm>
            <a:off x="5932715" y="5352437"/>
            <a:ext cx="1904999" cy="230832"/>
          </a:xfrm>
          <a:prstGeom prst="rect">
            <a:avLst/>
          </a:prstGeom>
          <a:noFill/>
        </p:spPr>
        <p:txBody>
          <a:bodyPr wrap="square" rtlCol="0">
            <a:spAutoFit/>
          </a:bodyPr>
          <a:lstStyle/>
          <a:p>
            <a:r>
              <a:rPr lang="en-GB" sz="900" dirty="0"/>
              <a:t>Copyright: Henning Schacht </a:t>
            </a:r>
          </a:p>
        </p:txBody>
      </p:sp>
    </p:spTree>
    <p:extLst>
      <p:ext uri="{BB962C8B-B14F-4D97-AF65-F5344CB8AC3E}">
        <p14:creationId xmlns:p14="http://schemas.microsoft.com/office/powerpoint/2010/main" val="371636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 y="0"/>
            <a:ext cx="9127895" cy="6858000"/>
          </a:xfrm>
          <a:prstGeom prst="rect">
            <a:avLst/>
          </a:prstGeom>
        </p:spPr>
      </p:pic>
      <p:sp>
        <p:nvSpPr>
          <p:cNvPr id="4" name="Title 5"/>
          <p:cNvSpPr txBox="1">
            <a:spLocks/>
          </p:cNvSpPr>
          <p:nvPr/>
        </p:nvSpPr>
        <p:spPr>
          <a:xfrm>
            <a:off x="568123" y="693530"/>
            <a:ext cx="6932079"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3200" dirty="0">
                <a:latin typeface="Arial Black" panose="020B0A04020102020204" pitchFamily="34" charset="0"/>
              </a:rPr>
              <a:t>So…what are children’s rights?</a:t>
            </a:r>
          </a:p>
        </p:txBody>
      </p:sp>
      <p:pic>
        <p:nvPicPr>
          <p:cNvPr id="5" name="Picture 4">
            <a:extLst>
              <a:ext uri="{FF2B5EF4-FFF2-40B4-BE49-F238E27FC236}">
                <a16:creationId xmlns:a16="http://schemas.microsoft.com/office/drawing/2014/main" id="{6189B5FB-0A0D-4276-94D4-69ED69069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0" y="1524000"/>
            <a:ext cx="5715000" cy="3810000"/>
          </a:xfrm>
          <a:prstGeom prst="rect">
            <a:avLst/>
          </a:prstGeom>
        </p:spPr>
      </p:pic>
    </p:spTree>
    <p:extLst>
      <p:ext uri="{BB962C8B-B14F-4D97-AF65-F5344CB8AC3E}">
        <p14:creationId xmlns:p14="http://schemas.microsoft.com/office/powerpoint/2010/main" val="112838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 y="0"/>
            <a:ext cx="9127895" cy="6858000"/>
          </a:xfrm>
          <a:prstGeom prst="rect">
            <a:avLst/>
          </a:prstGeom>
        </p:spPr>
      </p:pic>
      <p:sp>
        <p:nvSpPr>
          <p:cNvPr id="4" name="Title 5"/>
          <p:cNvSpPr txBox="1">
            <a:spLocks/>
          </p:cNvSpPr>
          <p:nvPr/>
        </p:nvSpPr>
        <p:spPr>
          <a:xfrm>
            <a:off x="226747" y="778874"/>
            <a:ext cx="7332293"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3200" dirty="0">
                <a:latin typeface="Arial Black" panose="020B0A04020102020204" pitchFamily="34" charset="0"/>
              </a:rPr>
              <a:t>Do children have the right to…?</a:t>
            </a:r>
          </a:p>
        </p:txBody>
      </p:sp>
      <p:pic>
        <p:nvPicPr>
          <p:cNvPr id="3" name="Picture 2">
            <a:extLst>
              <a:ext uri="{FF2B5EF4-FFF2-40B4-BE49-F238E27FC236}">
                <a16:creationId xmlns:a16="http://schemas.microsoft.com/office/drawing/2014/main" id="{354BE5E2-9991-4609-B306-0460B15FE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0" y="1524000"/>
            <a:ext cx="5715000" cy="3810000"/>
          </a:xfrm>
          <a:prstGeom prst="rect">
            <a:avLst/>
          </a:prstGeom>
        </p:spPr>
      </p:pic>
    </p:spTree>
    <p:extLst>
      <p:ext uri="{BB962C8B-B14F-4D97-AF65-F5344CB8AC3E}">
        <p14:creationId xmlns:p14="http://schemas.microsoft.com/office/powerpoint/2010/main" val="2549018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659</Words>
  <Application>Microsoft Office PowerPoint</Application>
  <PresentationFormat>On-screen Show (4:3)</PresentationFormat>
  <Paragraphs>64</Paragraphs>
  <Slides>11</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Jordan</dc:creator>
  <cp:lastModifiedBy>Alice Sims</cp:lastModifiedBy>
  <cp:revision>35</cp:revision>
  <dcterms:created xsi:type="dcterms:W3CDTF">2015-12-15T12:31:40Z</dcterms:created>
  <dcterms:modified xsi:type="dcterms:W3CDTF">2018-05-31T13:26:27Z</dcterms:modified>
</cp:coreProperties>
</file>