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3" r:id="rId2"/>
    <p:sldId id="257" r:id="rId3"/>
    <p:sldId id="258" r:id="rId4"/>
    <p:sldId id="270" r:id="rId5"/>
    <p:sldId id="259" r:id="rId6"/>
    <p:sldId id="260" r:id="rId7"/>
    <p:sldId id="265" r:id="rId8"/>
    <p:sldId id="261" r:id="rId9"/>
    <p:sldId id="266" r:id="rId10"/>
    <p:sldId id="269" r:id="rId11"/>
    <p:sldId id="267" r:id="rId12"/>
    <p:sldId id="271" r:id="rId13"/>
    <p:sldId id="272" r:id="rId14"/>
    <p:sldId id="262" r:id="rId15"/>
    <p:sldId id="263" r:id="rId16"/>
    <p:sldId id="277" r:id="rId17"/>
    <p:sldId id="278" r:id="rId18"/>
    <p:sldId id="276" r:id="rId19"/>
    <p:sldId id="275" r:id="rId20"/>
    <p:sldId id="274"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77046" autoAdjust="0"/>
  </p:normalViewPr>
  <p:slideViewPr>
    <p:cSldViewPr snapToGrid="0">
      <p:cViewPr varScale="1">
        <p:scale>
          <a:sx n="59" d="100"/>
          <a:sy n="59" d="100"/>
        </p:scale>
        <p:origin x="1920"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EC489-BACD-44DD-BDA2-920E2D7FA959}" type="datetimeFigureOut">
              <a:rPr lang="en-US" smtClean="0"/>
              <a:t>4/9/2018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A55E4-05AE-4A58-ACF2-02AF4F8E2D44}" type="slidenum">
              <a:rPr lang="en-US" smtClean="0"/>
              <a:t>‹#›</a:t>
            </a:fld>
            <a:endParaRPr lang="en-US"/>
          </a:p>
        </p:txBody>
      </p:sp>
    </p:spTree>
    <p:extLst>
      <p:ext uri="{BB962C8B-B14F-4D97-AF65-F5344CB8AC3E}">
        <p14:creationId xmlns:p14="http://schemas.microsoft.com/office/powerpoint/2010/main" val="1225651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wVYSNTVVxno&amp;list=FLREPamP892LJnJfJNWYKfP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DF2C60-BBB5-4A44-A9D0-3325E4426688}" type="slidenum">
              <a:rPr lang="en-GB" smtClean="0"/>
              <a:t>1</a:t>
            </a:fld>
            <a:endParaRPr lang="en-GB"/>
          </a:p>
        </p:txBody>
      </p:sp>
    </p:spTree>
    <p:extLst>
      <p:ext uri="{BB962C8B-B14F-4D97-AF65-F5344CB8AC3E}">
        <p14:creationId xmlns:p14="http://schemas.microsoft.com/office/powerpoint/2010/main" val="14622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Nobel Peace Prize</a:t>
            </a:r>
          </a:p>
          <a:p>
            <a:endParaRPr lang="en-GB" b="1" dirty="0"/>
          </a:p>
          <a:p>
            <a:pPr marL="228600" indent="-228600">
              <a:buAutoNum type="arabicPeriod"/>
            </a:pPr>
            <a:r>
              <a:rPr lang="en-GB" b="0" dirty="0"/>
              <a:t>In 1977, Amnesty was awarded the Nobel Peace Prize for contributing to ‘securing the ground for freedom, for justice, and thereby also for peace in the world.’</a:t>
            </a:r>
          </a:p>
          <a:p>
            <a:pPr marL="228600" indent="-228600">
              <a:buAutoNum type="arabicPeriod"/>
            </a:pPr>
            <a:r>
              <a:rPr lang="en-GB" b="0" dirty="0"/>
              <a:t>Amnesty continues to do this work. </a:t>
            </a:r>
            <a:endParaRPr lang="en-US" b="0" dirty="0"/>
          </a:p>
        </p:txBody>
      </p:sp>
      <p:sp>
        <p:nvSpPr>
          <p:cNvPr id="4" name="Slide Number Placeholder 3"/>
          <p:cNvSpPr>
            <a:spLocks noGrp="1"/>
          </p:cNvSpPr>
          <p:nvPr>
            <p:ph type="sldNum" sz="quarter" idx="10"/>
          </p:nvPr>
        </p:nvSpPr>
        <p:spPr/>
        <p:txBody>
          <a:bodyPr/>
          <a:lstStyle/>
          <a:p>
            <a:fld id="{B9BA55E4-05AE-4A58-ACF2-02AF4F8E2D44}" type="slidenum">
              <a:rPr lang="en-US" smtClean="0"/>
              <a:t>10</a:t>
            </a:fld>
            <a:endParaRPr lang="en-US"/>
          </a:p>
        </p:txBody>
      </p:sp>
    </p:spTree>
    <p:extLst>
      <p:ext uri="{BB962C8B-B14F-4D97-AF65-F5344CB8AC3E}">
        <p14:creationId xmlns:p14="http://schemas.microsoft.com/office/powerpoint/2010/main" val="77524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Our Story (continued)</a:t>
            </a:r>
          </a:p>
          <a:p>
            <a:endParaRPr lang="en-GB" b="1" dirty="0"/>
          </a:p>
          <a:p>
            <a:pPr marL="228600" indent="-228600">
              <a:buFont typeface="+mj-lt"/>
              <a:buAutoNum type="arabicPeriod"/>
            </a:pPr>
            <a:r>
              <a:rPr lang="en-GB" b="0" dirty="0"/>
              <a:t>In 1980, Amnesty began one of it biggest campaign to end the death penalty. In 1961, when Amnesty was launched only nine countries had abolished the death penalty. That figure today stands at 141 countries where the death penalty is no longer used. </a:t>
            </a:r>
          </a:p>
          <a:p>
            <a:pPr marL="228600" indent="-228600">
              <a:buFont typeface="+mj-lt"/>
              <a:buAutoNum type="arabicPeriod"/>
            </a:pPr>
            <a:r>
              <a:rPr lang="en-GB" b="0" dirty="0"/>
              <a:t>In 1993, Amnesty campaigning for an International Criminal Court (ICC) to bring to justice those responsible for genocide and war crimes. The ICC was finally established in 2002.</a:t>
            </a:r>
          </a:p>
          <a:p>
            <a:pPr marL="228600" indent="-228600">
              <a:buFont typeface="+mj-lt"/>
              <a:buAutoNum type="arabicPeriod"/>
            </a:pPr>
            <a:r>
              <a:rPr lang="en-GB" b="0" dirty="0"/>
              <a:t>In 2006, Nelson Mandela became Amnesty’s Ambassador of Conscience. During Mandela’s trial, Amnesty sent lawyers to observe proceedings in South Africa. Mandela spoke very highly of the Amnesty lawyer, saying “his mere presence, as well as the assistance he gave, were a source of tremendous inspiration and encouragement to us”</a:t>
            </a:r>
          </a:p>
          <a:p>
            <a:pPr marL="228600" indent="-228600">
              <a:buFont typeface="+mj-lt"/>
              <a:buAutoNum type="arabicPeriod"/>
            </a:pPr>
            <a:r>
              <a:rPr lang="en-GB" b="0" dirty="0"/>
              <a:t>Lastly, after 20 years of campaigning for an international Arms Trade Treaty, a treaty came into force in 2014, which aims to stop the flow of weapons which are fuelling atrocities around the world. </a:t>
            </a:r>
          </a:p>
          <a:p>
            <a:pPr marL="228600" indent="-228600">
              <a:buFont typeface="+mj-lt"/>
              <a:buAutoNum type="arabicPeriod"/>
            </a:pPr>
            <a:r>
              <a:rPr lang="en-GB" b="0" dirty="0"/>
              <a:t>Over Amnesty’s nearly 60 year history, it is evident that our human rights focuses have broadened and our committed and ongoing campaigning has achieved many important human rights changes. </a:t>
            </a: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B9BA55E4-05AE-4A58-ACF2-02AF4F8E2D44}" type="slidenum">
              <a:rPr lang="en-US" smtClean="0"/>
              <a:t>11</a:t>
            </a:fld>
            <a:endParaRPr lang="en-US"/>
          </a:p>
        </p:txBody>
      </p:sp>
    </p:spTree>
    <p:extLst>
      <p:ext uri="{BB962C8B-B14F-4D97-AF65-F5344CB8AC3E}">
        <p14:creationId xmlns:p14="http://schemas.microsoft.com/office/powerpoint/2010/main" val="3410436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Amnesty International UK Movement</a:t>
            </a:r>
          </a:p>
          <a:p>
            <a:endParaRPr lang="en-GB" b="1" dirty="0"/>
          </a:p>
          <a:p>
            <a:pPr marL="228600" indent="-228600">
              <a:buAutoNum type="arabicPeriod"/>
            </a:pPr>
            <a:r>
              <a:rPr lang="en-GB" b="0" dirty="0"/>
              <a:t>More than 1 million people take action online with amnesty.org.uk a year and over 625,000 people in the UK support Amnesty in the UK, including members, supporters and those who have taken actions online. </a:t>
            </a:r>
          </a:p>
          <a:p>
            <a:pPr marL="228600" indent="-228600">
              <a:buAutoNum type="arabicPeriod"/>
            </a:pPr>
            <a:r>
              <a:rPr lang="en-GB" b="0" dirty="0"/>
              <a:t>Amnesty UK is one of 68 national sections in the global movement. We have offices in Edinburgh and Belfast and our main office is in London, with over 150 staff and volunteers overall. </a:t>
            </a:r>
          </a:p>
          <a:p>
            <a:pPr marL="228600" indent="-228600">
              <a:buAutoNum type="arabicPeriod"/>
            </a:pPr>
            <a:r>
              <a:rPr lang="en-GB" b="0" dirty="0"/>
              <a:t>One of Amnesty UK’s greatest strengths are our activist groups around the UK. We have 729 groups that take part in campaigns. Our local groups are made up of adult activists, often meeting in the evening once a month to come together to campaign on human rights issues that Amnesty focusses on. We also have amazing and active student groups based in Universities and Youth groups based in schools and colleges across the UK. Anyone can be a member of our activist groups and you can find your closest group on our website, www.amnesty.org.uk/groups.</a:t>
            </a: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B9BA55E4-05AE-4A58-ACF2-02AF4F8E2D44}" type="slidenum">
              <a:rPr lang="en-US" smtClean="0"/>
              <a:t>12</a:t>
            </a:fld>
            <a:endParaRPr lang="en-US"/>
          </a:p>
        </p:txBody>
      </p:sp>
    </p:spTree>
    <p:extLst>
      <p:ext uri="{BB962C8B-B14F-4D97-AF65-F5344CB8AC3E}">
        <p14:creationId xmlns:p14="http://schemas.microsoft.com/office/powerpoint/2010/main" val="58089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we work?</a:t>
            </a:r>
          </a:p>
          <a:p>
            <a:endParaRPr lang="en-GB" b="1" dirty="0"/>
          </a:p>
          <a:p>
            <a:pPr marL="228600" indent="-228600">
              <a:buFont typeface="+mj-lt"/>
              <a:buAutoNum type="arabicPeriod"/>
              <a:defRPr/>
            </a:pPr>
            <a:r>
              <a:rPr lang="en-US" altLang="en-US" sz="1200" dirty="0">
                <a:latin typeface="Arial" panose="020B0604020202020204" pitchFamily="34" charset="0"/>
                <a:cs typeface="Arial" panose="020B0604020202020204" pitchFamily="34" charset="0"/>
              </a:rPr>
              <a:t>Amnesty International has come a long way since its inception in 1961. </a:t>
            </a:r>
          </a:p>
          <a:p>
            <a:pPr marL="228600" indent="-228600">
              <a:buFont typeface="+mj-lt"/>
              <a:buAutoNum type="arabicPeriod"/>
              <a:defRPr/>
            </a:pPr>
            <a:r>
              <a:rPr lang="en-US" altLang="en-US" sz="1200" dirty="0">
                <a:latin typeface="Arial" panose="020B0604020202020204" pitchFamily="34" charset="0"/>
                <a:cs typeface="Arial" panose="020B0604020202020204" pitchFamily="34" charset="0"/>
              </a:rPr>
              <a:t>Whilst campaigning and advocating on behalf of prisoners of conscience continues to be an important part of the work we do, the scope of Amnesty has greatly expanded. </a:t>
            </a:r>
          </a:p>
          <a:p>
            <a:pPr marL="228600" indent="-228600">
              <a:buFont typeface="+mj-lt"/>
              <a:buAutoNum type="arabicPeriod"/>
              <a:defRPr/>
            </a:pPr>
            <a:r>
              <a:rPr lang="en-US" altLang="en-US" sz="1200" dirty="0">
                <a:latin typeface="Arial" panose="020B0604020202020204" pitchFamily="34" charset="0"/>
                <a:cs typeface="Arial" panose="020B0604020202020204" pitchFamily="34" charset="0"/>
              </a:rPr>
              <a:t>Amnesty researchers carry out field research across the world, giving the movement facts straight from the ground. </a:t>
            </a:r>
          </a:p>
          <a:p>
            <a:pPr marL="228600" indent="-228600">
              <a:buFont typeface="+mj-lt"/>
              <a:buAutoNum type="arabicPeriod"/>
              <a:defRPr/>
            </a:pPr>
            <a:r>
              <a:rPr lang="en-US" altLang="en-US" sz="1200" dirty="0">
                <a:latin typeface="Arial" panose="020B0604020202020204" pitchFamily="34" charset="0"/>
                <a:cs typeface="Arial" panose="020B0604020202020204" pitchFamily="34" charset="0"/>
              </a:rPr>
              <a:t>This enables and informs our wide ranging campaigns and allows our members and activists to apply legal, political and moral pressure on governments and the public to act in support of human rights. </a:t>
            </a:r>
          </a:p>
          <a:p>
            <a:pPr marL="228600" indent="-228600">
              <a:buFont typeface="+mj-lt"/>
              <a:buAutoNum type="arabicPeriod"/>
              <a:defRPr/>
            </a:pPr>
            <a:r>
              <a:rPr lang="en-GB" altLang="en-US" sz="1200" dirty="0">
                <a:latin typeface="Arial" panose="020B0604020202020204" pitchFamily="34" charset="0"/>
                <a:cs typeface="Arial" panose="020B0604020202020204" pitchFamily="34" charset="0"/>
              </a:rPr>
              <a:t>O</a:t>
            </a:r>
            <a:r>
              <a:rPr lang="en-US" altLang="en-US" sz="1200" dirty="0" err="1">
                <a:latin typeface="Arial" panose="020B0604020202020204" pitchFamily="34" charset="0"/>
                <a:cs typeface="Arial" panose="020B0604020202020204" pitchFamily="34" charset="0"/>
              </a:rPr>
              <a:t>ur</a:t>
            </a:r>
            <a:r>
              <a:rPr lang="en-US" altLang="en-US" sz="1200" dirty="0">
                <a:latin typeface="Arial" panose="020B0604020202020204" pitchFamily="34" charset="0"/>
                <a:cs typeface="Arial" panose="020B0604020202020204" pitchFamily="34" charset="0"/>
              </a:rPr>
              <a:t> research enables us to build policy positions based on what needs to change and publishing our research and findings helps us to generate media coverage to shine a light on human rights abuses around the world. This gets the attention of authorities and the public to problem and to our proposed solutions.</a:t>
            </a:r>
          </a:p>
          <a:p>
            <a:pPr marL="228600" indent="-228600">
              <a:buFont typeface="+mj-lt"/>
              <a:buAutoNum type="arabicPeriod"/>
              <a:defRPr/>
            </a:pPr>
            <a:r>
              <a:rPr lang="en-GB" altLang="en-US" sz="1200" dirty="0">
                <a:latin typeface="Arial" panose="020B0604020202020204" pitchFamily="34" charset="0"/>
                <a:cs typeface="Arial" panose="020B0604020202020204" pitchFamily="34" charset="0"/>
              </a:rPr>
              <a:t>A</a:t>
            </a:r>
            <a:r>
              <a:rPr lang="en-US" altLang="en-US" sz="1200" dirty="0" err="1">
                <a:latin typeface="Arial" panose="020B0604020202020204" pitchFamily="34" charset="0"/>
                <a:cs typeface="Arial" panose="020B0604020202020204" pitchFamily="34" charset="0"/>
              </a:rPr>
              <a:t>ll</a:t>
            </a:r>
            <a:r>
              <a:rPr lang="en-US" altLang="en-US" sz="1200" dirty="0">
                <a:latin typeface="Arial" panose="020B0604020202020204" pitchFamily="34" charset="0"/>
                <a:cs typeface="Arial" panose="020B0604020202020204" pitchFamily="34" charset="0"/>
              </a:rPr>
              <a:t> of this strengthens our campaigning and allows us to apply pressure through advocacy, action and  partnerships, which helps to strengthen our call.</a:t>
            </a:r>
          </a:p>
          <a:p>
            <a:endParaRPr lang="en-US" b="1" dirty="0"/>
          </a:p>
        </p:txBody>
      </p:sp>
      <p:sp>
        <p:nvSpPr>
          <p:cNvPr id="4" name="Slide Number Placeholder 3"/>
          <p:cNvSpPr>
            <a:spLocks noGrp="1"/>
          </p:cNvSpPr>
          <p:nvPr>
            <p:ph type="sldNum" sz="quarter" idx="10"/>
          </p:nvPr>
        </p:nvSpPr>
        <p:spPr/>
        <p:txBody>
          <a:bodyPr/>
          <a:lstStyle/>
          <a:p>
            <a:fld id="{B9BA55E4-05AE-4A58-ACF2-02AF4F8E2D44}" type="slidenum">
              <a:rPr lang="en-US" smtClean="0"/>
              <a:t>13</a:t>
            </a:fld>
            <a:endParaRPr lang="en-US"/>
          </a:p>
        </p:txBody>
      </p:sp>
    </p:spTree>
    <p:extLst>
      <p:ext uri="{BB962C8B-B14F-4D97-AF65-F5344CB8AC3E}">
        <p14:creationId xmlns:p14="http://schemas.microsoft.com/office/powerpoint/2010/main" val="406448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change happens? </a:t>
            </a:r>
          </a:p>
          <a:p>
            <a:endParaRPr lang="en-GB" b="1" dirty="0"/>
          </a:p>
          <a:p>
            <a:pPr marL="228600" indent="-228600">
              <a:buAutoNum type="arabicPeriod"/>
            </a:pPr>
            <a:r>
              <a:rPr lang="en-GB" b="0" dirty="0"/>
              <a:t>This slide shows examples of the previous slide in action. </a:t>
            </a:r>
          </a:p>
          <a:p>
            <a:pPr marL="228600" indent="-228600">
              <a:buAutoNum type="arabicPeriod"/>
            </a:pPr>
            <a:r>
              <a:rPr lang="en-GB" b="0" dirty="0"/>
              <a:t>The image on the left shows Amnesty Researcher Joanne Mariner in Central African Republic in November 2014.</a:t>
            </a:r>
          </a:p>
          <a:p>
            <a:pPr marL="228600" indent="-228600">
              <a:buAutoNum type="arabicPeriod"/>
            </a:pPr>
            <a:r>
              <a:rPr lang="en-GB" b="0" dirty="0"/>
              <a:t>The image in the middle shows Amnesty activists at work doing advocacy and lobbying with MP Jim Fitzpatrick in Parliament.</a:t>
            </a:r>
          </a:p>
          <a:p>
            <a:pPr marL="228600" indent="-228600">
              <a:buAutoNum type="arabicPeriod"/>
            </a:pPr>
            <a:r>
              <a:rPr lang="en-GB" b="0" dirty="0"/>
              <a:t>The last image on the rights shows our powerful campaign action/stunt outside the US Embassy in London where 100 female activists dressed as the iconic Statue of Liberty carrying banners reading ‘Refugees Welcome’ and ‘No Ban, No Wall’, standing against the Trumps administration’s Executive Order proposing a ban on travel from 7 Muslim majority countries and their proposed border wall along the US Mexico border. </a:t>
            </a:r>
            <a:endParaRPr lang="en-US" b="0" dirty="0"/>
          </a:p>
        </p:txBody>
      </p:sp>
      <p:sp>
        <p:nvSpPr>
          <p:cNvPr id="4" name="Slide Number Placeholder 3"/>
          <p:cNvSpPr>
            <a:spLocks noGrp="1"/>
          </p:cNvSpPr>
          <p:nvPr>
            <p:ph type="sldNum" sz="quarter" idx="10"/>
          </p:nvPr>
        </p:nvSpPr>
        <p:spPr/>
        <p:txBody>
          <a:bodyPr/>
          <a:lstStyle/>
          <a:p>
            <a:fld id="{B9BA55E4-05AE-4A58-ACF2-02AF4F8E2D44}" type="slidenum">
              <a:rPr lang="en-US" smtClean="0"/>
              <a:t>14</a:t>
            </a:fld>
            <a:endParaRPr lang="en-US"/>
          </a:p>
        </p:txBody>
      </p:sp>
    </p:spTree>
    <p:extLst>
      <p:ext uri="{BB962C8B-B14F-4D97-AF65-F5344CB8AC3E}">
        <p14:creationId xmlns:p14="http://schemas.microsoft.com/office/powerpoint/2010/main" val="2175092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we work on?</a:t>
            </a:r>
          </a:p>
          <a:p>
            <a:endParaRPr lang="en-GB" b="1" dirty="0"/>
          </a:p>
          <a:p>
            <a:pPr marL="228600" indent="-228600">
              <a:buAutoNum type="arabicPeriod"/>
            </a:pPr>
            <a:r>
              <a:rPr lang="en-GB" b="0" dirty="0"/>
              <a:t>Amnesty works on a broad range of human rights issues. </a:t>
            </a:r>
          </a:p>
          <a:p>
            <a:pPr marL="228600" indent="-228600">
              <a:buAutoNum type="arabicPeriod"/>
            </a:pPr>
            <a:r>
              <a:rPr lang="en-GB" b="0" dirty="0"/>
              <a:t>We work on armed conflict, arms control, corporate accountability and death penalty.</a:t>
            </a:r>
            <a:endParaRPr lang="en-US" b="0" dirty="0"/>
          </a:p>
        </p:txBody>
      </p:sp>
      <p:sp>
        <p:nvSpPr>
          <p:cNvPr id="4" name="Slide Number Placeholder 3"/>
          <p:cNvSpPr>
            <a:spLocks noGrp="1"/>
          </p:cNvSpPr>
          <p:nvPr>
            <p:ph type="sldNum" sz="quarter" idx="10"/>
          </p:nvPr>
        </p:nvSpPr>
        <p:spPr/>
        <p:txBody>
          <a:bodyPr/>
          <a:lstStyle/>
          <a:p>
            <a:fld id="{B9BA55E4-05AE-4A58-ACF2-02AF4F8E2D44}" type="slidenum">
              <a:rPr lang="en-US" smtClean="0"/>
              <a:t>15</a:t>
            </a:fld>
            <a:endParaRPr lang="en-US"/>
          </a:p>
        </p:txBody>
      </p:sp>
    </p:spTree>
    <p:extLst>
      <p:ext uri="{BB962C8B-B14F-4D97-AF65-F5344CB8AC3E}">
        <p14:creationId xmlns:p14="http://schemas.microsoft.com/office/powerpoint/2010/main" val="1109289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What we work on?</a:t>
            </a:r>
          </a:p>
          <a:p>
            <a:endParaRPr lang="en-GB" dirty="0"/>
          </a:p>
          <a:p>
            <a:r>
              <a:rPr lang="en-GB" dirty="0"/>
              <a:t>1</a:t>
            </a:r>
            <a:r>
              <a:rPr lang="en-US" dirty="0"/>
              <a:t>. We work on detention, disappearances, discrimination and freedom of expression.</a:t>
            </a:r>
          </a:p>
        </p:txBody>
      </p:sp>
      <p:sp>
        <p:nvSpPr>
          <p:cNvPr id="4" name="Slide Number Placeholder 3"/>
          <p:cNvSpPr>
            <a:spLocks noGrp="1"/>
          </p:cNvSpPr>
          <p:nvPr>
            <p:ph type="sldNum" sz="quarter" idx="10"/>
          </p:nvPr>
        </p:nvSpPr>
        <p:spPr/>
        <p:txBody>
          <a:bodyPr/>
          <a:lstStyle/>
          <a:p>
            <a:fld id="{B9BA55E4-05AE-4A58-ACF2-02AF4F8E2D44}" type="slidenum">
              <a:rPr lang="en-US" smtClean="0"/>
              <a:t>16</a:t>
            </a:fld>
            <a:endParaRPr lang="en-US"/>
          </a:p>
        </p:txBody>
      </p:sp>
    </p:spTree>
    <p:extLst>
      <p:ext uri="{BB962C8B-B14F-4D97-AF65-F5344CB8AC3E}">
        <p14:creationId xmlns:p14="http://schemas.microsoft.com/office/powerpoint/2010/main" val="374589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we work on?</a:t>
            </a:r>
          </a:p>
          <a:p>
            <a:endParaRPr lang="en-GB" b="1" dirty="0"/>
          </a:p>
          <a:p>
            <a:r>
              <a:rPr lang="en-GB" b="0" dirty="0"/>
              <a:t>1. We work on living in dignity, refugees, asylum-seekers and migrants, indigenous peoples and international justice.</a:t>
            </a:r>
            <a:endParaRPr lang="en-US" b="0" dirty="0"/>
          </a:p>
        </p:txBody>
      </p:sp>
      <p:sp>
        <p:nvSpPr>
          <p:cNvPr id="4" name="Slide Number Placeholder 3"/>
          <p:cNvSpPr>
            <a:spLocks noGrp="1"/>
          </p:cNvSpPr>
          <p:nvPr>
            <p:ph type="sldNum" sz="quarter" idx="10"/>
          </p:nvPr>
        </p:nvSpPr>
        <p:spPr/>
        <p:txBody>
          <a:bodyPr/>
          <a:lstStyle/>
          <a:p>
            <a:fld id="{B9BA55E4-05AE-4A58-ACF2-02AF4F8E2D44}" type="slidenum">
              <a:rPr lang="en-US" smtClean="0"/>
              <a:t>17</a:t>
            </a:fld>
            <a:endParaRPr lang="en-US"/>
          </a:p>
        </p:txBody>
      </p:sp>
    </p:spTree>
    <p:extLst>
      <p:ext uri="{BB962C8B-B14F-4D97-AF65-F5344CB8AC3E}">
        <p14:creationId xmlns:p14="http://schemas.microsoft.com/office/powerpoint/2010/main" val="3032525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we work on?</a:t>
            </a:r>
          </a:p>
          <a:p>
            <a:endParaRPr lang="en-GB" b="1" dirty="0"/>
          </a:p>
          <a:p>
            <a:r>
              <a:rPr lang="en-GB" b="0" dirty="0"/>
              <a:t>1. We work on sexual reproductive rights, torture and United Nations. </a:t>
            </a:r>
            <a:endParaRPr lang="en-US" b="0" dirty="0"/>
          </a:p>
        </p:txBody>
      </p:sp>
      <p:sp>
        <p:nvSpPr>
          <p:cNvPr id="4" name="Slide Number Placeholder 3"/>
          <p:cNvSpPr>
            <a:spLocks noGrp="1"/>
          </p:cNvSpPr>
          <p:nvPr>
            <p:ph type="sldNum" sz="quarter" idx="10"/>
          </p:nvPr>
        </p:nvSpPr>
        <p:spPr/>
        <p:txBody>
          <a:bodyPr/>
          <a:lstStyle/>
          <a:p>
            <a:fld id="{B9BA55E4-05AE-4A58-ACF2-02AF4F8E2D44}" type="slidenum">
              <a:rPr lang="en-US" smtClean="0"/>
              <a:t>18</a:t>
            </a:fld>
            <a:endParaRPr lang="en-US"/>
          </a:p>
        </p:txBody>
      </p:sp>
    </p:spTree>
    <p:extLst>
      <p:ext uri="{BB962C8B-B14F-4D97-AF65-F5344CB8AC3E}">
        <p14:creationId xmlns:p14="http://schemas.microsoft.com/office/powerpoint/2010/main" val="3468769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Video: We can change the world?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Length: 1 minute 5 seconds.</a:t>
            </a:r>
            <a:endParaRPr lang="en-GB" dirty="0"/>
          </a:p>
          <a:p>
            <a:endParaRPr lang="en-US" b="1" dirty="0"/>
          </a:p>
        </p:txBody>
      </p:sp>
      <p:sp>
        <p:nvSpPr>
          <p:cNvPr id="4" name="Slide Number Placeholder 3"/>
          <p:cNvSpPr>
            <a:spLocks noGrp="1"/>
          </p:cNvSpPr>
          <p:nvPr>
            <p:ph type="sldNum" sz="quarter" idx="10"/>
          </p:nvPr>
        </p:nvSpPr>
        <p:spPr/>
        <p:txBody>
          <a:bodyPr/>
          <a:lstStyle/>
          <a:p>
            <a:fld id="{B9BA55E4-05AE-4A58-ACF2-02AF4F8E2D44}" type="slidenum">
              <a:rPr lang="en-US" smtClean="0"/>
              <a:t>19</a:t>
            </a:fld>
            <a:endParaRPr lang="en-US"/>
          </a:p>
        </p:txBody>
      </p:sp>
    </p:spTree>
    <p:extLst>
      <p:ext uri="{BB962C8B-B14F-4D97-AF65-F5344CB8AC3E}">
        <p14:creationId xmlns:p14="http://schemas.microsoft.com/office/powerpoint/2010/main" val="155883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Human Rights and Amnesty International.</a:t>
            </a:r>
          </a:p>
          <a:p>
            <a:pPr>
              <a:defRPr/>
            </a:pPr>
            <a:endParaRPr lang="en-GB" dirty="0">
              <a:latin typeface="Arial" panose="020B0604020202020204" pitchFamily="34" charset="0"/>
              <a:cs typeface="Arial" panose="020B0604020202020204" pitchFamily="34" charset="0"/>
            </a:endParaRPr>
          </a:p>
          <a:p>
            <a:pPr marL="228600" indent="-228600">
              <a:buAutoNum type="arabicPeriod"/>
              <a:defRPr/>
            </a:pPr>
            <a:r>
              <a:rPr lang="en-GB" dirty="0">
                <a:latin typeface="Arial" panose="020B0604020202020204" pitchFamily="34" charset="0"/>
                <a:cs typeface="Arial" panose="020B0604020202020204" pitchFamily="34" charset="0"/>
              </a:rPr>
              <a:t>Introduce yourself and your role at Amnesty International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Share a little about yourself: why/how you got involved with Amnesty, a story or case that stands out for you.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Explain what you’re presenting today.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If you plan to run a Q&amp;A after the presentation, </a:t>
            </a:r>
            <a:r>
              <a:rPr lang="en-GB" sz="1200" b="1" kern="1200" dirty="0">
                <a:solidFill>
                  <a:schemeClr val="tx1"/>
                </a:solidFill>
                <a:effectLst/>
                <a:latin typeface="Arial" panose="020B0604020202020204" pitchFamily="34" charset="0"/>
                <a:ea typeface="+mn-ea"/>
                <a:cs typeface="Arial" panose="020B0604020202020204" pitchFamily="34" charset="0"/>
              </a:rPr>
              <a:t>It’s OK not to know the answer</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Arial" panose="020B0604020202020204" pitchFamily="34" charset="0"/>
                <a:ea typeface="+mn-ea"/>
                <a:cs typeface="Arial" panose="020B0604020202020204" pitchFamily="34" charset="0"/>
              </a:rPr>
              <a:t>If the group have questions you don’t know the answer to, that is OK.  You could: ask the group what they think, make a note of the questions and find out the answers after the session and email them to your group contact, or, leave the questions with the group for them to find out the answers and email them to you via your contact.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B91454-17FF-43FA-80A2-28091D26EDEC}" type="slidenum">
              <a:rPr lang="en-GB" smtClean="0"/>
              <a:t>2</a:t>
            </a:fld>
            <a:endParaRPr lang="en-GB"/>
          </a:p>
        </p:txBody>
      </p:sp>
    </p:spTree>
    <p:extLst>
      <p:ext uri="{BB962C8B-B14F-4D97-AF65-F5344CB8AC3E}">
        <p14:creationId xmlns:p14="http://schemas.microsoft.com/office/powerpoint/2010/main" val="2050402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Take Action</a:t>
            </a:r>
          </a:p>
          <a:p>
            <a:endParaRPr lang="en-GB" b="1" dirty="0"/>
          </a:p>
          <a:p>
            <a:pPr marL="228600" indent="-228600">
              <a:buAutoNum type="arabicPeriod"/>
            </a:pPr>
            <a:r>
              <a:rPr lang="en-GB" b="0" dirty="0"/>
              <a:t>Amnesty’s work has impact because people around the world take action everyday. </a:t>
            </a:r>
          </a:p>
          <a:p>
            <a:pPr marL="228600" indent="-228600">
              <a:buAutoNum type="arabicPeriod"/>
            </a:pPr>
            <a:r>
              <a:rPr lang="en-GB" b="0" dirty="0"/>
              <a:t>You can take action too.</a:t>
            </a:r>
          </a:p>
          <a:p>
            <a:pPr marL="228600" indent="-228600">
              <a:buAutoNum type="arabicPeriod"/>
            </a:pPr>
            <a:r>
              <a:rPr lang="en-GB" b="0" dirty="0"/>
              <a:t>You become a member of Amnesty International, sign our online petitions, send emails, letters to officials, tweet and share our campaigns on social media and raise funds for Amnesty. </a:t>
            </a:r>
            <a:endParaRPr lang="en-US" b="0" dirty="0"/>
          </a:p>
        </p:txBody>
      </p:sp>
      <p:sp>
        <p:nvSpPr>
          <p:cNvPr id="4" name="Slide Number Placeholder 3"/>
          <p:cNvSpPr>
            <a:spLocks noGrp="1"/>
          </p:cNvSpPr>
          <p:nvPr>
            <p:ph type="sldNum" sz="quarter" idx="10"/>
          </p:nvPr>
        </p:nvSpPr>
        <p:spPr/>
        <p:txBody>
          <a:bodyPr/>
          <a:lstStyle/>
          <a:p>
            <a:fld id="{B9BA55E4-05AE-4A58-ACF2-02AF4F8E2D44}" type="slidenum">
              <a:rPr lang="en-US" smtClean="0"/>
              <a:t>20</a:t>
            </a:fld>
            <a:endParaRPr lang="en-US"/>
          </a:p>
        </p:txBody>
      </p:sp>
    </p:spTree>
    <p:extLst>
      <p:ext uri="{BB962C8B-B14F-4D97-AF65-F5344CB8AC3E}">
        <p14:creationId xmlns:p14="http://schemas.microsoft.com/office/powerpoint/2010/main" val="1288432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Thank You!</a:t>
            </a:r>
            <a:endParaRPr lang="en-US" b="1" dirty="0"/>
          </a:p>
        </p:txBody>
      </p:sp>
      <p:sp>
        <p:nvSpPr>
          <p:cNvPr id="4" name="Slide Number Placeholder 3"/>
          <p:cNvSpPr>
            <a:spLocks noGrp="1"/>
          </p:cNvSpPr>
          <p:nvPr>
            <p:ph type="sldNum" sz="quarter" idx="10"/>
          </p:nvPr>
        </p:nvSpPr>
        <p:spPr/>
        <p:txBody>
          <a:bodyPr/>
          <a:lstStyle/>
          <a:p>
            <a:fld id="{B9BA55E4-05AE-4A58-ACF2-02AF4F8E2D44}" type="slidenum">
              <a:rPr lang="en-US" smtClean="0"/>
              <a:t>21</a:t>
            </a:fld>
            <a:endParaRPr lang="en-US"/>
          </a:p>
        </p:txBody>
      </p:sp>
    </p:spTree>
    <p:extLst>
      <p:ext uri="{BB962C8B-B14F-4D97-AF65-F5344CB8AC3E}">
        <p14:creationId xmlns:p14="http://schemas.microsoft.com/office/powerpoint/2010/main" val="320330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Film: What do we want?</a:t>
            </a:r>
          </a:p>
          <a:p>
            <a:endParaRPr lang="en-GB" dirty="0"/>
          </a:p>
          <a:p>
            <a:r>
              <a:rPr lang="en-GB" sz="1200" b="0" i="0" u="none" strike="noStrike" kern="1200" dirty="0">
                <a:solidFill>
                  <a:schemeClr val="tx1"/>
                </a:solidFill>
                <a:effectLst/>
                <a:latin typeface="+mn-lt"/>
                <a:ea typeface="+mn-ea"/>
                <a:cs typeface="+mn-cs"/>
              </a:rPr>
              <a:t>Starting with a short film is a good way of getting everyone’s attention.</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Length: 1 minute 32 seconds.</a:t>
            </a:r>
            <a:endParaRPr lang="en-GB" dirty="0"/>
          </a:p>
        </p:txBody>
      </p:sp>
      <p:sp>
        <p:nvSpPr>
          <p:cNvPr id="4" name="Slide Number Placeholder 3"/>
          <p:cNvSpPr>
            <a:spLocks noGrp="1"/>
          </p:cNvSpPr>
          <p:nvPr>
            <p:ph type="sldNum" sz="quarter" idx="10"/>
          </p:nvPr>
        </p:nvSpPr>
        <p:spPr/>
        <p:txBody>
          <a:bodyPr/>
          <a:lstStyle/>
          <a:p>
            <a:fld id="{86B91454-17FF-43FA-80A2-28091D26EDEC}" type="slidenum">
              <a:rPr lang="en-GB" smtClean="0"/>
              <a:t>3</a:t>
            </a:fld>
            <a:endParaRPr lang="en-GB"/>
          </a:p>
        </p:txBody>
      </p:sp>
    </p:spTree>
    <p:extLst>
      <p:ext uri="{BB962C8B-B14F-4D97-AF65-F5344CB8AC3E}">
        <p14:creationId xmlns:p14="http://schemas.microsoft.com/office/powerpoint/2010/main" val="260740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Our Vision and Mission</a:t>
            </a:r>
          </a:p>
          <a:p>
            <a:endParaRPr lang="en-GB" dirty="0"/>
          </a:p>
          <a:p>
            <a:r>
              <a:rPr lang="en-GB" dirty="0"/>
              <a:t>1.  Amnesty International is one of the world’s biggest human rights organisations. </a:t>
            </a:r>
          </a:p>
          <a:p>
            <a:r>
              <a:rPr lang="en-GB" dirty="0"/>
              <a:t>2. We have 7 million people in over 150 countries who share our vision to have a world where every person is able to enjoy their human rights. </a:t>
            </a:r>
            <a:endParaRPr lang="en-US" dirty="0"/>
          </a:p>
          <a:p>
            <a:r>
              <a:rPr lang="en-GB" dirty="0"/>
              <a:t>3</a:t>
            </a:r>
            <a:r>
              <a:rPr lang="en-US" dirty="0"/>
              <a:t>. The map here shows where Amnesty has branches and national offices. We have a presence in Europe, North America, South America, Africa, Asia and Australasia. </a:t>
            </a:r>
          </a:p>
          <a:p>
            <a:r>
              <a:rPr lang="en-GB" dirty="0"/>
              <a:t>4</a:t>
            </a:r>
            <a:r>
              <a:rPr lang="en-US" dirty="0"/>
              <a:t>. Our presence and support enables us to fulfil our mission of undertaking research and action, which can help prevent and end grave human rights violations. </a:t>
            </a:r>
            <a:endParaRPr lang="en-GB" dirty="0"/>
          </a:p>
        </p:txBody>
      </p:sp>
      <p:sp>
        <p:nvSpPr>
          <p:cNvPr id="4" name="Slide Number Placeholder 3"/>
          <p:cNvSpPr>
            <a:spLocks noGrp="1"/>
          </p:cNvSpPr>
          <p:nvPr>
            <p:ph type="sldNum" sz="quarter" idx="10"/>
          </p:nvPr>
        </p:nvSpPr>
        <p:spPr/>
        <p:txBody>
          <a:bodyPr/>
          <a:lstStyle/>
          <a:p>
            <a:fld id="{B9BA55E4-05AE-4A58-ACF2-02AF4F8E2D44}" type="slidenum">
              <a:rPr lang="en-US" smtClean="0"/>
              <a:t>4</a:t>
            </a:fld>
            <a:endParaRPr lang="en-US"/>
          </a:p>
        </p:txBody>
      </p:sp>
    </p:spTree>
    <p:extLst>
      <p:ext uri="{BB962C8B-B14F-4D97-AF65-F5344CB8AC3E}">
        <p14:creationId xmlns:p14="http://schemas.microsoft.com/office/powerpoint/2010/main" val="5029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latin typeface="Arial" panose="020B0604020202020204" pitchFamily="34" charset="0"/>
                <a:cs typeface="Arial" panose="020B0604020202020204" pitchFamily="34" charset="0"/>
              </a:rPr>
              <a:t>We all have rights</a:t>
            </a:r>
          </a:p>
          <a:p>
            <a:pPr>
              <a:defRPr/>
            </a:pPr>
            <a:endParaRPr lang="en-GB" sz="1200" b="0" dirty="0">
              <a:latin typeface="Arial" panose="020B0604020202020204" pitchFamily="34" charset="0"/>
              <a:cs typeface="Arial" panose="020B0604020202020204" pitchFamily="34" charset="0"/>
            </a:endParaRPr>
          </a:p>
          <a:p>
            <a:pPr>
              <a:defRPr/>
            </a:pPr>
            <a:r>
              <a:rPr lang="en-GB" sz="1200" b="0" dirty="0">
                <a:latin typeface="Arial" panose="020B0604020202020204" pitchFamily="34" charset="0"/>
                <a:cs typeface="Arial" panose="020B0604020202020204" pitchFamily="34" charset="0"/>
              </a:rPr>
              <a:t>This slide gives a brief introduction to the Universal Declaration of Human Rights, which was adopted by the UN General Assembly on 10</a:t>
            </a:r>
            <a:r>
              <a:rPr lang="en-GB" sz="1200" b="0" baseline="30000" dirty="0">
                <a:latin typeface="Arial" panose="020B0604020202020204" pitchFamily="34" charset="0"/>
                <a:cs typeface="Arial" panose="020B0604020202020204" pitchFamily="34" charset="0"/>
              </a:rPr>
              <a:t>th</a:t>
            </a:r>
            <a:r>
              <a:rPr lang="en-GB" sz="1200" b="0" dirty="0">
                <a:latin typeface="Arial" panose="020B0604020202020204" pitchFamily="34" charset="0"/>
                <a:cs typeface="Arial" panose="020B0604020202020204" pitchFamily="34" charset="0"/>
              </a:rPr>
              <a:t> December 1948.  </a:t>
            </a:r>
          </a:p>
          <a:p>
            <a:pPr>
              <a:defRPr/>
            </a:pPr>
            <a:endParaRPr lang="en-GB" sz="1200" b="0" dirty="0">
              <a:latin typeface="Arial" panose="020B0604020202020204" pitchFamily="34" charset="0"/>
              <a:cs typeface="Arial" panose="020B0604020202020204" pitchFamily="34" charset="0"/>
            </a:endParaRPr>
          </a:p>
          <a:p>
            <a:pPr>
              <a:defRPr/>
            </a:pPr>
            <a:r>
              <a:rPr lang="en-GB" sz="1200" b="0" dirty="0">
                <a:latin typeface="Arial" panose="020B0604020202020204" pitchFamily="34" charset="0"/>
                <a:cs typeface="Arial" panose="020B0604020202020204" pitchFamily="34" charset="0"/>
              </a:rPr>
              <a:t>You may wish to have copies of the My Rights Passports (as seen in the picture), available to distribute to the audience. These can be ordered for free from Amnesty’s mailing house by calling 01788 545 553 and quoting the product code ED112. </a:t>
            </a:r>
          </a:p>
          <a:p>
            <a:pPr>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Ask the audience if they have heard of The Universal Declaration of Human Rights (UDHR)? What do they know about it?</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Following the traumatic events of the Second World War, there was a need to ensure that rights like the ones listed on the slide were universally respected. </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This task was undertaken under the guidance of Eleanor Roosevelt with representatives from the 50 member states of the United Nations. Together they developed a list of 30 rights and freedoms that belong to all of us.</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These 30 articles became The Universal Declaration of Human Rights (UDHR) which was adopted by United Nations General Assembly at the </a:t>
            </a:r>
            <a:r>
              <a:rPr lang="en-GB" sz="1200" b="0" dirty="0" err="1">
                <a:latin typeface="Arial" panose="020B0604020202020204" pitchFamily="34" charset="0"/>
                <a:cs typeface="Arial" panose="020B0604020202020204" pitchFamily="34" charset="0"/>
              </a:rPr>
              <a:t>Palais</a:t>
            </a:r>
            <a:r>
              <a:rPr lang="en-GB" sz="1200" b="0" dirty="0">
                <a:latin typeface="Arial" panose="020B0604020202020204" pitchFamily="34" charset="0"/>
                <a:cs typeface="Arial" panose="020B0604020202020204" pitchFamily="34" charset="0"/>
              </a:rPr>
              <a:t> de </a:t>
            </a:r>
            <a:r>
              <a:rPr lang="en-GB" sz="1200" b="0" dirty="0" err="1">
                <a:latin typeface="Arial" panose="020B0604020202020204" pitchFamily="34" charset="0"/>
                <a:cs typeface="Arial" panose="020B0604020202020204" pitchFamily="34" charset="0"/>
              </a:rPr>
              <a:t>Chaillot</a:t>
            </a:r>
            <a:r>
              <a:rPr lang="en-GB" sz="1200" b="0" dirty="0">
                <a:latin typeface="Arial" panose="020B0604020202020204" pitchFamily="34" charset="0"/>
                <a:cs typeface="Arial" panose="020B0604020202020204" pitchFamily="34" charset="0"/>
              </a:rPr>
              <a:t>, Paris, on 10</a:t>
            </a:r>
            <a:r>
              <a:rPr lang="en-GB" sz="1200" b="0" baseline="30000" dirty="0">
                <a:latin typeface="Arial" panose="020B0604020202020204" pitchFamily="34" charset="0"/>
                <a:cs typeface="Arial" panose="020B0604020202020204" pitchFamily="34" charset="0"/>
              </a:rPr>
              <a:t>th</a:t>
            </a:r>
            <a:r>
              <a:rPr lang="en-GB" sz="1200" b="0" dirty="0">
                <a:latin typeface="Arial" panose="020B0604020202020204" pitchFamily="34" charset="0"/>
                <a:cs typeface="Arial" panose="020B0604020202020204" pitchFamily="34" charset="0"/>
              </a:rPr>
              <a:t> December 1948. This day is celebrated every year as Human Rights day. </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At the time of adoption, the declaration was not binding under International law but was an expression of shared global norms and values.  From 1948 to 1966, the UN Human Rights Commission’s main task was to create a body of international human rights law based on the Declaration.  They produced two major documents: the International Covenant on Civil and Political Rights (ICCPR) and the International Covenant on Economic, Social and Cultural Rights (ICESCR). Both became international law in 1976. </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The aim of the UDHR is to ensure that all people, whatever their race, religion, gender or any other difference, live in freedom and dignity.</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Unfortunately, despite the Universal Declaration, human rights are abused every day in all corners of the globe. Thousands of people across the world are denied a fair trial and many are imprisoned purely because of what they think or believe. Civilians are still targeted in times of war: children are forced to become soldiers and women and girls are raped. Torture still happens. Millions of people still live in poverty; living on less than 1 dollar a day.</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D3669B2-D8DF-4AFC-98F2-21665D66441C}" type="slidenum">
              <a:rPr lang="en-GB" smtClean="0"/>
              <a:t>5</a:t>
            </a:fld>
            <a:endParaRPr lang="en-GB"/>
          </a:p>
        </p:txBody>
      </p:sp>
    </p:spTree>
    <p:extLst>
      <p:ext uri="{BB962C8B-B14F-4D97-AF65-F5344CB8AC3E}">
        <p14:creationId xmlns:p14="http://schemas.microsoft.com/office/powerpoint/2010/main" val="82614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latin typeface="Arial" pitchFamily="34" charset="0"/>
                <a:cs typeface="Arial" pitchFamily="34" charset="0"/>
              </a:rPr>
              <a:t>Where it all began? </a:t>
            </a:r>
          </a:p>
          <a:p>
            <a:pPr>
              <a:defRPr/>
            </a:pPr>
            <a:endParaRPr lang="en-GB" sz="1200" b="0" dirty="0">
              <a:latin typeface="Arial" pitchFamily="34" charset="0"/>
              <a:cs typeface="Arial" pitchFamily="34" charset="0"/>
            </a:endParaRPr>
          </a:p>
          <a:p>
            <a:pPr>
              <a:defRPr/>
            </a:pPr>
            <a:r>
              <a:rPr lang="en-GB" sz="1200" b="0" dirty="0">
                <a:latin typeface="Arial" pitchFamily="34" charset="0"/>
                <a:cs typeface="Arial" pitchFamily="34" charset="0"/>
              </a:rPr>
              <a:t>A detailed account of Amnesty’s history can be found here: http://www.amnesty.org/en/who-we-are/history</a:t>
            </a:r>
          </a:p>
          <a:p>
            <a:pPr>
              <a:defRPr/>
            </a:pPr>
            <a:endParaRPr lang="en-GB" sz="1200" b="0" dirty="0">
              <a:latin typeface="Arial" pitchFamily="34" charset="0"/>
              <a:cs typeface="Arial" pitchFamily="34" charset="0"/>
            </a:endParaRPr>
          </a:p>
          <a:p>
            <a:pPr>
              <a:buFont typeface="Arial" panose="020B0604020202020204" pitchFamily="34" charset="0"/>
              <a:buNone/>
              <a:defRPr/>
            </a:pPr>
            <a:r>
              <a:rPr lang="en-GB" sz="1200" b="0" dirty="0">
                <a:latin typeface="Arial" pitchFamily="34" charset="0"/>
                <a:cs typeface="Arial" pitchFamily="34" charset="0"/>
              </a:rPr>
              <a:t>You may wish to show the following video. The video is less than two minutes long and shows the power of Amnesty as a global movement in taking urgent action. </a:t>
            </a:r>
          </a:p>
          <a:p>
            <a:pPr>
              <a:buFont typeface="Arial" panose="020B0604020202020204" pitchFamily="34" charset="0"/>
              <a:buNone/>
              <a:defRPr/>
            </a:pPr>
            <a:r>
              <a:rPr lang="en-GB" sz="1200" b="0" dirty="0">
                <a:latin typeface="Arial" pitchFamily="34" charset="0"/>
                <a:cs typeface="Arial" pitchFamily="34" charset="0"/>
              </a:rPr>
              <a:t>	</a:t>
            </a:r>
          </a:p>
          <a:p>
            <a:pPr>
              <a:buFont typeface="Arial" panose="020B0604020202020204" pitchFamily="34" charset="0"/>
              <a:buNone/>
              <a:defRPr/>
            </a:pPr>
            <a:r>
              <a:rPr lang="en-GB" sz="1200" b="0" dirty="0">
                <a:latin typeface="Arial" pitchFamily="34" charset="0"/>
                <a:cs typeface="Arial" pitchFamily="34" charset="0"/>
              </a:rPr>
              <a:t>Video: Use your Power. </a:t>
            </a:r>
            <a:r>
              <a:rPr lang="en-GB" sz="1200" b="0" u="sng" dirty="0">
                <a:latin typeface="Arial" pitchFamily="34" charset="0"/>
                <a:cs typeface="Arial" pitchFamily="34" charset="0"/>
                <a:hlinkClick r:id="rId3"/>
              </a:rPr>
              <a:t>https://www.youtube.com/watch?v=wVYSNTVVxno&amp;list=FLREPamP892LJnJfJNWYKfPQ</a:t>
            </a:r>
            <a:endParaRPr lang="en-GB" sz="1200" b="0" dirty="0">
              <a:latin typeface="Arial" pitchFamily="34" charset="0"/>
              <a:cs typeface="Arial" pitchFamily="34" charset="0"/>
            </a:endParaRPr>
          </a:p>
          <a:p>
            <a:pPr marL="0" indent="0">
              <a:buFont typeface="Arial" panose="020B0604020202020204" pitchFamily="34" charset="0"/>
              <a:buNone/>
              <a:defRPr/>
            </a:pPr>
            <a:endParaRPr lang="en-GB" sz="1200" b="0" dirty="0">
              <a:latin typeface="Arial" pitchFamily="34" charset="0"/>
              <a:cs typeface="Arial" pitchFamily="34" charset="0"/>
            </a:endParaRPr>
          </a:p>
          <a:p>
            <a:pPr marL="228600" indent="-228600">
              <a:buFont typeface="+mj-lt"/>
              <a:buAutoNum type="arabicPeriod"/>
              <a:defRPr/>
            </a:pPr>
            <a:r>
              <a:rPr lang="en-GB" sz="1200" b="0" dirty="0">
                <a:latin typeface="Arial" pitchFamily="34" charset="0"/>
                <a:cs typeface="Arial" pitchFamily="34" charset="0"/>
              </a:rPr>
              <a:t>Amnesty International began with one man’s outrage and his determination to do something about it. </a:t>
            </a:r>
          </a:p>
          <a:p>
            <a:pPr marL="228600" indent="-228600">
              <a:buFont typeface="+mj-lt"/>
              <a:buAutoNum type="arabicPeriod"/>
              <a:defRPr/>
            </a:pPr>
            <a:endParaRPr lang="en-GB" sz="1200" b="0" dirty="0">
              <a:latin typeface="Arial" pitchFamily="34" charset="0"/>
              <a:cs typeface="Arial" pitchFamily="34" charset="0"/>
            </a:endParaRPr>
          </a:p>
          <a:p>
            <a:pPr marL="228600" indent="-228600">
              <a:buFont typeface="+mj-lt"/>
              <a:buAutoNum type="arabicPeriod"/>
              <a:defRPr/>
            </a:pPr>
            <a:r>
              <a:rPr lang="en-GB" sz="1200" b="0" dirty="0">
                <a:latin typeface="Arial" pitchFamily="34" charset="0"/>
                <a:cs typeface="Arial" pitchFamily="34" charset="0"/>
              </a:rPr>
              <a:t>In 1961, after reading a short article about a couple of students in Portugal who had been imprisoned for seven years after raising their glasses in a toast to freedom; British lawyer, Peter </a:t>
            </a:r>
            <a:r>
              <a:rPr lang="en-GB" sz="1200" b="0" dirty="0" err="1">
                <a:latin typeface="Arial" panose="020B0604020202020204" pitchFamily="34" charset="0"/>
                <a:cs typeface="Arial" panose="020B0604020202020204" pitchFamily="34" charset="0"/>
              </a:rPr>
              <a:t>Benenson</a:t>
            </a:r>
            <a:r>
              <a:rPr lang="en-GB" sz="1200" b="0" dirty="0">
                <a:latin typeface="Arial" panose="020B0604020202020204" pitchFamily="34" charset="0"/>
                <a:cs typeface="Arial" panose="020B0604020202020204" pitchFamily="34" charset="0"/>
              </a:rPr>
              <a:t>, launched an Appeal for Amnesty with the publication of this article, “The Forgotten Prisoners” in The Observer newspaper, on 28 May 1961. His outrage at the imprisonment of the two men led to the birth of Amnesty International. </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In the months to follow </a:t>
            </a:r>
            <a:r>
              <a:rPr lang="en-GB" sz="1200" b="0" dirty="0" err="1">
                <a:latin typeface="Arial" panose="020B0604020202020204" pitchFamily="34" charset="0"/>
                <a:cs typeface="Arial" panose="020B0604020202020204" pitchFamily="34" charset="0"/>
              </a:rPr>
              <a:t>Benenson</a:t>
            </a:r>
            <a:r>
              <a:rPr lang="en-GB" sz="1200" b="0" dirty="0">
                <a:latin typeface="Arial" panose="020B0604020202020204" pitchFamily="34" charset="0"/>
                <a:cs typeface="Arial" panose="020B0604020202020204" pitchFamily="34" charset="0"/>
              </a:rPr>
              <a:t> had set up an International meeting with delegates from Belgium, the UK, France, Germany, Ireland, Switzerland and the USA. They took the decision to establish "a permanent international movement in defence of freedom of opinion and religion“. </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Their work focussed on releasing people they deemed prisoners of conscience. These are people who have been jailed because of their political, religious or other conscientiously-held beliefs, ethnic origin, sex, colour, language, national or social origin, economic status, birth, sexual orientation or other status, and have neither used nor advocated violence.</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Within the first year, Amnesty worked on the release of 270 prisoners of conscience. Within five years 1,500 prisoners of conscience had been adopted and 1,000 prisoners had been released since Amnesty International was founded. </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Amnesty grew from strength to strength, taking on more cases, engaging in its own field and research missions and acquiring consultative status from the UN. </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Amnesty’s work had become internationally recognised and respected. This was further advanced in 1977 when Amnesty was awarded the Nobel Peace Prize for "having contributed to securing the ground for freedom, for justice, and thereby also for peace in the world".</a:t>
            </a:r>
          </a:p>
          <a:p>
            <a:pPr marL="228600" indent="-228600">
              <a:buFont typeface="+mj-lt"/>
              <a:buAutoNum type="arabicPeriod"/>
              <a:defRPr/>
            </a:pPr>
            <a:endParaRPr lang="en-GB" sz="1200" b="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b="0" dirty="0">
                <a:latin typeface="Arial" panose="020B0604020202020204" pitchFamily="34" charset="0"/>
                <a:cs typeface="Arial" panose="020B0604020202020204" pitchFamily="34" charset="0"/>
              </a:rPr>
              <a:t>Today Amnesty is made up of 7 million ordinary people across the world standing up for humanity and human rights. Our membership is our greatest strength.</a:t>
            </a:r>
            <a:endParaRPr lang="en-US" sz="1200" b="0" dirty="0">
              <a:latin typeface="Arial" pitchFamily="34" charset="0"/>
              <a:cs typeface="Arial" pitchFamily="34" charset="0"/>
            </a:endParaRPr>
          </a:p>
          <a:p>
            <a:pPr marL="171450" indent="-171450" eaLnBrk="1" hangingPunct="1">
              <a:buFont typeface="Arial" panose="020B0604020202020204" pitchFamily="34" charset="0"/>
              <a:buChar char="•"/>
              <a:defRPr/>
            </a:pPr>
            <a:endParaRPr lang="en-US" sz="1200" b="0" dirty="0">
              <a:latin typeface="Arial" pitchFamily="34" charset="0"/>
              <a:cs typeface="Arial" pitchFamily="34" charset="0"/>
            </a:endParaRPr>
          </a:p>
          <a:p>
            <a:endParaRPr lang="en-GB" sz="1200" b="0" dirty="0"/>
          </a:p>
        </p:txBody>
      </p:sp>
      <p:sp>
        <p:nvSpPr>
          <p:cNvPr id="4" name="Slide Number Placeholder 3"/>
          <p:cNvSpPr>
            <a:spLocks noGrp="1"/>
          </p:cNvSpPr>
          <p:nvPr>
            <p:ph type="sldNum" sz="quarter" idx="10"/>
          </p:nvPr>
        </p:nvSpPr>
        <p:spPr/>
        <p:txBody>
          <a:bodyPr/>
          <a:lstStyle/>
          <a:p>
            <a:fld id="{7D3669B2-D8DF-4AFC-98F2-21665D66441C}" type="slidenum">
              <a:rPr lang="en-GB" smtClean="0"/>
              <a:t>6</a:t>
            </a:fld>
            <a:endParaRPr lang="en-GB"/>
          </a:p>
        </p:txBody>
      </p:sp>
    </p:spTree>
    <p:extLst>
      <p:ext uri="{BB962C8B-B14F-4D97-AF65-F5344CB8AC3E}">
        <p14:creationId xmlns:p14="http://schemas.microsoft.com/office/powerpoint/2010/main" val="123145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Powerful Quote from Peter </a:t>
            </a:r>
            <a:r>
              <a:rPr lang="en-GB" b="1" dirty="0" err="1"/>
              <a:t>Benenson</a:t>
            </a:r>
            <a:endParaRPr lang="en-US" b="1" dirty="0"/>
          </a:p>
        </p:txBody>
      </p:sp>
      <p:sp>
        <p:nvSpPr>
          <p:cNvPr id="4" name="Slide Number Placeholder 3"/>
          <p:cNvSpPr>
            <a:spLocks noGrp="1"/>
          </p:cNvSpPr>
          <p:nvPr>
            <p:ph type="sldNum" sz="quarter" idx="10"/>
          </p:nvPr>
        </p:nvSpPr>
        <p:spPr/>
        <p:txBody>
          <a:bodyPr/>
          <a:lstStyle/>
          <a:p>
            <a:fld id="{B9BA55E4-05AE-4A58-ACF2-02AF4F8E2D44}" type="slidenum">
              <a:rPr lang="en-US" smtClean="0"/>
              <a:t>7</a:t>
            </a:fld>
            <a:endParaRPr lang="en-US"/>
          </a:p>
        </p:txBody>
      </p:sp>
    </p:spTree>
    <p:extLst>
      <p:ext uri="{BB962C8B-B14F-4D97-AF65-F5344CB8AC3E}">
        <p14:creationId xmlns:p14="http://schemas.microsoft.com/office/powerpoint/2010/main" val="301187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cs typeface="Times New Roman" pitchFamily="18" charset="0"/>
              </a:defRPr>
            </a:lvl1pPr>
            <a:lvl2pPr marL="742950" indent="-285750" eaLnBrk="0" hangingPunct="0">
              <a:spcBef>
                <a:spcPct val="30000"/>
              </a:spcBef>
              <a:defRPr sz="1200">
                <a:solidFill>
                  <a:schemeClr val="tx1"/>
                </a:solidFill>
                <a:latin typeface="Times New Roman" pitchFamily="18" charset="0"/>
                <a:cs typeface="Times New Roman" pitchFamily="18" charset="0"/>
              </a:defRPr>
            </a:lvl2pPr>
            <a:lvl3pPr marL="1143000" indent="-228600" eaLnBrk="0" hangingPunct="0">
              <a:spcBef>
                <a:spcPct val="30000"/>
              </a:spcBef>
              <a:defRPr sz="1200">
                <a:solidFill>
                  <a:schemeClr val="tx1"/>
                </a:solidFill>
                <a:latin typeface="Times New Roman" pitchFamily="18" charset="0"/>
                <a:cs typeface="Times New Roman" pitchFamily="18" charset="0"/>
              </a:defRPr>
            </a:lvl3pPr>
            <a:lvl4pPr marL="1600200" indent="-228600" eaLnBrk="0" hangingPunct="0">
              <a:spcBef>
                <a:spcPct val="30000"/>
              </a:spcBef>
              <a:defRPr sz="1200">
                <a:solidFill>
                  <a:schemeClr val="tx1"/>
                </a:solidFill>
                <a:latin typeface="Times New Roman" pitchFamily="18" charset="0"/>
                <a:cs typeface="Times New Roman" pitchFamily="18" charset="0"/>
              </a:defRPr>
            </a:lvl4pPr>
            <a:lvl5pPr marL="2057400" indent="-228600" eaLnBrk="0" hangingPunct="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634F9B42-557B-4BE0-8EF4-7D511CA378C9}" type="slidenum">
              <a:rPr lang="en-US" altLang="en-US" smtClean="0">
                <a:solidFill>
                  <a:srgbClr val="000000"/>
                </a:solidFill>
                <a:latin typeface="Arial" pitchFamily="34" charset="0"/>
                <a:ea typeface="ＭＳ Ｐゴシック" pitchFamily="34" charset="-128"/>
              </a:rPr>
              <a:pPr eaLnBrk="1" hangingPunct="1">
                <a:spcBef>
                  <a:spcPct val="0"/>
                </a:spcBef>
              </a:pPr>
              <a:t>8</a:t>
            </a:fld>
            <a:endParaRPr lang="en-US" altLang="en-US">
              <a:solidFill>
                <a:srgbClr val="000000"/>
              </a:solidFill>
              <a:latin typeface="Arial" pitchFamily="34" charset="0"/>
              <a:ea typeface="ＭＳ Ｐゴシック" pitchFamily="34" charset="-128"/>
            </a:endParaRPr>
          </a:p>
        </p:txBody>
      </p:sp>
      <p:sp>
        <p:nvSpPr>
          <p:cNvPr id="43011"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p:txBody>
          <a:bodyPr/>
          <a:lstStyle/>
          <a:p>
            <a:pPr>
              <a:defRPr/>
            </a:pPr>
            <a:r>
              <a:rPr lang="en-GB" sz="1200" b="1" dirty="0">
                <a:latin typeface="Arial" panose="020B0604020202020204" pitchFamily="34" charset="0"/>
                <a:cs typeface="Arial" panose="020B0604020202020204" pitchFamily="34" charset="0"/>
              </a:rPr>
              <a:t>The Amnesty Candle</a:t>
            </a:r>
          </a:p>
          <a:p>
            <a:pPr>
              <a:defRPr/>
            </a:pPr>
            <a:endParaRPr lang="en-GB" sz="1200" b="1" dirty="0">
              <a:latin typeface="Arial" panose="020B0604020202020204" pitchFamily="34" charset="0"/>
              <a:cs typeface="Arial" panose="020B0604020202020204" pitchFamily="34" charset="0"/>
            </a:endParaRPr>
          </a:p>
          <a:p>
            <a:pPr>
              <a:defRPr/>
            </a:pPr>
            <a:r>
              <a:rPr lang="en-GB" sz="1200" dirty="0">
                <a:latin typeface="Arial" panose="020B0604020202020204" pitchFamily="34" charset="0"/>
                <a:cs typeface="Arial" panose="020B0604020202020204" pitchFamily="34" charset="0"/>
              </a:rPr>
              <a:t>This slide gives the background about Amnesty’s iconic logo: the Amnesty candle.  </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dirty="0">
                <a:latin typeface="Arial" panose="020B0604020202020204" pitchFamily="34" charset="0"/>
                <a:cs typeface="Arial" panose="020B0604020202020204" pitchFamily="34" charset="0"/>
              </a:rPr>
              <a:t>On Human Rights Day, 10 December 1961, the first Amnesty International candle was lit in the Church of St-Martin-in-the-Fields, London.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Three years later, the first Amnesty International candle design was unveiled and became the organisation’s iconic logo.</a:t>
            </a:r>
          </a:p>
          <a:p>
            <a:pPr marL="228600" indent="-228600">
              <a:buFont typeface="+mj-lt"/>
              <a:buAutoNum type="arabicPeriod"/>
              <a:defRPr/>
            </a:pPr>
            <a:endParaRPr lang="en-GB" sz="120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dirty="0">
                <a:latin typeface="Arial" panose="020B0604020202020204" pitchFamily="34" charset="0"/>
                <a:cs typeface="Arial" panose="020B0604020202020204" pitchFamily="34" charset="0"/>
              </a:rPr>
              <a:t>[Ask the audience] What do you think the candle signifies?</a:t>
            </a:r>
          </a:p>
          <a:p>
            <a:pPr marL="228600" indent="-228600">
              <a:buFont typeface="+mj-lt"/>
              <a:buAutoNum type="arabicPeriod"/>
              <a:defRPr/>
            </a:pPr>
            <a:endParaRPr lang="en-GB" sz="120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dirty="0">
                <a:latin typeface="Arial" panose="020B0604020202020204" pitchFamily="34" charset="0"/>
                <a:cs typeface="Arial" panose="020B0604020202020204" pitchFamily="34" charset="0"/>
              </a:rPr>
              <a:t>[Inform the audience] The candle represents light and hope in the dark, and the barbed wire represents prison and persecution.</a:t>
            </a:r>
          </a:p>
          <a:p>
            <a:pPr marL="228600" indent="-228600">
              <a:buFont typeface="+mj-lt"/>
              <a:buAutoNum type="arabicPeriod"/>
              <a:defRPr/>
            </a:pPr>
            <a:endParaRPr lang="en-GB" sz="120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dirty="0">
                <a:latin typeface="Arial" panose="020B0604020202020204" pitchFamily="34" charset="0"/>
                <a:cs typeface="Arial" panose="020B0604020202020204" pitchFamily="34" charset="0"/>
              </a:rPr>
              <a:t>Amnesty’s motto comes from an ancient Chinese proverb: ‘It is better to light a single candle than to curse the darkness.’ Amnesty activists continue to light candles across the world.</a:t>
            </a:r>
          </a:p>
          <a:p>
            <a:pPr marL="228600" indent="-228600">
              <a:buFont typeface="+mj-lt"/>
              <a:buAutoNum type="arabicPeriod"/>
              <a:defRPr/>
            </a:pPr>
            <a:endParaRPr lang="en-GB" sz="120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dirty="0">
                <a:latin typeface="Arial" panose="020B0604020202020204" pitchFamily="34" charset="0"/>
                <a:cs typeface="Arial" panose="020B0604020202020204" pitchFamily="34" charset="0"/>
              </a:rPr>
              <a:t>The candle signifies Amnesty’s dedication to shining a light on human rights violations no matter where they are. </a:t>
            </a:r>
          </a:p>
        </p:txBody>
      </p:sp>
    </p:spTree>
    <p:extLst>
      <p:ext uri="{BB962C8B-B14F-4D97-AF65-F5344CB8AC3E}">
        <p14:creationId xmlns:p14="http://schemas.microsoft.com/office/powerpoint/2010/main" val="450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Our Story	</a:t>
            </a:r>
          </a:p>
          <a:p>
            <a:endParaRPr lang="en-GB" b="1" dirty="0"/>
          </a:p>
          <a:p>
            <a:pPr marL="228600" indent="-228600">
              <a:buAutoNum type="arabicPeriod"/>
            </a:pPr>
            <a:r>
              <a:rPr lang="en-GB" b="0" dirty="0"/>
              <a:t>Amnesty has been around for nearly 60 years and in that time much has been achieved and much has changed. </a:t>
            </a:r>
          </a:p>
          <a:p>
            <a:pPr marL="228600" indent="-228600">
              <a:buAutoNum type="arabicPeriod"/>
            </a:pPr>
            <a:r>
              <a:rPr lang="en-GB" b="0" dirty="0"/>
              <a:t>From the birth of the movement in 1961 to the release of our first prisoner of conscience in 1963, Ukrainian Archbishop </a:t>
            </a:r>
            <a:r>
              <a:rPr lang="en-GB" b="0" dirty="0" err="1"/>
              <a:t>Josyf</a:t>
            </a:r>
            <a:r>
              <a:rPr lang="en-GB" b="0" dirty="0"/>
              <a:t> </a:t>
            </a:r>
            <a:r>
              <a:rPr lang="en-GB" b="0" dirty="0" err="1"/>
              <a:t>Slipyi</a:t>
            </a:r>
            <a:r>
              <a:rPr lang="en-GB" b="0" dirty="0"/>
              <a:t> in Siberia; to broadening the scope of our work by launching our first campaign against torture in 1972, which saw the UN adopt the Convention Against Torture, 12 years later. </a:t>
            </a: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B9BA55E4-05AE-4A58-ACF2-02AF4F8E2D44}" type="slidenum">
              <a:rPr lang="en-US" smtClean="0"/>
              <a:t>9</a:t>
            </a:fld>
            <a:endParaRPr lang="en-US"/>
          </a:p>
        </p:txBody>
      </p:sp>
    </p:spTree>
    <p:extLst>
      <p:ext uri="{BB962C8B-B14F-4D97-AF65-F5344CB8AC3E}">
        <p14:creationId xmlns:p14="http://schemas.microsoft.com/office/powerpoint/2010/main" val="157824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DF18DA-BF83-4661-8EF1-81A133371E2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E789E-2266-47B2-A803-392D47555FEC}" type="slidenum">
              <a:rPr lang="en-US" smtClean="0"/>
              <a:t>‹#›</a:t>
            </a:fld>
            <a:endParaRPr lang="en-US"/>
          </a:p>
        </p:txBody>
      </p:sp>
    </p:spTree>
    <p:extLst>
      <p:ext uri="{BB962C8B-B14F-4D97-AF65-F5344CB8AC3E}">
        <p14:creationId xmlns:p14="http://schemas.microsoft.com/office/powerpoint/2010/main" val="238218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F18DA-BF83-4661-8EF1-81A133371E2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E789E-2266-47B2-A803-392D47555FEC}" type="slidenum">
              <a:rPr lang="en-US" smtClean="0"/>
              <a:t>‹#›</a:t>
            </a:fld>
            <a:endParaRPr lang="en-US"/>
          </a:p>
        </p:txBody>
      </p:sp>
    </p:spTree>
    <p:extLst>
      <p:ext uri="{BB962C8B-B14F-4D97-AF65-F5344CB8AC3E}">
        <p14:creationId xmlns:p14="http://schemas.microsoft.com/office/powerpoint/2010/main" val="208923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F18DA-BF83-4661-8EF1-81A133371E2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E789E-2266-47B2-A803-392D47555FEC}" type="slidenum">
              <a:rPr lang="en-US" smtClean="0"/>
              <a:t>‹#›</a:t>
            </a:fld>
            <a:endParaRPr lang="en-US"/>
          </a:p>
        </p:txBody>
      </p:sp>
    </p:spTree>
    <p:extLst>
      <p:ext uri="{BB962C8B-B14F-4D97-AF65-F5344CB8AC3E}">
        <p14:creationId xmlns:p14="http://schemas.microsoft.com/office/powerpoint/2010/main" val="279456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F18DA-BF83-4661-8EF1-81A133371E2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E789E-2266-47B2-A803-392D47555FEC}" type="slidenum">
              <a:rPr lang="en-US" smtClean="0"/>
              <a:t>‹#›</a:t>
            </a:fld>
            <a:endParaRPr lang="en-US"/>
          </a:p>
        </p:txBody>
      </p:sp>
    </p:spTree>
    <p:extLst>
      <p:ext uri="{BB962C8B-B14F-4D97-AF65-F5344CB8AC3E}">
        <p14:creationId xmlns:p14="http://schemas.microsoft.com/office/powerpoint/2010/main" val="41797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DF18DA-BF83-4661-8EF1-81A133371E2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E789E-2266-47B2-A803-392D47555FEC}" type="slidenum">
              <a:rPr lang="en-US" smtClean="0"/>
              <a:t>‹#›</a:t>
            </a:fld>
            <a:endParaRPr lang="en-US"/>
          </a:p>
        </p:txBody>
      </p:sp>
    </p:spTree>
    <p:extLst>
      <p:ext uri="{BB962C8B-B14F-4D97-AF65-F5344CB8AC3E}">
        <p14:creationId xmlns:p14="http://schemas.microsoft.com/office/powerpoint/2010/main" val="388335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DF18DA-BF83-4661-8EF1-81A133371E26}"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E789E-2266-47B2-A803-392D47555FEC}" type="slidenum">
              <a:rPr lang="en-US" smtClean="0"/>
              <a:t>‹#›</a:t>
            </a:fld>
            <a:endParaRPr lang="en-US"/>
          </a:p>
        </p:txBody>
      </p:sp>
    </p:spTree>
    <p:extLst>
      <p:ext uri="{BB962C8B-B14F-4D97-AF65-F5344CB8AC3E}">
        <p14:creationId xmlns:p14="http://schemas.microsoft.com/office/powerpoint/2010/main" val="91703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DF18DA-BF83-4661-8EF1-81A133371E26}"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E789E-2266-47B2-A803-392D47555FEC}" type="slidenum">
              <a:rPr lang="en-US" smtClean="0"/>
              <a:t>‹#›</a:t>
            </a:fld>
            <a:endParaRPr lang="en-US"/>
          </a:p>
        </p:txBody>
      </p:sp>
    </p:spTree>
    <p:extLst>
      <p:ext uri="{BB962C8B-B14F-4D97-AF65-F5344CB8AC3E}">
        <p14:creationId xmlns:p14="http://schemas.microsoft.com/office/powerpoint/2010/main" val="219807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DF18DA-BF83-4661-8EF1-81A133371E26}"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E789E-2266-47B2-A803-392D47555FEC}" type="slidenum">
              <a:rPr lang="en-US" smtClean="0"/>
              <a:t>‹#›</a:t>
            </a:fld>
            <a:endParaRPr lang="en-US"/>
          </a:p>
        </p:txBody>
      </p:sp>
    </p:spTree>
    <p:extLst>
      <p:ext uri="{BB962C8B-B14F-4D97-AF65-F5344CB8AC3E}">
        <p14:creationId xmlns:p14="http://schemas.microsoft.com/office/powerpoint/2010/main" val="259207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F18DA-BF83-4661-8EF1-81A133371E26}"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E789E-2266-47B2-A803-392D47555FEC}" type="slidenum">
              <a:rPr lang="en-US" smtClean="0"/>
              <a:t>‹#›</a:t>
            </a:fld>
            <a:endParaRPr lang="en-US"/>
          </a:p>
        </p:txBody>
      </p:sp>
    </p:spTree>
    <p:extLst>
      <p:ext uri="{BB962C8B-B14F-4D97-AF65-F5344CB8AC3E}">
        <p14:creationId xmlns:p14="http://schemas.microsoft.com/office/powerpoint/2010/main" val="32181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DF18DA-BF83-4661-8EF1-81A133371E26}"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E789E-2266-47B2-A803-392D47555FEC}" type="slidenum">
              <a:rPr lang="en-US" smtClean="0"/>
              <a:t>‹#›</a:t>
            </a:fld>
            <a:endParaRPr lang="en-US"/>
          </a:p>
        </p:txBody>
      </p:sp>
    </p:spTree>
    <p:extLst>
      <p:ext uri="{BB962C8B-B14F-4D97-AF65-F5344CB8AC3E}">
        <p14:creationId xmlns:p14="http://schemas.microsoft.com/office/powerpoint/2010/main" val="19360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DF18DA-BF83-4661-8EF1-81A133371E26}"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E789E-2266-47B2-A803-392D47555FEC}" type="slidenum">
              <a:rPr lang="en-US" smtClean="0"/>
              <a:t>‹#›</a:t>
            </a:fld>
            <a:endParaRPr lang="en-US"/>
          </a:p>
        </p:txBody>
      </p:sp>
    </p:spTree>
    <p:extLst>
      <p:ext uri="{BB962C8B-B14F-4D97-AF65-F5344CB8AC3E}">
        <p14:creationId xmlns:p14="http://schemas.microsoft.com/office/powerpoint/2010/main" val="137071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F18DA-BF83-4661-8EF1-81A133371E26}" type="datetimeFigureOut">
              <a:rPr lang="en-US" smtClean="0"/>
              <a:t>4/9/2018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E789E-2266-47B2-A803-392D47555FEC}"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8839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N3TA7mJqN08"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RoWuZRBDHfY" TargetMode="External"/><Relationship Id="rId5" Type="http://schemas.openxmlformats.org/officeDocument/2006/relationships/image" Target="../media/image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415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7FF40C-4E36-48A3-8951-369019421A4A}"/>
              </a:ext>
            </a:extLst>
          </p:cNvPr>
          <p:cNvPicPr>
            <a:picLocks noChangeAspect="1"/>
          </p:cNvPicPr>
          <p:nvPr/>
        </p:nvPicPr>
        <p:blipFill>
          <a:blip r:embed="rId3"/>
          <a:stretch>
            <a:fillRect/>
          </a:stretch>
        </p:blipFill>
        <p:spPr>
          <a:xfrm>
            <a:off x="285007" y="2417296"/>
            <a:ext cx="8514608" cy="1774571"/>
          </a:xfrm>
          <a:prstGeom prst="rect">
            <a:avLst/>
          </a:prstGeom>
        </p:spPr>
      </p:pic>
    </p:spTree>
    <p:extLst>
      <p:ext uri="{BB962C8B-B14F-4D97-AF65-F5344CB8AC3E}">
        <p14:creationId xmlns:p14="http://schemas.microsoft.com/office/powerpoint/2010/main" val="79604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9539-F5B1-4B7B-B84B-C85A27381C4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7D703EF-F1EF-4297-A586-34C9F468BFC4}"/>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E0A331E1-6040-479B-8CCE-ABA1BE5241C9}"/>
              </a:ext>
            </a:extLst>
          </p:cNvPr>
          <p:cNvPicPr>
            <a:picLocks noChangeAspect="1"/>
          </p:cNvPicPr>
          <p:nvPr/>
        </p:nvPicPr>
        <p:blipFill>
          <a:blip r:embed="rId3"/>
          <a:stretch>
            <a:fillRect/>
          </a:stretch>
        </p:blipFill>
        <p:spPr>
          <a:xfrm>
            <a:off x="-1" y="-36970"/>
            <a:ext cx="9192373" cy="1560969"/>
          </a:xfrm>
          <a:prstGeom prst="rect">
            <a:avLst/>
          </a:prstGeom>
        </p:spPr>
      </p:pic>
      <p:pic>
        <p:nvPicPr>
          <p:cNvPr id="9" name="Picture 8">
            <a:extLst>
              <a:ext uri="{FF2B5EF4-FFF2-40B4-BE49-F238E27FC236}">
                <a16:creationId xmlns:a16="http://schemas.microsoft.com/office/drawing/2014/main" id="{D0E389EA-F4F8-4756-8109-C881561D6108}"/>
              </a:ext>
            </a:extLst>
          </p:cNvPr>
          <p:cNvPicPr>
            <a:picLocks noChangeAspect="1"/>
          </p:cNvPicPr>
          <p:nvPr/>
        </p:nvPicPr>
        <p:blipFill>
          <a:blip r:embed="rId4"/>
          <a:stretch>
            <a:fillRect/>
          </a:stretch>
        </p:blipFill>
        <p:spPr>
          <a:xfrm>
            <a:off x="-2" y="1500859"/>
            <a:ext cx="9169726" cy="1760501"/>
          </a:xfrm>
          <a:prstGeom prst="rect">
            <a:avLst/>
          </a:prstGeom>
        </p:spPr>
      </p:pic>
      <p:pic>
        <p:nvPicPr>
          <p:cNvPr id="10" name="Picture 9">
            <a:extLst>
              <a:ext uri="{FF2B5EF4-FFF2-40B4-BE49-F238E27FC236}">
                <a16:creationId xmlns:a16="http://schemas.microsoft.com/office/drawing/2014/main" id="{1283A95B-3F11-42BD-9AA1-812770E2DA38}"/>
              </a:ext>
            </a:extLst>
          </p:cNvPr>
          <p:cNvPicPr>
            <a:picLocks noChangeAspect="1"/>
          </p:cNvPicPr>
          <p:nvPr/>
        </p:nvPicPr>
        <p:blipFill>
          <a:blip r:embed="rId5"/>
          <a:stretch>
            <a:fillRect/>
          </a:stretch>
        </p:blipFill>
        <p:spPr>
          <a:xfrm>
            <a:off x="0" y="3228518"/>
            <a:ext cx="9163256" cy="1739722"/>
          </a:xfrm>
          <a:prstGeom prst="rect">
            <a:avLst/>
          </a:prstGeom>
        </p:spPr>
      </p:pic>
      <p:pic>
        <p:nvPicPr>
          <p:cNvPr id="11" name="Picture 10">
            <a:extLst>
              <a:ext uri="{FF2B5EF4-FFF2-40B4-BE49-F238E27FC236}">
                <a16:creationId xmlns:a16="http://schemas.microsoft.com/office/drawing/2014/main" id="{037B41F6-6F4C-4A03-B2E9-90EE4E12052F}"/>
              </a:ext>
            </a:extLst>
          </p:cNvPr>
          <p:cNvPicPr>
            <a:picLocks noChangeAspect="1"/>
          </p:cNvPicPr>
          <p:nvPr/>
        </p:nvPicPr>
        <p:blipFill rotWithShape="1">
          <a:blip r:embed="rId6"/>
          <a:srcRect t="-1" b="610"/>
          <a:stretch/>
        </p:blipFill>
        <p:spPr>
          <a:xfrm>
            <a:off x="0" y="4990008"/>
            <a:ext cx="9141978" cy="1553667"/>
          </a:xfrm>
          <a:prstGeom prst="rect">
            <a:avLst/>
          </a:prstGeom>
        </p:spPr>
      </p:pic>
    </p:spTree>
    <p:extLst>
      <p:ext uri="{BB962C8B-B14F-4D97-AF65-F5344CB8AC3E}">
        <p14:creationId xmlns:p14="http://schemas.microsoft.com/office/powerpoint/2010/main" val="393055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E550-D575-438F-8FDF-61B3EE8B62D0}"/>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2D5061E-6E75-479C-AF5E-DA5301DD1FAB}"/>
              </a:ext>
            </a:extLst>
          </p:cNvPr>
          <p:cNvPicPr>
            <a:picLocks noChangeAspect="1"/>
          </p:cNvPicPr>
          <p:nvPr/>
        </p:nvPicPr>
        <p:blipFill>
          <a:blip r:embed="rId3"/>
          <a:stretch>
            <a:fillRect/>
          </a:stretch>
        </p:blipFill>
        <p:spPr>
          <a:xfrm>
            <a:off x="4643870" y="-39184"/>
            <a:ext cx="4500130" cy="6897184"/>
          </a:xfrm>
          <a:prstGeom prst="rect">
            <a:avLst/>
          </a:prstGeom>
        </p:spPr>
      </p:pic>
      <p:sp>
        <p:nvSpPr>
          <p:cNvPr id="7" name="Content Placeholder 6">
            <a:extLst>
              <a:ext uri="{FF2B5EF4-FFF2-40B4-BE49-F238E27FC236}">
                <a16:creationId xmlns:a16="http://schemas.microsoft.com/office/drawing/2014/main" id="{FDA84783-F566-4078-AABC-FFAA864C117E}"/>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72B66697-A627-4D12-8F84-244C8F8675B2}"/>
              </a:ext>
            </a:extLst>
          </p:cNvPr>
          <p:cNvPicPr>
            <a:picLocks noChangeAspect="1"/>
          </p:cNvPicPr>
          <p:nvPr/>
        </p:nvPicPr>
        <p:blipFill>
          <a:blip r:embed="rId4"/>
          <a:stretch>
            <a:fillRect/>
          </a:stretch>
        </p:blipFill>
        <p:spPr>
          <a:xfrm>
            <a:off x="0" y="1554088"/>
            <a:ext cx="4660066" cy="1729873"/>
          </a:xfrm>
          <a:prstGeom prst="rect">
            <a:avLst/>
          </a:prstGeom>
        </p:spPr>
      </p:pic>
      <p:pic>
        <p:nvPicPr>
          <p:cNvPr id="9" name="Picture 8">
            <a:extLst>
              <a:ext uri="{FF2B5EF4-FFF2-40B4-BE49-F238E27FC236}">
                <a16:creationId xmlns:a16="http://schemas.microsoft.com/office/drawing/2014/main" id="{3CD84755-02EB-48B5-9273-E829E7EBA4DE}"/>
              </a:ext>
            </a:extLst>
          </p:cNvPr>
          <p:cNvPicPr>
            <a:picLocks noChangeAspect="1"/>
          </p:cNvPicPr>
          <p:nvPr/>
        </p:nvPicPr>
        <p:blipFill>
          <a:blip r:embed="rId5"/>
          <a:stretch>
            <a:fillRect/>
          </a:stretch>
        </p:blipFill>
        <p:spPr>
          <a:xfrm>
            <a:off x="0" y="3944731"/>
            <a:ext cx="5638800" cy="1056384"/>
          </a:xfrm>
          <a:prstGeom prst="rect">
            <a:avLst/>
          </a:prstGeom>
        </p:spPr>
      </p:pic>
    </p:spTree>
    <p:extLst>
      <p:ext uri="{BB962C8B-B14F-4D97-AF65-F5344CB8AC3E}">
        <p14:creationId xmlns:p14="http://schemas.microsoft.com/office/powerpoint/2010/main" val="243713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9723-3D21-4B81-92A3-DF3439495D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B0452D-4FBF-4179-8A2C-E1096554306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C018740-0AAD-4AB4-B981-FF4CB99C6264}"/>
              </a:ext>
            </a:extLst>
          </p:cNvPr>
          <p:cNvPicPr>
            <a:picLocks noChangeAspect="1"/>
          </p:cNvPicPr>
          <p:nvPr/>
        </p:nvPicPr>
        <p:blipFill>
          <a:blip r:embed="rId3"/>
          <a:stretch>
            <a:fillRect/>
          </a:stretch>
        </p:blipFill>
        <p:spPr>
          <a:xfrm>
            <a:off x="1347787" y="104969"/>
            <a:ext cx="6448425" cy="6071994"/>
          </a:xfrm>
          <a:prstGeom prst="rect">
            <a:avLst/>
          </a:prstGeom>
        </p:spPr>
      </p:pic>
    </p:spTree>
    <p:extLst>
      <p:ext uri="{BB962C8B-B14F-4D97-AF65-F5344CB8AC3E}">
        <p14:creationId xmlns:p14="http://schemas.microsoft.com/office/powerpoint/2010/main" val="73585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8A008-C9B9-47A5-98EC-45ACDC3728C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CE1D189-4876-4316-B5CF-37035917EFA7}"/>
              </a:ext>
            </a:extLst>
          </p:cNvPr>
          <p:cNvPicPr>
            <a:picLocks noGrp="1" noChangeAspect="1"/>
          </p:cNvPicPr>
          <p:nvPr>
            <p:ph idx="1"/>
          </p:nvPr>
        </p:nvPicPr>
        <p:blipFill>
          <a:blip r:embed="rId3"/>
          <a:stretch>
            <a:fillRect/>
          </a:stretch>
        </p:blipFill>
        <p:spPr>
          <a:xfrm>
            <a:off x="0" y="3354107"/>
            <a:ext cx="4872074" cy="2822856"/>
          </a:xfrm>
          <a:prstGeom prst="rect">
            <a:avLst/>
          </a:prstGeom>
        </p:spPr>
      </p:pic>
      <p:pic>
        <p:nvPicPr>
          <p:cNvPr id="4" name="Picture 3">
            <a:extLst>
              <a:ext uri="{FF2B5EF4-FFF2-40B4-BE49-F238E27FC236}">
                <a16:creationId xmlns:a16="http://schemas.microsoft.com/office/drawing/2014/main" id="{8213688A-B962-45DC-985E-0CF4B71A4DF9}"/>
              </a:ext>
            </a:extLst>
          </p:cNvPr>
          <p:cNvPicPr>
            <a:picLocks noChangeAspect="1"/>
          </p:cNvPicPr>
          <p:nvPr/>
        </p:nvPicPr>
        <p:blipFill>
          <a:blip r:embed="rId4"/>
          <a:stretch>
            <a:fillRect/>
          </a:stretch>
        </p:blipFill>
        <p:spPr>
          <a:xfrm>
            <a:off x="0" y="0"/>
            <a:ext cx="9144000" cy="3413484"/>
          </a:xfrm>
          <a:prstGeom prst="rect">
            <a:avLst/>
          </a:prstGeom>
        </p:spPr>
      </p:pic>
      <p:pic>
        <p:nvPicPr>
          <p:cNvPr id="1026" name="Picture 2" descr="Related image">
            <a:extLst>
              <a:ext uri="{FF2B5EF4-FFF2-40B4-BE49-F238E27FC236}">
                <a16:creationId xmlns:a16="http://schemas.microsoft.com/office/drawing/2014/main" id="{7CAB0EAA-E74F-4F12-9847-771A39365E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02" r="5913"/>
          <a:stretch/>
        </p:blipFill>
        <p:spPr bwMode="auto">
          <a:xfrm>
            <a:off x="3055620" y="3413484"/>
            <a:ext cx="3230880" cy="2763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mnesty activists uk">
            <a:extLst>
              <a:ext uri="{FF2B5EF4-FFF2-40B4-BE49-F238E27FC236}">
                <a16:creationId xmlns:a16="http://schemas.microsoft.com/office/drawing/2014/main" id="{DAB5033A-4622-4774-94E2-43475E102E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6843" y="3413484"/>
            <a:ext cx="4153854" cy="2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57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91B4A-6335-4871-B766-2F988EB580D6}"/>
              </a:ext>
            </a:extLst>
          </p:cNvPr>
          <p:cNvPicPr>
            <a:picLocks noChangeAspect="1"/>
          </p:cNvPicPr>
          <p:nvPr/>
        </p:nvPicPr>
        <p:blipFill rotWithShape="1">
          <a:blip r:embed="rId3"/>
          <a:srcRect r="50158" b="49194"/>
          <a:stretch/>
        </p:blipFill>
        <p:spPr>
          <a:xfrm>
            <a:off x="1030514" y="120197"/>
            <a:ext cx="6798349" cy="2956832"/>
          </a:xfrm>
          <a:prstGeom prst="rect">
            <a:avLst/>
          </a:prstGeom>
        </p:spPr>
      </p:pic>
      <p:pic>
        <p:nvPicPr>
          <p:cNvPr id="6" name="Picture 5">
            <a:extLst>
              <a:ext uri="{FF2B5EF4-FFF2-40B4-BE49-F238E27FC236}">
                <a16:creationId xmlns:a16="http://schemas.microsoft.com/office/drawing/2014/main" id="{C1ED34CD-B2C0-4986-BB1F-1117A2C36E20}"/>
              </a:ext>
            </a:extLst>
          </p:cNvPr>
          <p:cNvPicPr>
            <a:picLocks noChangeAspect="1"/>
          </p:cNvPicPr>
          <p:nvPr/>
        </p:nvPicPr>
        <p:blipFill rotWithShape="1">
          <a:blip r:embed="rId3"/>
          <a:srcRect l="49842" b="49194"/>
          <a:stretch/>
        </p:blipFill>
        <p:spPr>
          <a:xfrm>
            <a:off x="1030514" y="3077029"/>
            <a:ext cx="6798349" cy="2938118"/>
          </a:xfrm>
          <a:prstGeom prst="rect">
            <a:avLst/>
          </a:prstGeom>
        </p:spPr>
      </p:pic>
    </p:spTree>
    <p:extLst>
      <p:ext uri="{BB962C8B-B14F-4D97-AF65-F5344CB8AC3E}">
        <p14:creationId xmlns:p14="http://schemas.microsoft.com/office/powerpoint/2010/main" val="263166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81EEC-DD8F-413F-B85C-79ACF1D90E82}"/>
              </a:ext>
            </a:extLst>
          </p:cNvPr>
          <p:cNvPicPr>
            <a:picLocks noChangeAspect="1"/>
          </p:cNvPicPr>
          <p:nvPr/>
        </p:nvPicPr>
        <p:blipFill rotWithShape="1">
          <a:blip r:embed="rId3"/>
          <a:srcRect t="49511" r="50213"/>
          <a:stretch/>
        </p:blipFill>
        <p:spPr>
          <a:xfrm>
            <a:off x="1019710" y="0"/>
            <a:ext cx="7064747" cy="3056862"/>
          </a:xfrm>
          <a:prstGeom prst="rect">
            <a:avLst/>
          </a:prstGeom>
        </p:spPr>
      </p:pic>
      <p:pic>
        <p:nvPicPr>
          <p:cNvPr id="6" name="Picture 5">
            <a:extLst>
              <a:ext uri="{FF2B5EF4-FFF2-40B4-BE49-F238E27FC236}">
                <a16:creationId xmlns:a16="http://schemas.microsoft.com/office/drawing/2014/main" id="{659B23A3-7B85-4CA2-A0AB-269C5B611F6B}"/>
              </a:ext>
            </a:extLst>
          </p:cNvPr>
          <p:cNvPicPr>
            <a:picLocks noChangeAspect="1"/>
          </p:cNvPicPr>
          <p:nvPr/>
        </p:nvPicPr>
        <p:blipFill rotWithShape="1">
          <a:blip r:embed="rId3"/>
          <a:srcRect l="49548" t="49511"/>
          <a:stretch/>
        </p:blipFill>
        <p:spPr>
          <a:xfrm>
            <a:off x="945815" y="3013320"/>
            <a:ext cx="7138642" cy="3048106"/>
          </a:xfrm>
          <a:prstGeom prst="rect">
            <a:avLst/>
          </a:prstGeom>
        </p:spPr>
      </p:pic>
    </p:spTree>
    <p:extLst>
      <p:ext uri="{BB962C8B-B14F-4D97-AF65-F5344CB8AC3E}">
        <p14:creationId xmlns:p14="http://schemas.microsoft.com/office/powerpoint/2010/main" val="1669191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58C41B-8832-4C25-94E6-3E1C7148D52F}"/>
              </a:ext>
            </a:extLst>
          </p:cNvPr>
          <p:cNvPicPr>
            <a:picLocks noChangeAspect="1"/>
          </p:cNvPicPr>
          <p:nvPr/>
        </p:nvPicPr>
        <p:blipFill rotWithShape="1">
          <a:blip r:embed="rId3"/>
          <a:srcRect l="49445" b="50980"/>
          <a:stretch/>
        </p:blipFill>
        <p:spPr>
          <a:xfrm>
            <a:off x="624113" y="0"/>
            <a:ext cx="7308346" cy="3033486"/>
          </a:xfrm>
          <a:prstGeom prst="rect">
            <a:avLst/>
          </a:prstGeom>
        </p:spPr>
      </p:pic>
      <p:pic>
        <p:nvPicPr>
          <p:cNvPr id="3" name="Picture 2">
            <a:extLst>
              <a:ext uri="{FF2B5EF4-FFF2-40B4-BE49-F238E27FC236}">
                <a16:creationId xmlns:a16="http://schemas.microsoft.com/office/drawing/2014/main" id="{0B05A246-FB63-49E9-A96F-00887DB47C07}"/>
              </a:ext>
            </a:extLst>
          </p:cNvPr>
          <p:cNvPicPr>
            <a:picLocks noChangeAspect="1"/>
          </p:cNvPicPr>
          <p:nvPr/>
        </p:nvPicPr>
        <p:blipFill rotWithShape="1">
          <a:blip r:embed="rId3"/>
          <a:srcRect r="50316" b="50980"/>
          <a:stretch/>
        </p:blipFill>
        <p:spPr>
          <a:xfrm>
            <a:off x="660399" y="3040968"/>
            <a:ext cx="7199041" cy="3040517"/>
          </a:xfrm>
          <a:prstGeom prst="rect">
            <a:avLst/>
          </a:prstGeom>
        </p:spPr>
      </p:pic>
    </p:spTree>
    <p:extLst>
      <p:ext uri="{BB962C8B-B14F-4D97-AF65-F5344CB8AC3E}">
        <p14:creationId xmlns:p14="http://schemas.microsoft.com/office/powerpoint/2010/main" val="1350995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58C41B-8832-4C25-94E6-3E1C7148D52F}"/>
              </a:ext>
            </a:extLst>
          </p:cNvPr>
          <p:cNvPicPr>
            <a:picLocks noChangeAspect="1"/>
          </p:cNvPicPr>
          <p:nvPr/>
        </p:nvPicPr>
        <p:blipFill rotWithShape="1">
          <a:blip r:embed="rId3"/>
          <a:srcRect t="49020" r="25500"/>
          <a:stretch/>
        </p:blipFill>
        <p:spPr>
          <a:xfrm>
            <a:off x="0" y="2119085"/>
            <a:ext cx="9144000" cy="2678513"/>
          </a:xfrm>
          <a:prstGeom prst="rect">
            <a:avLst/>
          </a:prstGeom>
        </p:spPr>
      </p:pic>
    </p:spTree>
    <p:extLst>
      <p:ext uri="{BB962C8B-B14F-4D97-AF65-F5344CB8AC3E}">
        <p14:creationId xmlns:p14="http://schemas.microsoft.com/office/powerpoint/2010/main" val="296944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B39D-3008-4AEA-BBCD-E98575E525D4}"/>
              </a:ext>
            </a:extLst>
          </p:cNvPr>
          <p:cNvSpPr>
            <a:spLocks noGrp="1"/>
          </p:cNvSpPr>
          <p:nvPr>
            <p:ph type="title"/>
          </p:nvPr>
        </p:nvSpPr>
        <p:spPr/>
        <p:txBody>
          <a:bodyPr/>
          <a:lstStyle/>
          <a:p>
            <a:endParaRPr lang="en-US"/>
          </a:p>
        </p:txBody>
      </p:sp>
      <p:pic>
        <p:nvPicPr>
          <p:cNvPr id="4" name="Online Media 3">
            <a:hlinkClick r:id="" action="ppaction://media"/>
            <a:extLst>
              <a:ext uri="{FF2B5EF4-FFF2-40B4-BE49-F238E27FC236}">
                <a16:creationId xmlns:a16="http://schemas.microsoft.com/office/drawing/2014/main" id="{7C3DC2F0-2A88-4388-9761-536274F7E4B2}"/>
              </a:ext>
            </a:extLst>
          </p:cNvPr>
          <p:cNvPicPr>
            <a:picLocks noGrp="1" noRot="1" noChangeAspect="1"/>
          </p:cNvPicPr>
          <p:nvPr>
            <p:ph idx="1"/>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86256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72490" y="835041"/>
            <a:ext cx="819902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4000" dirty="0">
                <a:latin typeface="Arial Black" panose="020B0A04020102020204" pitchFamily="34" charset="0"/>
              </a:rPr>
              <a:t>HUMAN RIGHTS AND AMNESTY INTERNATIONAL</a:t>
            </a:r>
            <a:endParaRPr lang="en-US" altLang="en-US" sz="4000" dirty="0"/>
          </a:p>
        </p:txBody>
      </p:sp>
      <p:sp>
        <p:nvSpPr>
          <p:cNvPr id="4" name="Rectangle 3"/>
          <p:cNvSpPr>
            <a:spLocks noChangeArrowheads="1"/>
          </p:cNvSpPr>
          <p:nvPr/>
        </p:nvSpPr>
        <p:spPr bwMode="auto">
          <a:xfrm>
            <a:off x="472490" y="5347490"/>
            <a:ext cx="39909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600" dirty="0">
                <a:latin typeface="Arial Black" panose="020B0A04020102020204" pitchFamily="34" charset="0"/>
              </a:rPr>
              <a:t>[Enter Name of Trainer]</a:t>
            </a:r>
            <a:endParaRPr lang="en-US" altLang="en-US" sz="1600" dirty="0">
              <a:latin typeface="Arial Black" panose="020B0A04020102020204" pitchFamily="34" charset="0"/>
            </a:endParaRPr>
          </a:p>
        </p:txBody>
      </p:sp>
      <p:pic>
        <p:nvPicPr>
          <p:cNvPr id="5" name="Picture 4" descr="A close up of a map&#10;&#10;Description generated with high confidence">
            <a:extLst>
              <a:ext uri="{FF2B5EF4-FFF2-40B4-BE49-F238E27FC236}">
                <a16:creationId xmlns:a16="http://schemas.microsoft.com/office/drawing/2014/main" id="{2FAB994E-91A6-4004-938C-8F2B9AF83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47" y="2038680"/>
            <a:ext cx="8611435" cy="3296316"/>
          </a:xfrm>
          <a:prstGeom prst="rect">
            <a:avLst/>
          </a:prstGeom>
        </p:spPr>
      </p:pic>
    </p:spTree>
    <p:extLst>
      <p:ext uri="{BB962C8B-B14F-4D97-AF65-F5344CB8AC3E}">
        <p14:creationId xmlns:p14="http://schemas.microsoft.com/office/powerpoint/2010/main" val="333423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E057-134C-4410-B65E-3D67FC01897D}"/>
              </a:ext>
            </a:extLst>
          </p:cNvPr>
          <p:cNvSpPr>
            <a:spLocks noGrp="1"/>
          </p:cNvSpPr>
          <p:nvPr>
            <p:ph type="title"/>
          </p:nvPr>
        </p:nvSpPr>
        <p:spPr/>
        <p:txBody>
          <a:bodyPr>
            <a:normAutofit/>
          </a:bodyPr>
          <a:lstStyle/>
          <a:p>
            <a:r>
              <a:rPr lang="en-GB" sz="4000" dirty="0">
                <a:latin typeface="Arial Black" panose="020B0A04020102020204" pitchFamily="34" charset="0"/>
              </a:rPr>
              <a:t>Take Action</a:t>
            </a:r>
            <a:endParaRPr lang="en-US" sz="40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7C7501A9-EFC8-476A-94CB-80FAE2C158B6}"/>
              </a:ext>
            </a:extLst>
          </p:cNvPr>
          <p:cNvSpPr>
            <a:spLocks noGrp="1"/>
          </p:cNvSpPr>
          <p:nvPr>
            <p:ph idx="1"/>
          </p:nvPr>
        </p:nvSpPr>
        <p:spPr>
          <a:xfrm>
            <a:off x="628650" y="1825625"/>
            <a:ext cx="4654550" cy="4351338"/>
          </a:xfrm>
        </p:spPr>
        <p:txBody>
          <a:bodyPr/>
          <a:lstStyle/>
          <a:p>
            <a:pPr marL="0" indent="0">
              <a:buNone/>
            </a:pPr>
            <a:r>
              <a:rPr lang="en-GB" dirty="0">
                <a:latin typeface="Arial "/>
              </a:rPr>
              <a:t>1. Join Amnesty International</a:t>
            </a:r>
          </a:p>
          <a:p>
            <a:pPr marL="0" indent="0">
              <a:buNone/>
            </a:pPr>
            <a:r>
              <a:rPr lang="en-GB" dirty="0">
                <a:latin typeface="Arial "/>
              </a:rPr>
              <a:t>2. Sign petitions online</a:t>
            </a:r>
          </a:p>
          <a:p>
            <a:pPr marL="0" indent="0">
              <a:buNone/>
            </a:pPr>
            <a:r>
              <a:rPr lang="en-GB" dirty="0">
                <a:latin typeface="Arial "/>
              </a:rPr>
              <a:t>3. Send emails </a:t>
            </a:r>
            <a:r>
              <a:rPr lang="en-GB">
                <a:latin typeface="Arial "/>
              </a:rPr>
              <a:t>or letters </a:t>
            </a:r>
            <a:r>
              <a:rPr lang="en-GB" dirty="0">
                <a:latin typeface="Arial "/>
              </a:rPr>
              <a:t>to your elected officials</a:t>
            </a:r>
          </a:p>
          <a:p>
            <a:pPr marL="0" indent="0">
              <a:buNone/>
            </a:pPr>
            <a:r>
              <a:rPr lang="en-GB" dirty="0">
                <a:latin typeface="Arial "/>
              </a:rPr>
              <a:t>4. Send a tweet and share campaigns</a:t>
            </a:r>
          </a:p>
          <a:p>
            <a:pPr marL="0" indent="0">
              <a:buNone/>
            </a:pPr>
            <a:r>
              <a:rPr lang="en-GB" dirty="0">
                <a:latin typeface="Arial "/>
              </a:rPr>
              <a:t>5. Fund raise for Amnesty International</a:t>
            </a:r>
            <a:endParaRPr lang="en-US" dirty="0">
              <a:latin typeface="Arial "/>
            </a:endParaRPr>
          </a:p>
        </p:txBody>
      </p:sp>
      <p:pic>
        <p:nvPicPr>
          <p:cNvPr id="1026" name="Picture 2" descr="Image result for amnesty take action">
            <a:extLst>
              <a:ext uri="{FF2B5EF4-FFF2-40B4-BE49-F238E27FC236}">
                <a16:creationId xmlns:a16="http://schemas.microsoft.com/office/drawing/2014/main" id="{36C95B7F-9C58-4052-933F-467BC61DEB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14" r="16463"/>
          <a:stretch/>
        </p:blipFill>
        <p:spPr bwMode="auto">
          <a:xfrm>
            <a:off x="5283200" y="1825625"/>
            <a:ext cx="369824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55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mnesty Thank you">
            <a:extLst>
              <a:ext uri="{FF2B5EF4-FFF2-40B4-BE49-F238E27FC236}">
                <a16:creationId xmlns:a16="http://schemas.microsoft.com/office/drawing/2014/main" id="{C98A7D9F-7983-4AB5-8922-B7362AE42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494434"/>
            <a:ext cx="56769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20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6"/>
          <p:cNvSpPr txBox="1">
            <a:spLocks/>
          </p:cNvSpPr>
          <p:nvPr/>
        </p:nvSpPr>
        <p:spPr>
          <a:xfrm>
            <a:off x="269833" y="2065197"/>
            <a:ext cx="7644178" cy="35425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r>
              <a:rPr lang="en-GB" altLang="en-US" sz="1400" dirty="0">
                <a:latin typeface="Arial" panose="020B0604020202020204" pitchFamily="34" charset="0"/>
                <a:cs typeface="Arial" panose="020B0604020202020204" pitchFamily="34" charset="0"/>
              </a:rPr>
              <a:t>Text</a:t>
            </a:r>
            <a:endParaRPr lang="en-GB" altLang="en-US" dirty="0">
              <a:latin typeface="Arial" panose="020B0604020202020204" pitchFamily="34" charset="0"/>
              <a:cs typeface="Arial" panose="020B0604020202020204" pitchFamily="34" charset="0"/>
            </a:endParaRPr>
          </a:p>
        </p:txBody>
      </p:sp>
      <p:sp>
        <p:nvSpPr>
          <p:cNvPr id="4" name="Title 5"/>
          <p:cNvSpPr txBox="1">
            <a:spLocks/>
          </p:cNvSpPr>
          <p:nvPr/>
        </p:nvSpPr>
        <p:spPr>
          <a:xfrm>
            <a:off x="269833" y="1576554"/>
            <a:ext cx="6932079" cy="4333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altLang="en-US" sz="2500" dirty="0">
                <a:latin typeface="Arial Black" panose="020B0A04020102020204" pitchFamily="34" charset="0"/>
              </a:rPr>
              <a:t>TITLE</a:t>
            </a:r>
          </a:p>
        </p:txBody>
      </p:sp>
      <p:pic>
        <p:nvPicPr>
          <p:cNvPr id="2" name="RoWuZRBDHfY">
            <a:hlinkClick r:id="" action="ppaction://media"/>
            <a:extLst>
              <a:ext uri="{FF2B5EF4-FFF2-40B4-BE49-F238E27FC236}">
                <a16:creationId xmlns:a16="http://schemas.microsoft.com/office/drawing/2014/main" id="{DB53A82B-038D-484D-857F-A29CF03BF7A7}"/>
              </a:ext>
            </a:extLst>
          </p:cNvPr>
          <p:cNvPicPr>
            <a:picLocks noRot="1" noChangeAspect="1"/>
          </p:cNvPicPr>
          <p:nvPr>
            <a:videoFile r:link="rId1"/>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73326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5EE9FE-783E-4BCD-B7B0-FBE57B9429B2}"/>
              </a:ext>
            </a:extLst>
          </p:cNvPr>
          <p:cNvPicPr>
            <a:picLocks noChangeAspect="1"/>
          </p:cNvPicPr>
          <p:nvPr/>
        </p:nvPicPr>
        <p:blipFill>
          <a:blip r:embed="rId3"/>
          <a:stretch>
            <a:fillRect/>
          </a:stretch>
        </p:blipFill>
        <p:spPr>
          <a:xfrm>
            <a:off x="1919287" y="138546"/>
            <a:ext cx="5305425" cy="1530515"/>
          </a:xfrm>
          <a:prstGeom prst="rect">
            <a:avLst/>
          </a:prstGeom>
        </p:spPr>
      </p:pic>
      <p:pic>
        <p:nvPicPr>
          <p:cNvPr id="3" name="Picture 2">
            <a:extLst>
              <a:ext uri="{FF2B5EF4-FFF2-40B4-BE49-F238E27FC236}">
                <a16:creationId xmlns:a16="http://schemas.microsoft.com/office/drawing/2014/main" id="{40FAEF11-DFDB-47D6-B606-C647FF9D12BC}"/>
              </a:ext>
            </a:extLst>
          </p:cNvPr>
          <p:cNvPicPr>
            <a:picLocks noChangeAspect="1"/>
          </p:cNvPicPr>
          <p:nvPr/>
        </p:nvPicPr>
        <p:blipFill rotWithShape="1">
          <a:blip r:embed="rId4"/>
          <a:srcRect l="384" r="1082"/>
          <a:stretch/>
        </p:blipFill>
        <p:spPr>
          <a:xfrm>
            <a:off x="4696693" y="2223654"/>
            <a:ext cx="3782290" cy="3133725"/>
          </a:xfrm>
          <a:prstGeom prst="rect">
            <a:avLst/>
          </a:prstGeom>
        </p:spPr>
      </p:pic>
      <p:pic>
        <p:nvPicPr>
          <p:cNvPr id="4" name="Picture 3">
            <a:extLst>
              <a:ext uri="{FF2B5EF4-FFF2-40B4-BE49-F238E27FC236}">
                <a16:creationId xmlns:a16="http://schemas.microsoft.com/office/drawing/2014/main" id="{47569439-A1F3-4110-A466-1208D0F56D36}"/>
              </a:ext>
            </a:extLst>
          </p:cNvPr>
          <p:cNvPicPr>
            <a:picLocks noChangeAspect="1"/>
          </p:cNvPicPr>
          <p:nvPr/>
        </p:nvPicPr>
        <p:blipFill rotWithShape="1">
          <a:blip r:embed="rId5"/>
          <a:srcRect r="519"/>
          <a:stretch/>
        </p:blipFill>
        <p:spPr>
          <a:xfrm>
            <a:off x="878036" y="2223654"/>
            <a:ext cx="3818657" cy="3371850"/>
          </a:xfrm>
          <a:prstGeom prst="rect">
            <a:avLst/>
          </a:prstGeom>
        </p:spPr>
      </p:pic>
      <p:pic>
        <p:nvPicPr>
          <p:cNvPr id="5" name="Picture 4">
            <a:extLst>
              <a:ext uri="{FF2B5EF4-FFF2-40B4-BE49-F238E27FC236}">
                <a16:creationId xmlns:a16="http://schemas.microsoft.com/office/drawing/2014/main" id="{B76D5F0B-6876-4AD6-9E4F-BEB07DF49BF9}"/>
              </a:ext>
            </a:extLst>
          </p:cNvPr>
          <p:cNvPicPr>
            <a:picLocks noChangeAspect="1"/>
          </p:cNvPicPr>
          <p:nvPr/>
        </p:nvPicPr>
        <p:blipFill>
          <a:blip r:embed="rId6"/>
          <a:stretch>
            <a:fillRect/>
          </a:stretch>
        </p:blipFill>
        <p:spPr>
          <a:xfrm>
            <a:off x="4356099" y="5119497"/>
            <a:ext cx="2868613" cy="1030600"/>
          </a:xfrm>
          <a:prstGeom prst="rect">
            <a:avLst/>
          </a:prstGeom>
        </p:spPr>
      </p:pic>
      <p:sp>
        <p:nvSpPr>
          <p:cNvPr id="7" name="Rectangle 6">
            <a:extLst>
              <a:ext uri="{FF2B5EF4-FFF2-40B4-BE49-F238E27FC236}">
                <a16:creationId xmlns:a16="http://schemas.microsoft.com/office/drawing/2014/main" id="{4804C1B7-A43C-4841-9E69-D517E5D8796F}"/>
              </a:ext>
            </a:extLst>
          </p:cNvPr>
          <p:cNvSpPr/>
          <p:nvPr/>
        </p:nvSpPr>
        <p:spPr>
          <a:xfrm>
            <a:off x="1104900" y="4457700"/>
            <a:ext cx="1193800" cy="117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13E924-E35E-4AE3-8770-4FBDCA622C79}"/>
              </a:ext>
            </a:extLst>
          </p:cNvPr>
          <p:cNvPicPr>
            <a:picLocks noChangeAspect="1"/>
          </p:cNvPicPr>
          <p:nvPr/>
        </p:nvPicPr>
        <p:blipFill>
          <a:blip r:embed="rId7"/>
          <a:stretch>
            <a:fillRect/>
          </a:stretch>
        </p:blipFill>
        <p:spPr>
          <a:xfrm>
            <a:off x="6693" y="5016500"/>
            <a:ext cx="2811167" cy="837507"/>
          </a:xfrm>
          <a:prstGeom prst="rect">
            <a:avLst/>
          </a:prstGeom>
        </p:spPr>
      </p:pic>
    </p:spTree>
    <p:extLst>
      <p:ext uri="{BB962C8B-B14F-4D97-AF65-F5344CB8AC3E}">
        <p14:creationId xmlns:p14="http://schemas.microsoft.com/office/powerpoint/2010/main" val="11667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11188" y="404813"/>
            <a:ext cx="7648575" cy="903287"/>
          </a:xfrm>
        </p:spPr>
        <p:txBody>
          <a:bodyPr>
            <a:normAutofit/>
          </a:bodyPr>
          <a:lstStyle/>
          <a:p>
            <a:pPr algn="l" eaLnBrk="1" hangingPunct="1"/>
            <a:r>
              <a:rPr lang="en-US" altLang="en-US" sz="4000" dirty="0">
                <a:latin typeface="Arial Black" pitchFamily="34" charset="0"/>
              </a:rPr>
              <a:t>We all have rights</a:t>
            </a:r>
          </a:p>
        </p:txBody>
      </p:sp>
      <p:sp>
        <p:nvSpPr>
          <p:cNvPr id="5" name="TextBox 1"/>
          <p:cNvSpPr txBox="1">
            <a:spLocks noChangeArrowheads="1"/>
          </p:cNvSpPr>
          <p:nvPr/>
        </p:nvSpPr>
        <p:spPr bwMode="auto">
          <a:xfrm>
            <a:off x="4859338" y="2636838"/>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itchFamily="34" charset="0"/>
                <a:cs typeface="Times New Roman" pitchFamily="18" charset="0"/>
              </a:defRPr>
            </a:lvl1pPr>
            <a:lvl2pPr marL="742950" indent="-285750" eaLnBrk="0" hangingPunct="0">
              <a:spcBef>
                <a:spcPct val="20000"/>
              </a:spcBef>
              <a:buChar char="–"/>
              <a:defRPr sz="2200">
                <a:solidFill>
                  <a:schemeClr val="tx1"/>
                </a:solidFill>
                <a:latin typeface="Arial" pitchFamily="34" charset="0"/>
                <a:cs typeface="Times New Roman" pitchFamily="18" charset="0"/>
              </a:defRPr>
            </a:lvl2pPr>
            <a:lvl3pPr marL="1143000" indent="-228600" eaLnBrk="0" hangingPunct="0">
              <a:spcBef>
                <a:spcPct val="20000"/>
              </a:spcBef>
              <a:buChar char="•"/>
              <a:defRPr sz="2200">
                <a:solidFill>
                  <a:schemeClr val="tx1"/>
                </a:solidFill>
                <a:latin typeface="Arial" pitchFamily="34" charset="0"/>
                <a:cs typeface="Times New Roman" pitchFamily="18" charset="0"/>
              </a:defRPr>
            </a:lvl3pPr>
            <a:lvl4pPr marL="1600200" indent="-228600" eaLnBrk="0" hangingPunct="0">
              <a:spcBef>
                <a:spcPct val="20000"/>
              </a:spcBef>
              <a:buChar char="–"/>
              <a:defRPr sz="2200">
                <a:solidFill>
                  <a:schemeClr val="tx1"/>
                </a:solidFill>
                <a:latin typeface="Arial" pitchFamily="34" charset="0"/>
                <a:cs typeface="Times New Roman" pitchFamily="18" charset="0"/>
              </a:defRPr>
            </a:lvl4pPr>
            <a:lvl5pPr marL="2057400" indent="-228600" eaLnBrk="0" hangingPunct="0">
              <a:spcBef>
                <a:spcPct val="20000"/>
              </a:spcBef>
              <a:buChar char="»"/>
              <a:defRPr sz="22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Arial" pitchFamily="34" charset="0"/>
                <a:cs typeface="Times New Roman" pitchFamily="18" charset="0"/>
              </a:defRPr>
            </a:lvl9pPr>
          </a:lstStyle>
          <a:p>
            <a:pPr eaLnBrk="1" hangingPunct="1">
              <a:spcBef>
                <a:spcPct val="0"/>
              </a:spcBef>
              <a:buFontTx/>
              <a:buNone/>
            </a:pPr>
            <a:endParaRPr lang="en-US" altLang="en-US">
              <a:latin typeface="Times New Roman" pitchFamily="18" charset="0"/>
            </a:endParaRPr>
          </a:p>
        </p:txBody>
      </p:sp>
      <p:pic>
        <p:nvPicPr>
          <p:cNvPr id="11" name="Picture 4" descr="welcome to amnesty ppt3"/>
          <p:cNvPicPr>
            <a:picLocks noChangeAspect="1" noChangeArrowheads="1"/>
          </p:cNvPicPr>
          <p:nvPr/>
        </p:nvPicPr>
        <p:blipFill>
          <a:blip r:embed="rId3">
            <a:extLst>
              <a:ext uri="{28A0092B-C50C-407E-A947-70E740481C1C}">
                <a14:useLocalDpi xmlns:a14="http://schemas.microsoft.com/office/drawing/2010/main" val="0"/>
              </a:ext>
            </a:extLst>
          </a:blip>
          <a:srcRect t="23712" b="1932"/>
          <a:stretch>
            <a:fillRect/>
          </a:stretch>
        </p:blipFill>
        <p:spPr bwMode="auto">
          <a:xfrm>
            <a:off x="190500" y="1328737"/>
            <a:ext cx="875982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welcome to amnesty ppt4"/>
          <p:cNvPicPr>
            <a:picLocks noChangeAspect="1" noChangeArrowheads="1"/>
          </p:cNvPicPr>
          <p:nvPr/>
        </p:nvPicPr>
        <p:blipFill>
          <a:blip r:embed="rId4">
            <a:extLst>
              <a:ext uri="{28A0092B-C50C-407E-A947-70E740481C1C}">
                <a14:useLocalDpi xmlns:a14="http://schemas.microsoft.com/office/drawing/2010/main" val="0"/>
              </a:ext>
            </a:extLst>
          </a:blip>
          <a:srcRect l="44455" t="33324" b="54271"/>
          <a:stretch>
            <a:fillRect/>
          </a:stretch>
        </p:blipFill>
        <p:spPr bwMode="auto">
          <a:xfrm>
            <a:off x="4083050" y="1866900"/>
            <a:ext cx="48656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welcome to amnesty ppt4"/>
          <p:cNvPicPr>
            <a:picLocks noChangeAspect="1" noChangeArrowheads="1"/>
          </p:cNvPicPr>
          <p:nvPr/>
        </p:nvPicPr>
        <p:blipFill>
          <a:blip r:embed="rId4">
            <a:extLst>
              <a:ext uri="{28A0092B-C50C-407E-A947-70E740481C1C}">
                <a14:useLocalDpi xmlns:a14="http://schemas.microsoft.com/office/drawing/2010/main" val="0"/>
              </a:ext>
            </a:extLst>
          </a:blip>
          <a:srcRect l="44455" t="47606" b="42845"/>
          <a:stretch>
            <a:fillRect/>
          </a:stretch>
        </p:blipFill>
        <p:spPr bwMode="auto">
          <a:xfrm>
            <a:off x="4083050" y="2752725"/>
            <a:ext cx="48656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welcome to amnesty ppt4"/>
          <p:cNvPicPr>
            <a:picLocks noChangeAspect="1" noChangeArrowheads="1"/>
          </p:cNvPicPr>
          <p:nvPr/>
        </p:nvPicPr>
        <p:blipFill>
          <a:blip r:embed="rId4">
            <a:extLst>
              <a:ext uri="{28A0092B-C50C-407E-A947-70E740481C1C}">
                <a14:useLocalDpi xmlns:a14="http://schemas.microsoft.com/office/drawing/2010/main" val="0"/>
              </a:ext>
            </a:extLst>
          </a:blip>
          <a:srcRect l="44455" t="59032" b="28563"/>
          <a:stretch>
            <a:fillRect/>
          </a:stretch>
        </p:blipFill>
        <p:spPr bwMode="auto">
          <a:xfrm>
            <a:off x="4083050" y="3460750"/>
            <a:ext cx="48656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welcome to amnesty ppt4"/>
          <p:cNvPicPr>
            <a:picLocks noChangeAspect="1" noChangeArrowheads="1"/>
          </p:cNvPicPr>
          <p:nvPr/>
        </p:nvPicPr>
        <p:blipFill>
          <a:blip r:embed="rId5">
            <a:extLst>
              <a:ext uri="{28A0092B-C50C-407E-A947-70E740481C1C}">
                <a14:useLocalDpi xmlns:a14="http://schemas.microsoft.com/office/drawing/2010/main" val="0"/>
              </a:ext>
            </a:extLst>
          </a:blip>
          <a:srcRect l="45467" t="71410" b="9521"/>
          <a:stretch>
            <a:fillRect/>
          </a:stretch>
        </p:blipFill>
        <p:spPr bwMode="auto">
          <a:xfrm>
            <a:off x="4171950" y="4224338"/>
            <a:ext cx="477837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99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4859338" y="2636838"/>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itchFamily="34" charset="0"/>
                <a:cs typeface="Times New Roman" pitchFamily="18" charset="0"/>
              </a:defRPr>
            </a:lvl1pPr>
            <a:lvl2pPr marL="742950" indent="-285750" eaLnBrk="0" hangingPunct="0">
              <a:spcBef>
                <a:spcPct val="20000"/>
              </a:spcBef>
              <a:buChar char="–"/>
              <a:defRPr sz="2200">
                <a:solidFill>
                  <a:schemeClr val="tx1"/>
                </a:solidFill>
                <a:latin typeface="Arial" pitchFamily="34" charset="0"/>
                <a:cs typeface="Times New Roman" pitchFamily="18" charset="0"/>
              </a:defRPr>
            </a:lvl2pPr>
            <a:lvl3pPr marL="1143000" indent="-228600" eaLnBrk="0" hangingPunct="0">
              <a:spcBef>
                <a:spcPct val="20000"/>
              </a:spcBef>
              <a:buChar char="•"/>
              <a:defRPr sz="2200">
                <a:solidFill>
                  <a:schemeClr val="tx1"/>
                </a:solidFill>
                <a:latin typeface="Arial" pitchFamily="34" charset="0"/>
                <a:cs typeface="Times New Roman" pitchFamily="18" charset="0"/>
              </a:defRPr>
            </a:lvl3pPr>
            <a:lvl4pPr marL="1600200" indent="-228600" eaLnBrk="0" hangingPunct="0">
              <a:spcBef>
                <a:spcPct val="20000"/>
              </a:spcBef>
              <a:buChar char="–"/>
              <a:defRPr sz="2200">
                <a:solidFill>
                  <a:schemeClr val="tx1"/>
                </a:solidFill>
                <a:latin typeface="Arial" pitchFamily="34" charset="0"/>
                <a:cs typeface="Times New Roman" pitchFamily="18" charset="0"/>
              </a:defRPr>
            </a:lvl4pPr>
            <a:lvl5pPr marL="2057400" indent="-228600" eaLnBrk="0" hangingPunct="0">
              <a:spcBef>
                <a:spcPct val="20000"/>
              </a:spcBef>
              <a:buChar char="»"/>
              <a:defRPr sz="22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Arial" pitchFamily="34" charset="0"/>
                <a:cs typeface="Times New Roman" pitchFamily="18" charset="0"/>
              </a:defRPr>
            </a:lvl9pPr>
          </a:lstStyle>
          <a:p>
            <a:pPr eaLnBrk="1" hangingPunct="1">
              <a:spcBef>
                <a:spcPct val="0"/>
              </a:spcBef>
              <a:buFontTx/>
              <a:buNone/>
            </a:pPr>
            <a:endParaRPr lang="en-US" altLang="en-US">
              <a:latin typeface="Times New Roman" pitchFamily="18" charset="0"/>
            </a:endParaRPr>
          </a:p>
        </p:txBody>
      </p:sp>
      <p:sp>
        <p:nvSpPr>
          <p:cNvPr id="16" name="Rectangle 2"/>
          <p:cNvSpPr>
            <a:spLocks noGrp="1" noChangeArrowheads="1"/>
          </p:cNvSpPr>
          <p:nvPr>
            <p:ph type="title"/>
          </p:nvPr>
        </p:nvSpPr>
        <p:spPr>
          <a:xfrm>
            <a:off x="628650" y="365126"/>
            <a:ext cx="7886700" cy="1030537"/>
          </a:xfrm>
        </p:spPr>
        <p:txBody>
          <a:bodyPr>
            <a:normAutofit/>
          </a:bodyPr>
          <a:lstStyle/>
          <a:p>
            <a:pPr algn="l"/>
            <a:r>
              <a:rPr lang="en-US" altLang="en-US" sz="4000" b="1" dirty="0">
                <a:latin typeface="Arial Black" pitchFamily="34" charset="0"/>
              </a:rPr>
              <a:t>Where it all began?</a:t>
            </a:r>
          </a:p>
        </p:txBody>
      </p:sp>
      <p:sp>
        <p:nvSpPr>
          <p:cNvPr id="7" name="Content Placeholder 3"/>
          <p:cNvSpPr>
            <a:spLocks noGrp="1"/>
          </p:cNvSpPr>
          <p:nvPr>
            <p:ph idx="1"/>
          </p:nvPr>
        </p:nvSpPr>
        <p:spPr>
          <a:xfrm>
            <a:off x="237193" y="1254920"/>
            <a:ext cx="8425543" cy="871537"/>
          </a:xfrm>
        </p:spPr>
        <p:txBody>
          <a:bodyPr>
            <a:noAutofit/>
          </a:bodyPr>
          <a:lstStyle/>
          <a:p>
            <a:pPr marL="0" indent="0" algn="ctr">
              <a:buFontTx/>
              <a:buNone/>
              <a:defRPr/>
            </a:pPr>
            <a:r>
              <a:rPr lang="en-GB" altLang="en-US">
                <a:latin typeface="Arial" panose="020B0604020202020204" pitchFamily="34" charset="0"/>
                <a:cs typeface="Arial" panose="020B0604020202020204" pitchFamily="34" charset="0"/>
              </a:rPr>
              <a:t>We are ordinary people from across the world </a:t>
            </a:r>
          </a:p>
          <a:p>
            <a:pPr marL="0" indent="0" algn="ctr">
              <a:buFontTx/>
              <a:buNone/>
              <a:defRPr/>
            </a:pPr>
            <a:r>
              <a:rPr lang="en-GB" altLang="en-US">
                <a:latin typeface="Arial" panose="020B0604020202020204" pitchFamily="34" charset="0"/>
                <a:cs typeface="Arial" panose="020B0604020202020204" pitchFamily="34" charset="0"/>
              </a:rPr>
              <a:t>standing up for humanity and human rights.</a:t>
            </a:r>
          </a:p>
          <a:p>
            <a:pPr marL="0" indent="0" algn="ctr">
              <a:buFontTx/>
              <a:buNone/>
              <a:defRPr/>
            </a:pPr>
            <a:endParaRPr lang="en-GB" altLang="en-US" sz="3200">
              <a:latin typeface="Arial" panose="020B0604020202020204" pitchFamily="34" charset="0"/>
              <a:cs typeface="Arial" panose="020B0604020202020204" pitchFamily="34" charset="0"/>
            </a:endParaRPr>
          </a:p>
          <a:p>
            <a:pPr marL="0" indent="0">
              <a:buFontTx/>
              <a:buNone/>
              <a:defRPr/>
            </a:pPr>
            <a:endParaRPr lang="en-GB" altLang="en-US" sz="3200" dirty="0">
              <a:latin typeface="Arial" panose="020B0604020202020204" pitchFamily="34" charset="0"/>
              <a:cs typeface="Arial" panose="020B0604020202020204" pitchFamily="34" charset="0"/>
            </a:endParaRPr>
          </a:p>
        </p:txBody>
      </p:sp>
      <p:pic>
        <p:nvPicPr>
          <p:cNvPr id="6" name="Picture 5" descr="A person sitting in front of a book shelf&#10;&#10;Description generated with high confidence">
            <a:extLst>
              <a:ext uri="{FF2B5EF4-FFF2-40B4-BE49-F238E27FC236}">
                <a16:creationId xmlns:a16="http://schemas.microsoft.com/office/drawing/2014/main" id="{92BD86B6-1933-4FD7-B181-960C22090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34" y="2636838"/>
            <a:ext cx="3929351" cy="3354562"/>
          </a:xfrm>
          <a:prstGeom prst="rect">
            <a:avLst/>
          </a:prstGeom>
          <a:ln>
            <a:noFill/>
          </a:ln>
          <a:effectLst>
            <a:softEdge rad="112500"/>
          </a:effectLst>
        </p:spPr>
      </p:pic>
      <p:pic>
        <p:nvPicPr>
          <p:cNvPr id="18" name="Picture 2" descr="http://www.thepositiveapproach.info/wp-content/uploads/2013/05/The-forgotten-prisoner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617" y="2636838"/>
            <a:ext cx="5252150" cy="325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03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B8B3-EB2E-4CB2-8931-3EA0D6F3B69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8F69E4-51A3-4234-B8FE-7E9A322E8DE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FBBE0F9-EBD3-4233-85F7-5CB2628AD111}"/>
              </a:ext>
            </a:extLst>
          </p:cNvPr>
          <p:cNvPicPr>
            <a:picLocks noChangeAspect="1"/>
          </p:cNvPicPr>
          <p:nvPr/>
        </p:nvPicPr>
        <p:blipFill>
          <a:blip r:embed="rId3"/>
          <a:stretch>
            <a:fillRect/>
          </a:stretch>
        </p:blipFill>
        <p:spPr>
          <a:xfrm>
            <a:off x="628650" y="1239969"/>
            <a:ext cx="7773778" cy="4769354"/>
          </a:xfrm>
          <a:prstGeom prst="rect">
            <a:avLst/>
          </a:prstGeom>
        </p:spPr>
      </p:pic>
    </p:spTree>
    <p:extLst>
      <p:ext uri="{BB962C8B-B14F-4D97-AF65-F5344CB8AC3E}">
        <p14:creationId xmlns:p14="http://schemas.microsoft.com/office/powerpoint/2010/main" val="278229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endParaRPr lang="en-US" altLang="en-US">
              <a:latin typeface="Arial Black" pitchFamily="34" charset="0"/>
            </a:endParaRPr>
          </a:p>
        </p:txBody>
      </p:sp>
      <p:sp>
        <p:nvSpPr>
          <p:cNvPr id="25603" name="Rectangle 3"/>
          <p:cNvSpPr>
            <a:spLocks noGrp="1" noChangeArrowheads="1"/>
          </p:cNvSpPr>
          <p:nvPr>
            <p:ph type="body" idx="1"/>
          </p:nvPr>
        </p:nvSpPr>
        <p:spPr/>
        <p:txBody>
          <a:bodyPr/>
          <a:lstStyle/>
          <a:p>
            <a:pPr eaLnBrk="1" hangingPunct="1"/>
            <a:endParaRPr lang="en-US" altLang="en-US"/>
          </a:p>
        </p:txBody>
      </p:sp>
      <p:sp>
        <p:nvSpPr>
          <p:cNvPr id="9220" name="Rectangle 6"/>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GB" b="0">
              <a:solidFill>
                <a:srgbClr val="000000"/>
              </a:solidFill>
              <a:latin typeface="Arial" charset="0"/>
              <a:cs typeface="+mn-cs"/>
            </a:endParaRPr>
          </a:p>
        </p:txBody>
      </p:sp>
      <p:pic>
        <p:nvPicPr>
          <p:cNvPr id="25605" name="Picture 7" descr="welcome to amnesty ppt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330200"/>
            <a:ext cx="8759825"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welcome to amnesty ppt6"/>
          <p:cNvPicPr>
            <a:picLocks noChangeAspect="1" noChangeArrowheads="1"/>
          </p:cNvPicPr>
          <p:nvPr/>
        </p:nvPicPr>
        <p:blipFill>
          <a:blip r:embed="rId4">
            <a:extLst>
              <a:ext uri="{28A0092B-C50C-407E-A947-70E740481C1C}">
                <a14:useLocalDpi xmlns:a14="http://schemas.microsoft.com/office/drawing/2010/main" val="0"/>
              </a:ext>
            </a:extLst>
          </a:blip>
          <a:srcRect l="5052" t="19043" r="60622" b="62840"/>
          <a:stretch>
            <a:fillRect/>
          </a:stretch>
        </p:blipFill>
        <p:spPr bwMode="auto">
          <a:xfrm>
            <a:off x="635000" y="1509713"/>
            <a:ext cx="30067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7430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9539-F5B1-4B7B-B84B-C85A27381C4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7D703EF-F1EF-4297-A586-34C9F468BFC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4C74E11-843F-4AF3-B6E3-F9F12FFABAF7}"/>
              </a:ext>
            </a:extLst>
          </p:cNvPr>
          <p:cNvPicPr>
            <a:picLocks noChangeAspect="1"/>
          </p:cNvPicPr>
          <p:nvPr/>
        </p:nvPicPr>
        <p:blipFill>
          <a:blip r:embed="rId3"/>
          <a:stretch>
            <a:fillRect/>
          </a:stretch>
        </p:blipFill>
        <p:spPr>
          <a:xfrm>
            <a:off x="0" y="0"/>
            <a:ext cx="9144000" cy="3760967"/>
          </a:xfrm>
          <a:prstGeom prst="rect">
            <a:avLst/>
          </a:prstGeom>
        </p:spPr>
      </p:pic>
      <p:pic>
        <p:nvPicPr>
          <p:cNvPr id="5" name="Picture 4">
            <a:extLst>
              <a:ext uri="{FF2B5EF4-FFF2-40B4-BE49-F238E27FC236}">
                <a16:creationId xmlns:a16="http://schemas.microsoft.com/office/drawing/2014/main" id="{F9B0424C-12D6-432B-8015-1C1DC11E1780}"/>
              </a:ext>
            </a:extLst>
          </p:cNvPr>
          <p:cNvPicPr>
            <a:picLocks noChangeAspect="1"/>
          </p:cNvPicPr>
          <p:nvPr/>
        </p:nvPicPr>
        <p:blipFill>
          <a:blip r:embed="rId4"/>
          <a:stretch>
            <a:fillRect/>
          </a:stretch>
        </p:blipFill>
        <p:spPr>
          <a:xfrm>
            <a:off x="-33791" y="2364461"/>
            <a:ext cx="9177791" cy="1531442"/>
          </a:xfrm>
          <a:prstGeom prst="rect">
            <a:avLst/>
          </a:prstGeom>
        </p:spPr>
      </p:pic>
      <p:pic>
        <p:nvPicPr>
          <p:cNvPr id="6" name="Picture 5">
            <a:extLst>
              <a:ext uri="{FF2B5EF4-FFF2-40B4-BE49-F238E27FC236}">
                <a16:creationId xmlns:a16="http://schemas.microsoft.com/office/drawing/2014/main" id="{964CD29C-D389-436F-818B-FFF1FCED71E0}"/>
              </a:ext>
            </a:extLst>
          </p:cNvPr>
          <p:cNvPicPr>
            <a:picLocks noChangeAspect="1"/>
          </p:cNvPicPr>
          <p:nvPr/>
        </p:nvPicPr>
        <p:blipFill>
          <a:blip r:embed="rId5"/>
          <a:stretch>
            <a:fillRect/>
          </a:stretch>
        </p:blipFill>
        <p:spPr>
          <a:xfrm>
            <a:off x="0" y="3895903"/>
            <a:ext cx="9173418" cy="1545110"/>
          </a:xfrm>
          <a:prstGeom prst="rect">
            <a:avLst/>
          </a:prstGeom>
        </p:spPr>
      </p:pic>
      <p:pic>
        <p:nvPicPr>
          <p:cNvPr id="7" name="Picture 6">
            <a:extLst>
              <a:ext uri="{FF2B5EF4-FFF2-40B4-BE49-F238E27FC236}">
                <a16:creationId xmlns:a16="http://schemas.microsoft.com/office/drawing/2014/main" id="{3BEB1227-7154-4FA1-AC70-7369E740CED0}"/>
              </a:ext>
            </a:extLst>
          </p:cNvPr>
          <p:cNvPicPr>
            <a:picLocks noChangeAspect="1"/>
          </p:cNvPicPr>
          <p:nvPr/>
        </p:nvPicPr>
        <p:blipFill>
          <a:blip r:embed="rId6"/>
          <a:stretch>
            <a:fillRect/>
          </a:stretch>
        </p:blipFill>
        <p:spPr>
          <a:xfrm>
            <a:off x="0" y="5435143"/>
            <a:ext cx="9173418" cy="1545110"/>
          </a:xfrm>
          <a:prstGeom prst="rect">
            <a:avLst/>
          </a:prstGeom>
        </p:spPr>
      </p:pic>
    </p:spTree>
    <p:extLst>
      <p:ext uri="{BB962C8B-B14F-4D97-AF65-F5344CB8AC3E}">
        <p14:creationId xmlns:p14="http://schemas.microsoft.com/office/powerpoint/2010/main" val="34897126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13414</TotalTime>
  <Words>1508</Words>
  <Application>Microsoft Office PowerPoint</Application>
  <PresentationFormat>On-screen Show (4:3)</PresentationFormat>
  <Paragraphs>165</Paragraphs>
  <Slides>21</Slides>
  <Notes>21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MS PGothic</vt:lpstr>
      <vt:lpstr>Arial</vt:lpstr>
      <vt:lpstr>Arial </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We all have rights</vt:lpstr>
      <vt:lpstr>Where it all began?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Joanne Ogunsan</cp:lastModifiedBy>
  <cp:revision>55</cp:revision>
  <dcterms:created xsi:type="dcterms:W3CDTF">2017-08-26T15:07:02Z</dcterms:created>
  <dcterms:modified xsi:type="dcterms:W3CDTF">2018-04-09T09:13:55Z</dcterms:modified>
</cp:coreProperties>
</file>