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368" r:id="rId4"/>
    <p:sldId id="357" r:id="rId5"/>
    <p:sldId id="358" r:id="rId6"/>
    <p:sldId id="360" r:id="rId7"/>
    <p:sldId id="371" r:id="rId8"/>
    <p:sldId id="361" r:id="rId9"/>
    <p:sldId id="362" r:id="rId10"/>
    <p:sldId id="364" r:id="rId11"/>
    <p:sldId id="366" r:id="rId12"/>
    <p:sldId id="363" r:id="rId13"/>
    <p:sldId id="365" r:id="rId14"/>
    <p:sldId id="359" r:id="rId15"/>
    <p:sldId id="369" r:id="rId16"/>
    <p:sldId id="370" r:id="rId17"/>
    <p:sldId id="340" r:id="rId1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CF600"/>
    <a:srgbClr val="FF3399"/>
    <a:srgbClr val="66FFFF"/>
    <a:srgbClr val="66FF99"/>
    <a:srgbClr val="66FF66"/>
    <a:srgbClr val="00FF99"/>
    <a:srgbClr val="FFFFCC"/>
    <a:srgbClr val="FFFF66"/>
    <a:srgbClr val="FFE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65212" autoAdjust="0"/>
  </p:normalViewPr>
  <p:slideViewPr>
    <p:cSldViewPr snapToGrid="0">
      <p:cViewPr varScale="1">
        <p:scale>
          <a:sx n="74" d="100"/>
          <a:sy n="74" d="100"/>
        </p:scale>
        <p:origin x="3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DF83FA8-78DA-407A-A7E2-5893877AFEDF}" type="datetimeFigureOut">
              <a:rPr lang="en-GB" smtClean="0"/>
              <a:t>20/07/2017</a:t>
            </a:fld>
            <a:endParaRPr lang="en-GB"/>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B3AD041-2653-4B83-BFE3-2BCD40C497C2}" type="slidenum">
              <a:rPr lang="en-GB" smtClean="0"/>
              <a:t>‹#›</a:t>
            </a:fld>
            <a:endParaRPr lang="en-GB"/>
          </a:p>
        </p:txBody>
      </p:sp>
    </p:spTree>
    <p:extLst>
      <p:ext uri="{BB962C8B-B14F-4D97-AF65-F5344CB8AC3E}">
        <p14:creationId xmlns:p14="http://schemas.microsoft.com/office/powerpoint/2010/main" val="394894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D041-2653-4B83-BFE3-2BCD40C497C2}" type="slidenum">
              <a:rPr lang="en-GB" smtClean="0"/>
              <a:t>1</a:t>
            </a:fld>
            <a:endParaRPr lang="en-GB" dirty="0"/>
          </a:p>
        </p:txBody>
      </p:sp>
    </p:spTree>
    <p:extLst>
      <p:ext uri="{BB962C8B-B14F-4D97-AF65-F5344CB8AC3E}">
        <p14:creationId xmlns:p14="http://schemas.microsoft.com/office/powerpoint/2010/main" val="54527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Political Change: Child Reunification</a:t>
            </a:r>
          </a:p>
          <a:p>
            <a:endParaRPr lang="en-GB" b="1" baseline="0" dirty="0"/>
          </a:p>
          <a:p>
            <a:r>
              <a:rPr lang="en-GB" b="1" dirty="0"/>
              <a:t>Why are we focusing on this issue? </a:t>
            </a:r>
          </a:p>
          <a:p>
            <a:r>
              <a:rPr lang="en-GB" b="0" dirty="0"/>
              <a:t>The right to maintain family unity is a vital right for children and for refugees. It is an appalling denial of their rights that separated child refugees are not permitted the opportunity for this in the UK. Family reunion is also a vital means by which refugees (including the parents and siblings of children here) should be able to safely reach safety. Denying this to these children’s parents either risks permanently separating child and her or his immediate family or encouraging those family members to attempt life-threatening journeys to be reunited.</a:t>
            </a:r>
          </a:p>
          <a:p>
            <a:endParaRPr lang="en-GB" b="1" dirty="0"/>
          </a:p>
          <a:p>
            <a:r>
              <a:rPr lang="en-GB" b="1" dirty="0"/>
              <a:t>The</a:t>
            </a:r>
            <a:r>
              <a:rPr lang="en-GB" b="1" baseline="0" dirty="0"/>
              <a:t> Numbers </a:t>
            </a:r>
            <a:endParaRPr lang="en-GB" b="1" dirty="0"/>
          </a:p>
          <a:p>
            <a:r>
              <a:rPr lang="en-GB" sz="1200" dirty="0">
                <a:latin typeface="Arial" panose="020B0604020202020204" pitchFamily="34" charset="0"/>
                <a:cs typeface="Arial" panose="020B0604020202020204" pitchFamily="34" charset="0"/>
              </a:rPr>
              <a:t>In 2013 and 2014, the Home Office refused around 30 percent of refugee family reunion cases. In 2015 and 2016, this increased to closer to 40 percent. In 2016, that’s 3,678 people who were denied the possibility to live with their loved ones in safety.</a:t>
            </a:r>
          </a:p>
          <a:p>
            <a:endParaRPr lang="en-GB" sz="1200" b="1" dirty="0">
              <a:latin typeface="Arial" panose="020B0604020202020204" pitchFamily="34" charset="0"/>
              <a:cs typeface="Arial" panose="020B0604020202020204" pitchFamily="34" charset="0"/>
            </a:endParaRPr>
          </a:p>
          <a:p>
            <a:r>
              <a:rPr lang="en-GB" sz="1200" i="1" kern="1200" dirty="0">
                <a:solidFill>
                  <a:schemeClr val="tx1"/>
                </a:solidFill>
                <a:effectLst/>
                <a:latin typeface="+mn-lt"/>
                <a:ea typeface="+mn-ea"/>
                <a:cs typeface="+mn-cs"/>
              </a:rPr>
              <a:t>Picture: We delivered a petition of 31k calling for change, helped by the Amnesty Ambassador Juliet Stevenson</a:t>
            </a:r>
            <a:endParaRPr lang="en-GB" sz="12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10</a:t>
            </a:fld>
            <a:endParaRPr lang="en-GB"/>
          </a:p>
        </p:txBody>
      </p:sp>
    </p:spTree>
    <p:extLst>
      <p:ext uri="{BB962C8B-B14F-4D97-AF65-F5344CB8AC3E}">
        <p14:creationId xmlns:p14="http://schemas.microsoft.com/office/powerpoint/2010/main" val="380398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Political</a:t>
            </a:r>
            <a:r>
              <a:rPr lang="en-GB" sz="1200" b="1" kern="1200" baseline="0" dirty="0">
                <a:solidFill>
                  <a:schemeClr val="tx1"/>
                </a:solidFill>
                <a:effectLst/>
                <a:latin typeface="+mn-lt"/>
                <a:ea typeface="+mn-ea"/>
                <a:cs typeface="+mn-cs"/>
              </a:rPr>
              <a:t> Change: Next steps</a:t>
            </a:r>
            <a:endParaRPr lang="en-US" sz="1200" kern="1200" dirty="0">
              <a:solidFill>
                <a:schemeClr val="tx1"/>
              </a:solidFill>
              <a:effectLst/>
              <a:latin typeface="+mn-lt"/>
              <a:ea typeface="+mn-ea"/>
              <a:cs typeface="+mn-cs"/>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What we are asking for:</a:t>
            </a:r>
            <a:endParaRPr lang="en-GB" sz="1200" b="1"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0" dirty="0"/>
              <a:t>Amend the UK Immigration Rules by expanding the criteria for qualifying ‘family members’</a:t>
            </a:r>
            <a:r>
              <a:rPr lang="en-GB" b="0" baseline="0" dirty="0"/>
              <a:t> </a:t>
            </a:r>
            <a:r>
              <a:rPr lang="en-GB" b="0" dirty="0"/>
              <a:t>for the purposes of refugee family reunion to include: young adults who were dependant on</a:t>
            </a:r>
            <a:r>
              <a:rPr lang="en-GB" b="0" baseline="0" dirty="0"/>
              <a:t> </a:t>
            </a:r>
            <a:r>
              <a:rPr lang="en-GB" b="0" dirty="0"/>
              <a:t>the family unit prior to flight, parents, siblings and in-laws and any dependent relative.</a:t>
            </a:r>
          </a:p>
          <a:p>
            <a:pPr marL="171450" indent="-171450">
              <a:buFont typeface="Arial" panose="020B0604020202020204" pitchFamily="34" charset="0"/>
              <a:buChar char="•"/>
            </a:pPr>
            <a:r>
              <a:rPr lang="en-GB" b="0" dirty="0"/>
              <a:t>Allow an expanded group of extended family members, including adult siblings, aunts and</a:t>
            </a:r>
            <a:r>
              <a:rPr lang="en-GB" b="0" baseline="0" dirty="0"/>
              <a:t> </a:t>
            </a:r>
            <a:r>
              <a:rPr lang="en-GB" b="0" dirty="0"/>
              <a:t>uncles, and grandparents to sponsor child relatives to join them here under refugee family</a:t>
            </a:r>
            <a:r>
              <a:rPr lang="en-GB" b="0" baseline="0" dirty="0"/>
              <a:t> </a:t>
            </a:r>
            <a:r>
              <a:rPr lang="en-GB" b="0" dirty="0"/>
              <a:t>reunion policies, where it is deemed in the child’s best interests.</a:t>
            </a:r>
          </a:p>
          <a:p>
            <a:pPr marL="171450" indent="-171450">
              <a:buFont typeface="Arial" panose="020B0604020202020204" pitchFamily="34" charset="0"/>
              <a:buChar char="•"/>
            </a:pPr>
            <a:r>
              <a:rPr lang="en-GB" b="0" dirty="0"/>
              <a:t>Allow children found to be in need of international protection in the UK to bring family</a:t>
            </a:r>
            <a:r>
              <a:rPr lang="en-GB" b="0" baseline="0" dirty="0"/>
              <a:t> </a:t>
            </a:r>
            <a:r>
              <a:rPr lang="en-GB" b="0" dirty="0"/>
              <a:t>members here under the refugee family reunion policy.</a:t>
            </a:r>
          </a:p>
          <a:p>
            <a:pPr marL="171450" indent="-171450">
              <a:buFont typeface="Arial" panose="020B0604020202020204" pitchFamily="34" charset="0"/>
              <a:buChar char="•"/>
            </a:pPr>
            <a:r>
              <a:rPr lang="en-GB" b="0" dirty="0"/>
              <a:t>Reintroduce legal aid for refugee family reunion.</a:t>
            </a:r>
          </a:p>
          <a:p>
            <a:endParaRPr lang="en-GB" sz="120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Next Steps</a:t>
            </a:r>
          </a:p>
          <a:p>
            <a:r>
              <a:rPr lang="en-GB" sz="1200" i="0" kern="1200" dirty="0">
                <a:solidFill>
                  <a:schemeClr val="tx1"/>
                </a:solidFill>
                <a:effectLst/>
                <a:latin typeface="+mn-lt"/>
                <a:ea typeface="+mn-ea"/>
                <a:cs typeface="+mn-cs"/>
              </a:rPr>
              <a:t>Since we handed in our petition to the Department for Education:</a:t>
            </a:r>
          </a:p>
          <a:p>
            <a:endParaRPr lang="en-GB"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joint Home Office /</a:t>
            </a:r>
            <a:r>
              <a:rPr lang="en-GB" sz="1200" kern="1200" dirty="0" err="1">
                <a:solidFill>
                  <a:schemeClr val="tx1"/>
                </a:solidFill>
                <a:effectLst/>
                <a:latin typeface="+mn-lt"/>
                <a:ea typeface="+mn-ea"/>
                <a:cs typeface="+mn-cs"/>
              </a:rPr>
              <a:t>Dept</a:t>
            </a:r>
            <a:r>
              <a:rPr lang="en-GB" sz="1200" kern="1200" dirty="0">
                <a:solidFill>
                  <a:schemeClr val="tx1"/>
                </a:solidFill>
                <a:effectLst/>
                <a:latin typeface="+mn-lt"/>
                <a:ea typeface="+mn-ea"/>
                <a:cs typeface="+mn-cs"/>
              </a:rPr>
              <a:t> for Education strategy in safeguarding unaccompanied minors, was delayed by election announcement. It's still coming, but we don't know a date yet.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There is a new minister for immigration (Brandon Lewis), which means starting afresh with relationship building with him.</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minister for children and vulnerable families (Edward Timpson) lost his seat in the election.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are commissioning some joint research with Save the Children, in partnership with The Refugee Council and Young Roots, to look at strengthening are evidence base on the impact of the policy on child refugees (i.e. Their lived experience of not being able to be reunited with their families).</a:t>
            </a:r>
            <a:endParaRPr lang="en-GB" sz="1200" i="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11</a:t>
            </a:fld>
            <a:endParaRPr lang="en-GB"/>
          </a:p>
        </p:txBody>
      </p:sp>
    </p:spTree>
    <p:extLst>
      <p:ext uri="{BB962C8B-B14F-4D97-AF65-F5344CB8AC3E}">
        <p14:creationId xmlns:p14="http://schemas.microsoft.com/office/powerpoint/2010/main" val="377228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Responding</a:t>
            </a:r>
            <a:r>
              <a:rPr lang="en-GB" sz="1200" b="1" kern="1200" baseline="0" dirty="0">
                <a:solidFill>
                  <a:schemeClr val="tx1"/>
                </a:solidFill>
                <a:effectLst/>
                <a:latin typeface="+mn-lt"/>
                <a:ea typeface="+mn-ea"/>
                <a:cs typeface="+mn-cs"/>
              </a:rPr>
              <a:t> to global events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Outcome 4: AIUK contributes to ensuring that refugees’ rights are respected internationally</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we’re doing</a:t>
            </a:r>
          </a:p>
          <a:p>
            <a:pPr lvl="0"/>
            <a:r>
              <a:rPr lang="en-GB" sz="1200" kern="1200" dirty="0">
                <a:solidFill>
                  <a:schemeClr val="tx1"/>
                </a:solidFill>
                <a:effectLst/>
                <a:latin typeface="+mn-lt"/>
                <a:ea typeface="+mn-ea"/>
                <a:cs typeface="+mn-cs"/>
              </a:rPr>
              <a:t>Respond to current events and Amnesty global / regional wide calls to action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USA Travel Ban – Protest outside of the US embassy on the 100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day of the Trump presidency. </a:t>
            </a:r>
            <a:r>
              <a:rPr lang="en-GB" sz="1200" i="1" kern="1200" dirty="0">
                <a:solidFill>
                  <a:schemeClr val="tx1"/>
                </a:solidFill>
                <a:effectLst/>
                <a:latin typeface="+mn-lt"/>
                <a:ea typeface="+mn-ea"/>
                <a:cs typeface="+mn-cs"/>
              </a:rPr>
              <a:t>See picture.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Freezing conditions in Greek refugee camps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Nauru</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Tom – Is there more detail of what Amnesty did on these examples? Just a line would be fine.</a:t>
            </a:r>
            <a:endParaRPr lang="en-GB" sz="105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12</a:t>
            </a:fld>
            <a:endParaRPr lang="en-GB"/>
          </a:p>
        </p:txBody>
      </p:sp>
    </p:spTree>
    <p:extLst>
      <p:ext uri="{BB962C8B-B14F-4D97-AF65-F5344CB8AC3E}">
        <p14:creationId xmlns:p14="http://schemas.microsoft.com/office/powerpoint/2010/main" val="1708899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Difficult</a:t>
            </a:r>
            <a:r>
              <a:rPr lang="en-GB" b="1" baseline="0" dirty="0"/>
              <a:t>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activity will not be appropriate for all groups, but for Amnesty supporters or campaigners it can give them the confidence to respond to difficult questions they may encounter.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baseline="0" dirty="0"/>
              <a:t>Important – It’s worth reminding the group that it has been proven that “myth-busting” is not an effective campaigning tool as it makes people defensive and less likely to respond positively. Therefore these questions should only be used to build confidence in the workshop attendees.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Copies of “I Welcome Training 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baseline="0" dirty="0"/>
              <a:t>In small groups, using the FAQ, try to formulate answers to some of the typical difficult questions above. 10 </a:t>
            </a:r>
            <a:r>
              <a:rPr lang="en-GB" b="0" baseline="0" dirty="0" err="1"/>
              <a:t>mins</a:t>
            </a:r>
            <a:endParaRPr lang="en-GB" b="0"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baseline="0" dirty="0"/>
              <a:t>Ask each group to share an answer to a question and ask the other groups to feedback and make suggestions 10 </a:t>
            </a:r>
            <a:r>
              <a:rPr lang="en-GB" b="0" baseline="0" dirty="0" err="1"/>
              <a:t>mins</a:t>
            </a:r>
            <a:endParaRPr lang="en-GB" b="0"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baseline="0" dirty="0"/>
              <a:t>Explain the Amnesty position on these questions, and reinforce the importance of being non-confrontational and objective.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1" baseline="0" dirty="0"/>
              <a:t>Answers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i="1" dirty="0">
                <a:latin typeface="Arial" panose="020B0604020202020204" pitchFamily="34" charset="0"/>
                <a:cs typeface="Arial" panose="020B0604020202020204" pitchFamily="34" charset="0"/>
              </a:rPr>
              <a:t>Why can't they go to other Arab or African countries? Why do they have to come to the UK?</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b="1" baseline="0" dirty="0"/>
          </a:p>
          <a:p>
            <a:r>
              <a:rPr lang="en-GB" sz="1200" kern="1200" dirty="0">
                <a:solidFill>
                  <a:schemeClr val="tx1"/>
                </a:solidFill>
                <a:effectLst/>
                <a:latin typeface="+mn-lt"/>
                <a:ea typeface="+mn-ea"/>
                <a:cs typeface="+mn-cs"/>
              </a:rPr>
              <a:t>The overwhelming proportion of the world’s refugees are hosted by far poorer and less stable countries in the Near &amp; Middle East and Africa. The refugee populations in Jordan and Lebanon (mostly Palestinian and Syrian) make up between a quarter and a third of these countries entire populations. Even countries in protracted conflicts or political crisis – Syria, Iraq, Yemen, South Sudan, Sudan, Democratic Republic of Congo, Afghanistan – host far more refugees (hundreds of thousands) from other conflicts and crises than do most European countries including the UK.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Very few of the world’s refugees even attempt to come to the UK. Last year, around 40,000 people sought asylum in the UK (around 3% of all asylum claims made in the European Union). Additionally, around 5,000 refugees (mostly Syrian) were resettled, most of whom came from refugees camps in the Syrian region (where their and their family’s prospects are extremely poor).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latin typeface="Arial" panose="020B0604020202020204" pitchFamily="34" charset="0"/>
                <a:cs typeface="Arial" panose="020B0604020202020204" pitchFamily="34" charset="0"/>
              </a:rPr>
              <a:t>The NHS cannot handle more people. Won’t letting in more refugees break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You can think about this in various ways. Here’s two ways: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these other countries – including countries with similar commitment to universal public health – can do so much more than the UK, can it really be the case that refugees who make up only a small number of the UK’s migrant population let alone its total population have any significant impact on the serious questions that confront our health services?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 UK continues to bow out of sharing responsibility with countries elsewhere, more people fleeing from conflict and persecution will be compelled to travel further in the desperate search for somewhere safe and secure, while smugglers, traffickers and other abusers profit from the inevitably more disruptive and unmanaged migration this will entail.</a:t>
            </a:r>
            <a:endParaRPr lang="en-GB"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latin typeface="Arial" panose="020B0604020202020204" pitchFamily="34" charset="0"/>
                <a:cs typeface="Arial" panose="020B0604020202020204" pitchFamily="34" charset="0"/>
              </a:rPr>
              <a:t>How many is Amnesty suggesting we take? A million?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Amnesty has never fixed a number. Sharing responsibility isn’t about a fixed number. If conflict and persecution grows (as it has been), there will be more refugees in the world with greater responsibility for everyone; while if conflict and repression is reduced there will be less people in need of asylum.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agree that assisting countries in the region of conflict to host the many refugees who want to stay closer to home is a vital element of any responsible response. But this can only work if the UK shows willing to share responsibility for hosting refugees with others.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b="0" dirty="0"/>
          </a:p>
        </p:txBody>
      </p:sp>
      <p:sp>
        <p:nvSpPr>
          <p:cNvPr id="4" name="Slide Number Placeholder 3"/>
          <p:cNvSpPr>
            <a:spLocks noGrp="1"/>
          </p:cNvSpPr>
          <p:nvPr>
            <p:ph type="sldNum" sz="quarter" idx="10"/>
          </p:nvPr>
        </p:nvSpPr>
        <p:spPr/>
        <p:txBody>
          <a:bodyPr/>
          <a:lstStyle/>
          <a:p>
            <a:fld id="{6B3AD041-2653-4B83-BFE3-2BCD40C497C2}" type="slidenum">
              <a:rPr lang="en-GB" smtClean="0"/>
              <a:t>13</a:t>
            </a:fld>
            <a:endParaRPr lang="en-GB"/>
          </a:p>
        </p:txBody>
      </p:sp>
    </p:spTree>
    <p:extLst>
      <p:ext uri="{BB962C8B-B14F-4D97-AF65-F5344CB8AC3E}">
        <p14:creationId xmlns:p14="http://schemas.microsoft.com/office/powerpoint/2010/main" val="138022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is from Amnesty’s online course on refugees. It can help to summarise and give people motivation to take action.</a:t>
            </a:r>
          </a:p>
          <a:p>
            <a:endParaRPr lang="en-GB" dirty="0"/>
          </a:p>
          <a:p>
            <a:r>
              <a:rPr lang="en-GB" dirty="0"/>
              <a:t>If the embedded video does not work the video can also be found here: https://www.youtube.com/watch?v=ZId4FlU4Sp0</a:t>
            </a:r>
          </a:p>
          <a:p>
            <a:endParaRPr lang="en-GB" dirty="0"/>
          </a:p>
        </p:txBody>
      </p:sp>
      <p:sp>
        <p:nvSpPr>
          <p:cNvPr id="4" name="Slide Number Placeholder 3"/>
          <p:cNvSpPr>
            <a:spLocks noGrp="1"/>
          </p:cNvSpPr>
          <p:nvPr>
            <p:ph type="sldNum" sz="quarter" idx="10"/>
          </p:nvPr>
        </p:nvSpPr>
        <p:spPr/>
        <p:txBody>
          <a:bodyPr/>
          <a:lstStyle/>
          <a:p>
            <a:fld id="{6B3AD041-2653-4B83-BFE3-2BCD40C497C2}" type="slidenum">
              <a:rPr lang="en-GB" smtClean="0"/>
              <a:t>14</a:t>
            </a:fld>
            <a:endParaRPr lang="en-GB"/>
          </a:p>
        </p:txBody>
      </p:sp>
    </p:spTree>
    <p:extLst>
      <p:ext uri="{BB962C8B-B14F-4D97-AF65-F5344CB8AC3E}">
        <p14:creationId xmlns:p14="http://schemas.microsoft.com/office/powerpoint/2010/main" val="677963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latin typeface="Arial" panose="020B0604020202020204" pitchFamily="34" charset="0"/>
                <a:cs typeface="Arial" panose="020B0604020202020204" pitchFamily="34" charset="0"/>
              </a:rPr>
              <a:t>Next Steps</a:t>
            </a:r>
          </a:p>
          <a:p>
            <a:pPr marL="0" indent="0">
              <a:buFont typeface="+mj-lt"/>
              <a:buNone/>
            </a:pPr>
            <a:endParaRPr lang="en-US" b="1" dirty="0">
              <a:latin typeface="Arial" panose="020B0604020202020204" pitchFamily="34" charset="0"/>
              <a:cs typeface="Arial" panose="020B0604020202020204" pitchFamily="34" charset="0"/>
            </a:endParaRPr>
          </a:p>
          <a:p>
            <a:pPr marL="0" indent="0">
              <a:buFont typeface="+mj-lt"/>
              <a:buNone/>
            </a:pPr>
            <a:r>
              <a:rPr lang="en-US" b="0" dirty="0">
                <a:latin typeface="Arial" panose="020B0604020202020204" pitchFamily="34" charset="0"/>
                <a:cs typeface="Arial" panose="020B0604020202020204" pitchFamily="34" charset="0"/>
              </a:rPr>
              <a:t>This is an opportunity to discuss the training and for the group to plan what steps they might take next.</a:t>
            </a:r>
          </a:p>
          <a:p>
            <a:pPr marL="0" indent="0">
              <a:buFont typeface="+mj-lt"/>
              <a:buNone/>
            </a:pPr>
            <a:endParaRPr lang="en-US" b="0" dirty="0">
              <a:latin typeface="Arial" panose="020B0604020202020204" pitchFamily="34" charset="0"/>
              <a:cs typeface="Arial" panose="020B0604020202020204" pitchFamily="34" charset="0"/>
            </a:endParaRPr>
          </a:p>
          <a:p>
            <a:pPr marL="0" indent="0">
              <a:buFont typeface="+mj-lt"/>
              <a:buNone/>
            </a:pPr>
            <a:r>
              <a:rPr lang="en-US" b="0" dirty="0">
                <a:latin typeface="Arial" panose="020B0604020202020204" pitchFamily="34" charset="0"/>
                <a:cs typeface="Arial" panose="020B0604020202020204" pitchFamily="34" charset="0"/>
              </a:rPr>
              <a:t>More Training – If appropriate you might like to remind the group that you’re able to come back and talk further on the refugee crisis.</a:t>
            </a:r>
          </a:p>
          <a:p>
            <a:pPr marL="0" indent="0">
              <a:buFont typeface="+mj-lt"/>
              <a:buNone/>
            </a:pPr>
            <a:endParaRPr lang="en-US" b="0" dirty="0">
              <a:latin typeface="Arial" panose="020B0604020202020204" pitchFamily="34" charset="0"/>
              <a:cs typeface="Arial" panose="020B0604020202020204" pitchFamily="34" charset="0"/>
            </a:endParaRPr>
          </a:p>
          <a:p>
            <a:pPr marL="0" indent="0">
              <a:buFont typeface="+mj-lt"/>
              <a:buNone/>
            </a:pPr>
            <a:r>
              <a:rPr lang="en-US" b="0" dirty="0">
                <a:latin typeface="Arial" panose="020B0604020202020204" pitchFamily="34" charset="0"/>
                <a:cs typeface="Arial" panose="020B0604020202020204" pitchFamily="34" charset="0"/>
              </a:rPr>
              <a:t>Take the Amnesty MOOC (Massive Open Online Course) on refugees – This course online by Amnesty will cover some of the topics that have been explored in the training but possibly in more depth, it also offers voluntary opportunities to connect with other activists all over the world. This is the link if you want to show how to access it: https://www.amnesty.org/en/latest/education/2016/09/register-now-for-amnestys-free-online-course-on-refugee-rights/ </a:t>
            </a:r>
          </a:p>
          <a:p>
            <a:pPr marL="0" indent="0">
              <a:buFont typeface="+mj-lt"/>
              <a:buNone/>
            </a:pPr>
            <a:endParaRPr lang="en-US" b="0" dirty="0">
              <a:latin typeface="Arial" panose="020B0604020202020204" pitchFamily="34" charset="0"/>
              <a:cs typeface="Arial" panose="020B0604020202020204" pitchFamily="34" charset="0"/>
            </a:endParaRPr>
          </a:p>
          <a:p>
            <a:pPr marL="0" indent="0">
              <a:buFont typeface="+mj-lt"/>
              <a:buNone/>
            </a:pPr>
            <a:r>
              <a:rPr lang="en-US" b="0" dirty="0">
                <a:latin typeface="Arial" panose="020B0604020202020204" pitchFamily="34" charset="0"/>
                <a:cs typeface="Arial" panose="020B0604020202020204" pitchFamily="34" charset="0"/>
              </a:rPr>
              <a:t>Take Action! – There are a number of ways to take action to support refugees. They can explore the Amnesty UK website for calls to action, look at other organizations work such as the </a:t>
            </a:r>
            <a:r>
              <a:rPr lang="en-US" b="0" dirty="0" err="1">
                <a:latin typeface="Arial" panose="020B0604020202020204" pitchFamily="34" charset="0"/>
                <a:cs typeface="Arial" panose="020B0604020202020204" pitchFamily="34" charset="0"/>
              </a:rPr>
              <a:t>UNHCR</a:t>
            </a:r>
            <a:r>
              <a:rPr lang="en-US" b="0" dirty="0">
                <a:latin typeface="Arial" panose="020B0604020202020204" pitchFamily="34" charset="0"/>
                <a:cs typeface="Arial" panose="020B0604020202020204" pitchFamily="34" charset="0"/>
              </a:rPr>
              <a:t> and the Refugee Council, or take independent action. Information on the work of Amnesty around refugees will be here: https://www.amnesty.org.uk/issues/refugees-migrants-and-asylum</a:t>
            </a:r>
          </a:p>
          <a:p>
            <a:pPr marL="0" indent="0">
              <a:buFont typeface="+mj-lt"/>
              <a:buNone/>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3AD041-2653-4B83-BFE3-2BCD40C497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405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Resources and Materials</a:t>
            </a:r>
          </a:p>
          <a:p>
            <a:endParaRPr lang="en-GB" sz="1200" b="1" kern="1200" dirty="0">
              <a:solidFill>
                <a:schemeClr val="tx1"/>
              </a:solidFill>
              <a:effectLst/>
              <a:latin typeface="+mn-lt"/>
              <a:ea typeface="+mn-ea"/>
              <a:cs typeface="+mn-cs"/>
            </a:endParaRPr>
          </a:p>
          <a:p>
            <a:r>
              <a:rPr lang="en-GB" sz="1050" kern="1200" dirty="0">
                <a:solidFill>
                  <a:schemeClr val="tx1"/>
                </a:solidFill>
                <a:effectLst/>
                <a:latin typeface="+mn-lt"/>
                <a:ea typeface="+mn-ea"/>
                <a:cs typeface="+mn-cs"/>
              </a:rPr>
              <a:t>In the next activity the groups will be planning what actions they would like to take to support the campaign, either individually or as a group. This is a good chance to remind them that Amnesty has a range of resources and materials that we can supply including badges, stickers and placards.</a:t>
            </a:r>
          </a:p>
          <a:p>
            <a:r>
              <a:rPr lang="en-GB" sz="1200" kern="1200" dirty="0">
                <a:solidFill>
                  <a:schemeClr val="tx1"/>
                </a:solidFill>
                <a:effectLst/>
                <a:latin typeface="+mn-lt"/>
                <a:ea typeface="+mn-ea"/>
                <a:cs typeface="+mn-cs"/>
              </a:rPr>
              <a:t> </a:t>
            </a:r>
            <a:endParaRPr lang="en-GB"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16</a:t>
            </a:fld>
            <a:endParaRPr lang="en-GB"/>
          </a:p>
        </p:txBody>
      </p:sp>
    </p:spTree>
    <p:extLst>
      <p:ext uri="{BB962C8B-B14F-4D97-AF65-F5344CB8AC3E}">
        <p14:creationId xmlns:p14="http://schemas.microsoft.com/office/powerpoint/2010/main" val="183400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a:t>
            </a:r>
            <a:r>
              <a:rPr lang="en-GB" b="0" dirty="0"/>
              <a:t>– Discuss in small groups possible actions that they can take forward to support Amnesty’s campaign or the refugee crisis in general. Write down short ideas on post its and stick them on an “Action Wall” and ask the different groups to come up and explore other group’s suggestions.</a:t>
            </a:r>
          </a:p>
          <a:p>
            <a:endParaRPr lang="en-GB" b="0" dirty="0"/>
          </a:p>
          <a:p>
            <a:r>
              <a:rPr lang="en-GB" b="0" dirty="0"/>
              <a:t>If they are a local group they may want to decide one or two actions to take forward as a group.</a:t>
            </a:r>
            <a:endParaRPr lang="en-GB" b="1" dirty="0"/>
          </a:p>
          <a:p>
            <a:pPr marL="0" indent="0">
              <a:buFont typeface="+mj-lt"/>
              <a:buNone/>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17</a:t>
            </a:fld>
            <a:endParaRPr lang="en-GB"/>
          </a:p>
        </p:txBody>
      </p:sp>
    </p:spTree>
    <p:extLst>
      <p:ext uri="{BB962C8B-B14F-4D97-AF65-F5344CB8AC3E}">
        <p14:creationId xmlns:p14="http://schemas.microsoft.com/office/powerpoint/2010/main" val="401783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Training</a:t>
            </a:r>
            <a:r>
              <a:rPr lang="en-US" sz="1100" b="1" baseline="0" dirty="0"/>
              <a:t> Objectives.</a:t>
            </a:r>
            <a:endParaRPr lang="en-US" sz="1100" b="1" dirty="0"/>
          </a:p>
          <a:p>
            <a:endParaRPr lang="en-US" sz="1100" dirty="0"/>
          </a:p>
          <a:p>
            <a:r>
              <a:rPr lang="en-US" sz="1100" dirty="0"/>
              <a:t>These are the objectives of the Trainer </a:t>
            </a:r>
            <a:r>
              <a:rPr lang="en-US" sz="1100" dirty="0" err="1"/>
              <a:t>programme</a:t>
            </a:r>
            <a:r>
              <a:rPr lang="en-US" sz="1100" dirty="0"/>
              <a:t> around Amnesty’s work on Refugees and the I Welcome campaign. It is likely a session or workshop would only focus on one or two of these goals.</a:t>
            </a:r>
          </a:p>
          <a:p>
            <a:endParaRPr lang="en-US" sz="1100" dirty="0"/>
          </a:p>
          <a:p>
            <a:pPr marL="0" lvl="0" indent="0">
              <a:buFont typeface="+mj-lt"/>
              <a:buNone/>
            </a:pPr>
            <a:r>
              <a:rPr lang="en-GB" sz="1100" b="1" dirty="0">
                <a:latin typeface="Arial" panose="020B0604020202020204" pitchFamily="34" charset="0"/>
                <a:cs typeface="Arial" panose="020B0604020202020204" pitchFamily="34" charset="0"/>
              </a:rPr>
              <a:t>Understand the I Welcome global campaign and </a:t>
            </a:r>
            <a:r>
              <a:rPr lang="en-GB" sz="1100" b="1" dirty="0" err="1">
                <a:latin typeface="Arial" panose="020B0604020202020204" pitchFamily="34" charset="0"/>
                <a:cs typeface="Arial" panose="020B0604020202020204" pitchFamily="34" charset="0"/>
              </a:rPr>
              <a:t>AIUK</a:t>
            </a:r>
            <a:r>
              <a:rPr lang="en-GB" sz="1100" b="1" dirty="0">
                <a:latin typeface="Arial" panose="020B0604020202020204" pitchFamily="34" charset="0"/>
                <a:cs typeface="Arial" panose="020B0604020202020204" pitchFamily="34" charset="0"/>
              </a:rPr>
              <a:t> campaign priorities</a:t>
            </a:r>
          </a:p>
          <a:p>
            <a:pPr marL="457200" lvl="0" indent="-457200">
              <a:buFont typeface="+mj-lt"/>
              <a:buAutoNum type="arabicPeriod"/>
            </a:pPr>
            <a:endParaRPr lang="en-GB" sz="1100" dirty="0">
              <a:latin typeface="Arial" panose="020B0604020202020204" pitchFamily="34" charset="0"/>
              <a:cs typeface="Arial" panose="020B0604020202020204" pitchFamily="34" charset="0"/>
            </a:endParaRPr>
          </a:p>
          <a:p>
            <a:pPr marL="0" lvl="0" indent="0">
              <a:buFont typeface="+mj-lt"/>
              <a:buNone/>
            </a:pPr>
            <a:r>
              <a:rPr lang="en-GB" sz="1100" dirty="0">
                <a:latin typeface="Arial" panose="020B0604020202020204" pitchFamily="34" charset="0"/>
                <a:cs typeface="Arial" panose="020B0604020202020204" pitchFamily="34" charset="0"/>
              </a:rPr>
              <a:t>The participants will understand the objectives of the Amnesty I welcome campaign and some of the goals that feed into these</a:t>
            </a:r>
            <a:r>
              <a:rPr lang="en-GB" sz="1100" baseline="0" dirty="0">
                <a:latin typeface="Arial" panose="020B0604020202020204" pitchFamily="34" charset="0"/>
                <a:cs typeface="Arial" panose="020B0604020202020204" pitchFamily="34" charset="0"/>
              </a:rPr>
              <a:t>. They will also understand the areas Amnesty </a:t>
            </a:r>
            <a:r>
              <a:rPr lang="en-GB" sz="1100" b="1" baseline="0" dirty="0">
                <a:latin typeface="Arial" panose="020B0604020202020204" pitchFamily="34" charset="0"/>
                <a:cs typeface="Arial" panose="020B0604020202020204" pitchFamily="34" charset="0"/>
              </a:rPr>
              <a:t>does not</a:t>
            </a:r>
            <a:r>
              <a:rPr lang="en-GB" sz="1100" baseline="0" dirty="0">
                <a:latin typeface="Arial" panose="020B0604020202020204" pitchFamily="34" charset="0"/>
                <a:cs typeface="Arial" panose="020B0604020202020204" pitchFamily="34" charset="0"/>
              </a:rPr>
              <a:t> work on (aid work etc).</a:t>
            </a:r>
            <a:endParaRPr lang="en-GB" sz="1100" dirty="0">
              <a:latin typeface="Arial" panose="020B0604020202020204" pitchFamily="34" charset="0"/>
              <a:cs typeface="Arial" panose="020B0604020202020204" pitchFamily="34" charset="0"/>
            </a:endParaRPr>
          </a:p>
          <a:p>
            <a:pPr marL="514350" indent="-514350">
              <a:buFont typeface="+mj-lt"/>
              <a:buAutoNum type="arabicPeriod"/>
            </a:pPr>
            <a:endParaRPr lang="en-GB" sz="1100" dirty="0">
              <a:latin typeface="Arial" panose="020B0604020202020204" pitchFamily="34" charset="0"/>
              <a:cs typeface="Arial" panose="020B0604020202020204" pitchFamily="34" charset="0"/>
            </a:endParaRPr>
          </a:p>
          <a:p>
            <a:pPr marL="0" indent="0">
              <a:buFont typeface="+mj-lt"/>
              <a:buNone/>
            </a:pPr>
            <a:r>
              <a:rPr lang="en-GB" sz="1100" b="1" dirty="0">
                <a:latin typeface="Arial" panose="020B0604020202020204" pitchFamily="34" charset="0"/>
                <a:cs typeface="Arial" panose="020B0604020202020204" pitchFamily="34" charset="0"/>
              </a:rPr>
              <a:t>Understand the issues surrounding the refugee crisis and be able to effectively communicate these to others</a:t>
            </a:r>
          </a:p>
          <a:p>
            <a:pPr marL="0" indent="0">
              <a:buFont typeface="+mj-lt"/>
              <a:buNone/>
            </a:pPr>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dirty="0">
                <a:latin typeface="Arial" panose="020B0604020202020204" pitchFamily="34" charset="0"/>
                <a:cs typeface="Arial" panose="020B0604020202020204" pitchFamily="34" charset="0"/>
              </a:rPr>
              <a:t>The participants will</a:t>
            </a:r>
            <a:r>
              <a:rPr lang="en-GB" sz="1100" baseline="0" dirty="0">
                <a:latin typeface="Arial" panose="020B0604020202020204" pitchFamily="34" charset="0"/>
                <a:cs typeface="Arial" panose="020B0604020202020204" pitchFamily="34" charset="0"/>
              </a:rPr>
              <a:t> understand the key facts around the refugee crisis and Amnesty’s response. The refugee crisis specifically is covered in more depth in the presentation “I Welcome Refugees Training Presentation and Facilitation Notes”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100" dirty="0">
              <a:latin typeface="Arial" panose="020B0604020202020204" pitchFamily="34" charset="0"/>
              <a:cs typeface="Arial" panose="020B0604020202020204" pitchFamily="34" charset="0"/>
            </a:endParaRPr>
          </a:p>
          <a:p>
            <a:pPr marL="0" indent="0">
              <a:buFont typeface="+mj-lt"/>
              <a:buNone/>
            </a:pPr>
            <a:r>
              <a:rPr lang="en-GB" sz="1100" b="1" dirty="0">
                <a:latin typeface="Arial" panose="020B0604020202020204" pitchFamily="34" charset="0"/>
                <a:cs typeface="Arial" panose="020B0604020202020204" pitchFamily="34" charset="0"/>
              </a:rPr>
              <a:t>Gain skills, awareness and confidence to campaign on refugee issues</a:t>
            </a:r>
          </a:p>
          <a:p>
            <a:pPr marL="0" indent="0">
              <a:buFont typeface="+mj-lt"/>
              <a:buNone/>
            </a:pPr>
            <a:endParaRPr lang="en-GB" sz="1100" b="1" dirty="0">
              <a:latin typeface="Arial" panose="020B0604020202020204" pitchFamily="34" charset="0"/>
              <a:cs typeface="Arial" panose="020B0604020202020204" pitchFamily="34" charset="0"/>
            </a:endParaRPr>
          </a:p>
          <a:p>
            <a:pPr marL="0" indent="0">
              <a:buFont typeface="+mj-lt"/>
              <a:buNone/>
            </a:pPr>
            <a:r>
              <a:rPr lang="en-GB" sz="1100" baseline="0" dirty="0">
                <a:latin typeface="Arial" panose="020B0604020202020204" pitchFamily="34" charset="0"/>
                <a:cs typeface="Arial" panose="020B0604020202020204" pitchFamily="34" charset="0"/>
              </a:rPr>
              <a:t>The participants will understand Amnesty’s objectives and goals in a way that enables them to continue to research, explore or campaign on the issues independently or with a group. </a:t>
            </a:r>
            <a:endParaRPr lang="en-GB" sz="1100" b="1" dirty="0">
              <a:latin typeface="Arial" panose="020B0604020202020204" pitchFamily="34" charset="0"/>
              <a:cs typeface="Arial" panose="020B0604020202020204" pitchFamily="34" charset="0"/>
            </a:endParaRPr>
          </a:p>
          <a:p>
            <a:pPr marL="514350" indent="-514350">
              <a:buFont typeface="+mj-lt"/>
              <a:buAutoNum type="arabicPeriod"/>
            </a:pPr>
            <a:endParaRPr lang="en-GB" sz="1100" dirty="0">
              <a:latin typeface="Arial" panose="020B0604020202020204" pitchFamily="34" charset="0"/>
              <a:cs typeface="Arial" panose="020B0604020202020204" pitchFamily="34" charset="0"/>
            </a:endParaRPr>
          </a:p>
          <a:p>
            <a:pPr marL="0" indent="0">
              <a:buFont typeface="+mj-lt"/>
              <a:buNone/>
            </a:pPr>
            <a:r>
              <a:rPr lang="en-GB" sz="1100" b="1" dirty="0">
                <a:latin typeface="Arial" panose="020B0604020202020204" pitchFamily="34" charset="0"/>
                <a:cs typeface="Arial" panose="020B0604020202020204" pitchFamily="34" charset="0"/>
              </a:rPr>
              <a:t>Explore local movement building ideas involved in Amnesty’s campaign.</a:t>
            </a:r>
          </a:p>
          <a:p>
            <a:pPr marL="0" indent="0">
              <a:buFont typeface="+mj-lt"/>
              <a:buNone/>
            </a:pPr>
            <a:endParaRPr lang="en-GB" sz="1100" b="1" dirty="0">
              <a:latin typeface="Arial" panose="020B0604020202020204" pitchFamily="34" charset="0"/>
              <a:cs typeface="Arial" panose="020B0604020202020204" pitchFamily="34" charset="0"/>
            </a:endParaRPr>
          </a:p>
          <a:p>
            <a:pPr marL="0" indent="0">
              <a:buFont typeface="+mj-lt"/>
              <a:buNone/>
            </a:pPr>
            <a:r>
              <a:rPr lang="en-GB" sz="1100" b="0" dirty="0">
                <a:latin typeface="Arial" panose="020B0604020202020204" pitchFamily="34" charset="0"/>
                <a:cs typeface="Arial" panose="020B0604020202020204" pitchFamily="34" charset="0"/>
              </a:rPr>
              <a:t>The participants will understand Amnesty’s movement building goals and how they can support them.</a:t>
            </a:r>
            <a:endParaRPr lang="en-GB" sz="1100" b="0" dirty="0"/>
          </a:p>
          <a:p>
            <a:endParaRPr lang="en-US" sz="1100" dirty="0"/>
          </a:p>
          <a:p>
            <a:r>
              <a:rPr lang="en-US" sz="1100" b="1" dirty="0"/>
              <a:t>Activity </a:t>
            </a:r>
            <a:r>
              <a:rPr lang="en-US" sz="1100" b="0" dirty="0"/>
              <a:t>-</a:t>
            </a:r>
            <a:r>
              <a:rPr lang="en-US" sz="1100" dirty="0"/>
              <a:t> Refugees in numbers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Write the number 20 on the board. During activities or other breaks in the presentation change the number by 20x the number of minutes since the session started. </a:t>
            </a:r>
            <a:r>
              <a:rPr lang="en-GB" sz="1200" i="1" kern="1200" dirty="0">
                <a:solidFill>
                  <a:schemeClr val="tx1"/>
                </a:solidFill>
                <a:effectLst/>
                <a:latin typeface="+mn-lt"/>
                <a:ea typeface="+mn-ea"/>
                <a:cs typeface="+mn-cs"/>
              </a:rPr>
              <a:t>Don’t draw any attention to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the end of the session write the final number on the board and ask the participants what it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since we started this session 20 people per minute have been forced to flee their homes and are now displaced and as a result the final number shows how many people have been displaced in the time we have spent in this session.</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6B3AD041-2653-4B83-BFE3-2BCD40C497C2}" type="slidenum">
              <a:rPr lang="en-GB" smtClean="0"/>
              <a:t>2</a:t>
            </a:fld>
            <a:endParaRPr lang="en-GB"/>
          </a:p>
        </p:txBody>
      </p:sp>
    </p:spTree>
    <p:extLst>
      <p:ext uri="{BB962C8B-B14F-4D97-AF65-F5344CB8AC3E}">
        <p14:creationId xmlns:p14="http://schemas.microsoft.com/office/powerpoint/2010/main" val="21280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current refugee crisis in context </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It is helpful to frame the current crisis, the scale of the issues faced and how this compares historically. </a:t>
            </a:r>
            <a:r>
              <a:rPr lang="en-GB" sz="1200" b="0" i="1" kern="1200" dirty="0">
                <a:solidFill>
                  <a:schemeClr val="tx1"/>
                </a:solidFill>
                <a:effectLst/>
                <a:latin typeface="+mn-lt"/>
                <a:ea typeface="+mn-ea"/>
                <a:cs typeface="+mn-cs"/>
              </a:rPr>
              <a:t>Definitions for a number of the terms are included in another sheet.</a:t>
            </a:r>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These numbers are taken from UNHCR’S end</a:t>
            </a:r>
            <a:r>
              <a:rPr lang="en-GB" sz="1200" i="1" kern="1200" baseline="0" dirty="0">
                <a:solidFill>
                  <a:schemeClr val="tx1"/>
                </a:solidFill>
                <a:effectLst/>
                <a:latin typeface="+mn-lt"/>
                <a:ea typeface="+mn-ea"/>
                <a:cs typeface="+mn-cs"/>
              </a:rPr>
              <a:t> of 2016 report.</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Refugees and the developing world</a:t>
            </a:r>
          </a:p>
          <a:p>
            <a:r>
              <a:rPr lang="en-GB" sz="1200" kern="1200" dirty="0">
                <a:solidFill>
                  <a:schemeClr val="tx1"/>
                </a:solidFill>
                <a:effectLst/>
                <a:latin typeface="+mn-lt"/>
                <a:ea typeface="+mn-ea"/>
                <a:cs typeface="+mn-cs"/>
              </a:rPr>
              <a:t>In 2003, if we left out the Palestinian refugees and we looked just at the refugees that the UNHCR is responsible for, there were roughly about 10 million refugees in the world. The proportion of them hosted by the developing world was 70%.  In 2017, the proportion hosted by the developing world was 84% while the total number of refugees had reached 17.2 million. Developing nations take on a disproportionate amount of the burden of hosting refugees.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UNHCR assesses people for those in urgent need of being resettled. This can mean that their experiences,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their family situation, their age, their physical or mental health, are so unsuitable for them that they are in urgent need of resettlement. During 2016, the total number of refugees admitted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for resettlement stood at 189,300, according to</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government statistics. This is a 77 per cent increase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from the 107,100 reported in 2015.</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3AD041-2653-4B83-BFE3-2BCD40C497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1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Campaign overview</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aim of the global campaign is that:</a:t>
            </a:r>
            <a:r>
              <a:rPr lang="en-GB" sz="1200" b="1" kern="1200" dirty="0">
                <a:solidFill>
                  <a:schemeClr val="tx1"/>
                </a:solidFill>
                <a:effectLst/>
                <a:latin typeface="+mn-lt"/>
                <a:ea typeface="+mn-ea"/>
                <a:cs typeface="+mn-cs"/>
              </a:rPr>
              <a:t> Refugees are protected and enjoy their human rights through strengthened global responsibility-sharing and international cooperation.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Context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UK context is particularly challenging right now</a:t>
            </a:r>
            <a:r>
              <a:rPr lang="en-GB" sz="1200" b="0" kern="1200" dirty="0">
                <a:solidFill>
                  <a:schemeClr val="tx1"/>
                </a:solidFill>
                <a:effectLst/>
                <a:latin typeface="+mn-lt"/>
                <a:ea typeface="+mn-ea"/>
                <a:cs typeface="+mn-cs"/>
              </a:rPr>
              <a:t>, with strongly negative impressions of migrants and refugees. </a:t>
            </a:r>
            <a:r>
              <a:rPr lang="en-GB" sz="1200" kern="1200" dirty="0">
                <a:solidFill>
                  <a:schemeClr val="tx1"/>
                </a:solidFill>
                <a:effectLst/>
                <a:latin typeface="+mn-lt"/>
                <a:ea typeface="+mn-ea"/>
                <a:cs typeface="+mn-cs"/>
              </a:rPr>
              <a:t>We are constantly facing the prospect of a more regressive asylum strategy, with a government obsessed with numbers and reducing the numbers of people coming to the UK.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the need for this campaign now, and for us all to get behind it, couldn’t be clearer.</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Approach</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want to think long term about </a:t>
            </a:r>
            <a:r>
              <a:rPr lang="en-GB" sz="1200" b="0" kern="1200" dirty="0">
                <a:solidFill>
                  <a:schemeClr val="tx1"/>
                </a:solidFill>
                <a:effectLst/>
                <a:latin typeface="+mn-lt"/>
                <a:ea typeface="+mn-ea"/>
                <a:cs typeface="+mn-cs"/>
              </a:rPr>
              <a:t>the change we want to see in this country.</a:t>
            </a:r>
            <a:r>
              <a:rPr lang="en-GB" sz="1200" kern="1200" dirty="0">
                <a:solidFill>
                  <a:schemeClr val="tx1"/>
                </a:solidFill>
                <a:effectLst/>
                <a:latin typeface="+mn-lt"/>
                <a:ea typeface="+mn-ea"/>
                <a:cs typeface="+mn-cs"/>
              </a:rPr>
              <a:t> A change of attitudes. A change in behaviour.</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vision for us is </a:t>
            </a:r>
            <a:r>
              <a:rPr lang="en-GB" sz="1200" b="0" kern="1200" dirty="0">
                <a:solidFill>
                  <a:schemeClr val="tx1"/>
                </a:solidFill>
                <a:effectLst/>
                <a:latin typeface="+mn-lt"/>
                <a:ea typeface="+mn-ea"/>
                <a:cs typeface="+mn-cs"/>
              </a:rPr>
              <a:t>the UK the best country in the world to be a refugee, an asylum seeker, or a migrant.</a:t>
            </a:r>
            <a:endParaRPr lang="en-US" sz="1200" b="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can do this by breaking it down into component parts: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Tackling xenophobia, racism and hate crime.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Creating a more welcoming culture in communities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Running a high profile campaign, which is positive towards refugees</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we know that we can’t achieve this by ourselves. Have a top down national and international campaign yes – these are some of our strengths, but also work better in communities and partner with others to help strengthen our collective work to support and protect refugee rights. But we also know that together we are powerful. Together we can achieve great things.</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Amnesty International is a campaigning organisation, not a government or aid agency, so we are unable to advise you on how to donate clothes and other items to refugees. Our mandate is to undertake research and to campaign/raise awareness to ensure that governments throughout the world do not forcibly return individuals to countries where they can reasonably be expected to experience a human rights abuse which Amnesty International actively opposes in its work.</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100" dirty="0">
              <a:latin typeface="Arial" panose="020B0604020202020204" pitchFamily="34" charset="0"/>
              <a:cs typeface="Arial" panose="020B0604020202020204" pitchFamily="34" charset="0"/>
            </a:endParaRPr>
          </a:p>
          <a:p>
            <a:endParaRPr lang="en-US" sz="1200" kern="1200" dirty="0">
              <a:solidFill>
                <a:schemeClr val="tx1"/>
              </a:solidFill>
              <a:effectLst/>
              <a:latin typeface="+mn-lt"/>
              <a:ea typeface="+mn-ea"/>
              <a:cs typeface="+mn-cs"/>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4</a:t>
            </a:fld>
            <a:endParaRPr lang="en-GB"/>
          </a:p>
        </p:txBody>
      </p:sp>
    </p:spTree>
    <p:extLst>
      <p:ext uri="{BB962C8B-B14F-4D97-AF65-F5344CB8AC3E}">
        <p14:creationId xmlns:p14="http://schemas.microsoft.com/office/powerpoint/2010/main" val="309712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Aims of the campaign</a:t>
            </a:r>
            <a:endParaRPr lang="en-US"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For AIUK, we have identified four long term outcomes, with each having a strand of work contributing to them. Below we have outlined some of Amnesty’s objectives and how we are planning to meet them. Depending on time or the interest of the group you may focus on a specific strand.</a:t>
            </a:r>
          </a:p>
          <a:p>
            <a:endParaRPr lang="en-GB" sz="1200" b="1"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Outcome 1: Positive experience of and toward refugees nationally and in communities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Outcome 2: There is a wider, stronger and more sustainable movement of people and organisations working for refugee rights</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Outcome 3: The UK Government respects refugee rights through an improved asylum system and increases its share of responsibility for hosting refugees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Outcome 4: AIUK contributes to ensuring that refugees’ rights are respected internationally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100" b="1" kern="1200" dirty="0">
                <a:solidFill>
                  <a:schemeClr val="tx1"/>
                </a:solidFill>
                <a:effectLst/>
                <a:latin typeface="Arial" panose="020B0604020202020204" pitchFamily="34" charset="0"/>
                <a:ea typeface="+mn-ea"/>
                <a:cs typeface="Arial" panose="020B0604020202020204" pitchFamily="34" charset="0"/>
              </a:rPr>
              <a:t>Activity </a:t>
            </a:r>
          </a:p>
          <a:p>
            <a:r>
              <a:rPr lang="en-US" sz="1100" b="0" kern="1200" dirty="0">
                <a:solidFill>
                  <a:schemeClr val="tx1"/>
                </a:solidFill>
                <a:effectLst/>
                <a:latin typeface="Arial" panose="020B0604020202020204" pitchFamily="34" charset="0"/>
                <a:ea typeface="+mn-ea"/>
                <a:cs typeface="Arial" panose="020B0604020202020204" pitchFamily="34" charset="0"/>
              </a:rPr>
              <a:t>Materials:</a:t>
            </a:r>
          </a:p>
          <a:p>
            <a:r>
              <a:rPr lang="en-US" sz="1100" b="0" kern="1200" dirty="0">
                <a:solidFill>
                  <a:schemeClr val="tx1"/>
                </a:solidFill>
                <a:effectLst/>
                <a:latin typeface="Arial" panose="020B0604020202020204" pitchFamily="34" charset="0"/>
                <a:ea typeface="+mn-ea"/>
                <a:cs typeface="Arial" panose="020B0604020202020204" pitchFamily="34" charset="0"/>
              </a:rPr>
              <a:t>Paper, pens</a:t>
            </a:r>
          </a:p>
          <a:p>
            <a:endParaRPr lang="en-US" sz="1100" b="0" kern="1200" dirty="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US" sz="1100" b="0" kern="1200" dirty="0">
                <a:solidFill>
                  <a:schemeClr val="tx1"/>
                </a:solidFill>
                <a:effectLst/>
                <a:latin typeface="Arial" panose="020B0604020202020204" pitchFamily="34" charset="0"/>
                <a:ea typeface="+mn-ea"/>
                <a:cs typeface="Arial" panose="020B0604020202020204" pitchFamily="34" charset="0"/>
              </a:rPr>
              <a:t>Organize the participants into 4 groups (if the groups are too large, more than 4 groups is fine with each strand being discussed by more than 1 group)</a:t>
            </a:r>
          </a:p>
          <a:p>
            <a:pPr marL="228600" indent="-228600">
              <a:buFont typeface="+mj-lt"/>
              <a:buAutoNum type="arabicPeriod"/>
            </a:pPr>
            <a:r>
              <a:rPr lang="en-US" sz="1100" b="0" kern="1200" dirty="0">
                <a:solidFill>
                  <a:schemeClr val="tx1"/>
                </a:solidFill>
                <a:effectLst/>
                <a:latin typeface="Arial" panose="020B0604020202020204" pitchFamily="34" charset="0"/>
                <a:ea typeface="+mn-ea"/>
                <a:cs typeface="Arial" panose="020B0604020202020204" pitchFamily="34" charset="0"/>
              </a:rPr>
              <a:t>Give each group a strand and ask them to discuss:</a:t>
            </a:r>
          </a:p>
          <a:p>
            <a:pPr marL="685800" lvl="1" indent="-228600">
              <a:buFont typeface="+mj-lt"/>
              <a:buAutoNum type="alphaLcParenR"/>
            </a:pPr>
            <a:r>
              <a:rPr lang="en-US" sz="1100" b="0" kern="1200" dirty="0">
                <a:solidFill>
                  <a:schemeClr val="tx1"/>
                </a:solidFill>
                <a:effectLst/>
                <a:latin typeface="Arial" panose="020B0604020202020204" pitchFamily="34" charset="0"/>
                <a:ea typeface="+mn-ea"/>
                <a:cs typeface="Arial" panose="020B0604020202020204" pitchFamily="34" charset="0"/>
              </a:rPr>
              <a:t>What do they think the goals for the strands are, what do we hope to achieve? </a:t>
            </a:r>
          </a:p>
          <a:p>
            <a:pPr marL="685800" lvl="1" indent="-228600">
              <a:buFont typeface="+mj-lt"/>
              <a:buAutoNum type="alphaLcParenR"/>
            </a:pPr>
            <a:r>
              <a:rPr lang="en-US" sz="1100" b="0" kern="1200" dirty="0">
                <a:solidFill>
                  <a:schemeClr val="tx1"/>
                </a:solidFill>
                <a:effectLst/>
                <a:latin typeface="Arial" panose="020B0604020202020204" pitchFamily="34" charset="0"/>
                <a:ea typeface="+mn-ea"/>
                <a:cs typeface="Arial" panose="020B0604020202020204" pitchFamily="34" charset="0"/>
              </a:rPr>
              <a:t>How can this be achieved by Amnesty and its supporters?</a:t>
            </a:r>
          </a:p>
          <a:p>
            <a:pPr marL="685800" lvl="1" indent="-228600">
              <a:buFont typeface="+mj-lt"/>
              <a:buAutoNum type="alphaLcParenR"/>
            </a:pPr>
            <a:r>
              <a:rPr lang="en-US" sz="1100" b="0" kern="1200" dirty="0">
                <a:solidFill>
                  <a:schemeClr val="tx1"/>
                </a:solidFill>
                <a:effectLst/>
                <a:latin typeface="Arial" panose="020B0604020202020204" pitchFamily="34" charset="0"/>
                <a:ea typeface="+mn-ea"/>
                <a:cs typeface="Arial" panose="020B0604020202020204" pitchFamily="34" charset="0"/>
              </a:rPr>
              <a:t>What obstacles need to be overcome?</a:t>
            </a:r>
          </a:p>
          <a:p>
            <a:pPr marL="228600" indent="-228600">
              <a:buFont typeface="+mj-lt"/>
              <a:buAutoNum type="arabicPeriod"/>
            </a:pPr>
            <a:endParaRPr lang="en-US" sz="1100" b="0" kern="1200" dirty="0">
              <a:solidFill>
                <a:schemeClr val="tx1"/>
              </a:solidFill>
              <a:effectLst/>
              <a:latin typeface="Arial" panose="020B0604020202020204" pitchFamily="34" charset="0"/>
              <a:ea typeface="+mn-ea"/>
              <a:cs typeface="Arial" panose="020B0604020202020204" pitchFamily="34" charset="0"/>
            </a:endParaRPr>
          </a:p>
          <a:p>
            <a:endParaRPr lang="en-US" sz="1100" b="0" kern="1200" dirty="0">
              <a:solidFill>
                <a:schemeClr val="tx1"/>
              </a:solidFill>
              <a:effectLst/>
              <a:latin typeface="Arial" panose="020B0604020202020204" pitchFamily="34" charset="0"/>
              <a:ea typeface="+mn-ea"/>
              <a:cs typeface="Arial" panose="020B0604020202020204" pitchFamily="34" charset="0"/>
            </a:endParaRPr>
          </a:p>
          <a:p>
            <a:endParaRPr lang="en-US" sz="11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5</a:t>
            </a:fld>
            <a:endParaRPr lang="en-GB"/>
          </a:p>
        </p:txBody>
      </p:sp>
    </p:spTree>
    <p:extLst>
      <p:ext uri="{BB962C8B-B14F-4D97-AF65-F5344CB8AC3E}">
        <p14:creationId xmlns:p14="http://schemas.microsoft.com/office/powerpoint/2010/main" val="184490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Communities Strand</a:t>
            </a:r>
            <a:endParaRPr lang="en-US" sz="1200" kern="1200" dirty="0">
              <a:solidFill>
                <a:schemeClr val="tx1"/>
              </a:solidFill>
              <a:effectLst/>
              <a:latin typeface="+mn-lt"/>
              <a:ea typeface="+mn-ea"/>
              <a:cs typeface="+mn-cs"/>
            </a:endParaRPr>
          </a:p>
          <a:p>
            <a:endParaRPr lang="en-GB" sz="1200" b="1"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Outcome 1: Positive experience of and toward refugees nationally and in communities</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we’re doing</a:t>
            </a:r>
          </a:p>
          <a:p>
            <a:r>
              <a:rPr lang="en-GB" sz="1200" kern="1200" dirty="0">
                <a:solidFill>
                  <a:schemeClr val="tx1"/>
                </a:solidFill>
                <a:effectLst/>
                <a:latin typeface="+mn-lt"/>
                <a:ea typeface="+mn-ea"/>
                <a:cs typeface="+mn-cs"/>
              </a:rPr>
              <a:t>We want to create a more welcoming environment national and in communities for refugees and people seeking asylum. It feels particularly egregious that people who have dropped everything and fled for their safety can be faced with hostility from the government, the media and on the streets. But we also know that across the country there are thousands of people doing amazing things to support refugees right now. We’re celebrating and adding to these acts of welcome.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Examples include: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Football Welcomes </a:t>
            </a:r>
            <a:r>
              <a:rPr lang="en-GB" sz="1200" i="1" kern="1200" dirty="0">
                <a:solidFill>
                  <a:schemeClr val="tx1"/>
                </a:solidFill>
                <a:effectLst/>
                <a:latin typeface="+mn-lt"/>
                <a:ea typeface="+mn-ea"/>
                <a:cs typeface="+mn-cs"/>
              </a:rPr>
              <a:t>(See next slide)</a:t>
            </a:r>
          </a:p>
          <a:p>
            <a:pPr marL="171450" indent="-171450">
              <a:buFont typeface="Arial" panose="020B0604020202020204" pitchFamily="34" charset="0"/>
              <a:buChar char="•"/>
            </a:pPr>
            <a:r>
              <a:rPr lang="en-GB" sz="1200" i="0" kern="1200" dirty="0">
                <a:solidFill>
                  <a:schemeClr val="tx1"/>
                </a:solidFill>
                <a:effectLst/>
                <a:latin typeface="+mn-lt"/>
                <a:ea typeface="+mn-ea"/>
                <a:cs typeface="+mn-cs"/>
              </a:rPr>
              <a:t>Magnum photo exhibition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6</a:t>
            </a:fld>
            <a:endParaRPr lang="en-GB"/>
          </a:p>
        </p:txBody>
      </p:sp>
    </p:spTree>
    <p:extLst>
      <p:ext uri="{BB962C8B-B14F-4D97-AF65-F5344CB8AC3E}">
        <p14:creationId xmlns:p14="http://schemas.microsoft.com/office/powerpoint/2010/main" val="3555146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Football Welcomes</a:t>
            </a:r>
            <a:endParaRPr lang="en-US" sz="1200" kern="1200" dirty="0">
              <a:solidFill>
                <a:schemeClr val="tx1"/>
              </a:solidFill>
              <a:effectLst/>
              <a:latin typeface="+mn-lt"/>
              <a:ea typeface="+mn-ea"/>
              <a:cs typeface="+mn-cs"/>
            </a:endParaRPr>
          </a:p>
          <a:p>
            <a:endParaRPr lang="en-GB" sz="1200" b="1"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in April 2017 we encouraged football clubs across the country to celebrate the contribution of refugees to football and in doing so expressing welcome to refugees in their communities.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Clubs took part in a range of ways: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Giving away free tickets to refugees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Putting on stadium tours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Doing outreach projects into the community.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Thirty clubs took part, including eight Premier League teams and three refugee footballers playing in the Premier League. You could not get better advocates or messengers for this campaign to those audiences, than their favourite clubs and players.</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7</a:t>
            </a:fld>
            <a:endParaRPr lang="en-GB"/>
          </a:p>
        </p:txBody>
      </p:sp>
    </p:spTree>
    <p:extLst>
      <p:ext uri="{BB962C8B-B14F-4D97-AF65-F5344CB8AC3E}">
        <p14:creationId xmlns:p14="http://schemas.microsoft.com/office/powerpoint/2010/main" val="348813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Movement</a:t>
            </a:r>
            <a:r>
              <a:rPr lang="en-GB" sz="1200" b="1" kern="1200" baseline="0" dirty="0">
                <a:solidFill>
                  <a:schemeClr val="tx1"/>
                </a:solidFill>
                <a:effectLst/>
                <a:latin typeface="+mn-lt"/>
                <a:ea typeface="+mn-ea"/>
                <a:cs typeface="+mn-cs"/>
              </a:rPr>
              <a:t> building</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Outcome 2: There is a wider, stronger and more sustainable movement of people and organisations working for refugee rights</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p>
          <a:p>
            <a:r>
              <a:rPr lang="en-GB" sz="1200" b="1" i="0" kern="1200" dirty="0">
                <a:solidFill>
                  <a:schemeClr val="tx1"/>
                </a:solidFill>
                <a:effectLst/>
                <a:latin typeface="+mn-lt"/>
                <a:ea typeface="+mn-ea"/>
                <a:cs typeface="+mn-cs"/>
              </a:rPr>
              <a:t>What</a:t>
            </a:r>
            <a:r>
              <a:rPr lang="en-GB" sz="1200" b="1" i="0" kern="1200" baseline="0" dirty="0">
                <a:solidFill>
                  <a:schemeClr val="tx1"/>
                </a:solidFill>
                <a:effectLst/>
                <a:latin typeface="+mn-lt"/>
                <a:ea typeface="+mn-ea"/>
                <a:cs typeface="+mn-cs"/>
              </a:rPr>
              <a:t> we’re doing</a:t>
            </a:r>
          </a:p>
          <a:p>
            <a:endParaRPr lang="en-GB" sz="1200" b="1" i="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Examples include: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Partnering with a new initiative called Welcome Cinema to host monthly film screenings, where refuges and people seeking asylum attend for free and included in the event is a meal, where attendees can talk, integrate and feel welcome.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Hosting Solidarity with Refugees in our London office.</a:t>
            </a:r>
          </a:p>
          <a:p>
            <a:endParaRPr lang="en-US" sz="1200" b="1"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8</a:t>
            </a:fld>
            <a:endParaRPr lang="en-GB"/>
          </a:p>
        </p:txBody>
      </p:sp>
    </p:spTree>
    <p:extLst>
      <p:ext uri="{BB962C8B-B14F-4D97-AF65-F5344CB8AC3E}">
        <p14:creationId xmlns:p14="http://schemas.microsoft.com/office/powerpoint/2010/main" val="49994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Political</a:t>
            </a:r>
            <a:r>
              <a:rPr lang="en-GB" sz="1200" b="1" kern="1200" baseline="0" dirty="0">
                <a:solidFill>
                  <a:schemeClr val="tx1"/>
                </a:solidFill>
                <a:effectLst/>
                <a:latin typeface="+mn-lt"/>
                <a:ea typeface="+mn-ea"/>
                <a:cs typeface="+mn-cs"/>
              </a:rPr>
              <a:t> Change</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Outcome 3: The UK Government respects refugee rights through an improved asylum system and increases its share of responsibility for hosting refugees</a:t>
            </a:r>
            <a:endParaRPr lang="en-US"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we’re doing</a:t>
            </a:r>
          </a:p>
          <a:p>
            <a:r>
              <a:rPr lang="en-GB" sz="1200" kern="1200" dirty="0">
                <a:solidFill>
                  <a:schemeClr val="tx1"/>
                </a:solidFill>
                <a:effectLst/>
                <a:latin typeface="+mn-lt"/>
                <a:ea typeface="+mn-ea"/>
                <a:cs typeface="+mn-cs"/>
              </a:rPr>
              <a:t>Our objective is that the UK has expanded opportunities for more refugees to come to the UK through safe and legal routes, including through extending family reunion to child refugees, but is also meet existing commitments and does not reduce current standards. </a:t>
            </a:r>
          </a:p>
          <a:p>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This includes: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Petitions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Letters and emails to politicians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Direct Amnesty advocacy/ relationship building with key MPs</a:t>
            </a:r>
            <a:endParaRPr lang="en-US"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9</a:t>
            </a:fld>
            <a:endParaRPr lang="en-GB"/>
          </a:p>
        </p:txBody>
      </p:sp>
    </p:spTree>
    <p:extLst>
      <p:ext uri="{BB962C8B-B14F-4D97-AF65-F5344CB8AC3E}">
        <p14:creationId xmlns:p14="http://schemas.microsoft.com/office/powerpoint/2010/main" val="1162784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20/07/2017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050" y="6024480"/>
            <a:ext cx="3028950" cy="833519"/>
          </a:xfrm>
          <a:prstGeom prst="rect">
            <a:avLst/>
          </a:prstGeom>
        </p:spPr>
      </p:pic>
    </p:spTree>
    <p:extLst>
      <p:ext uri="{BB962C8B-B14F-4D97-AF65-F5344CB8AC3E}">
        <p14:creationId xmlns:p14="http://schemas.microsoft.com/office/powerpoint/2010/main" val="353650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20/07/2017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050" y="6024481"/>
            <a:ext cx="3028950" cy="833519"/>
          </a:xfrm>
          <a:prstGeom prst="rect">
            <a:avLst/>
          </a:prstGeom>
        </p:spPr>
      </p:pic>
    </p:spTree>
    <p:extLst>
      <p:ext uri="{BB962C8B-B14F-4D97-AF65-F5344CB8AC3E}">
        <p14:creationId xmlns:p14="http://schemas.microsoft.com/office/powerpoint/2010/main" val="317033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7D7311-251C-4BB7-A4D8-96E660E08EEF}" type="datetimeFigureOut">
              <a:rPr lang="en-GB" smtClean="0"/>
              <a:t>20/07/2017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26909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7D7311-251C-4BB7-A4D8-96E660E08EEF}" type="datetimeFigureOut">
              <a:rPr lang="en-GB" smtClean="0"/>
              <a:t>20/07/2017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91243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7D7311-251C-4BB7-A4D8-96E660E08EEF}" type="datetimeFigureOut">
              <a:rPr lang="en-GB" smtClean="0"/>
              <a:t>20/07/2017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42290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7D7311-251C-4BB7-A4D8-96E660E08EEF}" type="datetimeFigureOut">
              <a:rPr lang="en-GB" smtClean="0"/>
              <a:t>20/07/2017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80357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D7311-251C-4BB7-A4D8-96E660E08EEF}" type="datetimeFigureOut">
              <a:rPr lang="en-GB" smtClean="0"/>
              <a:t>20/07/2017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378592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20/07/2017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400610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20/07/2017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344260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D7311-251C-4BB7-A4D8-96E660E08EEF}" type="datetimeFigureOut">
              <a:rPr lang="en-GB" smtClean="0"/>
              <a:t>20/07/2017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C25A4-EE0F-47B9-82C8-0C1FFD2F1C3C}" type="slidenum">
              <a:rPr lang="en-GB" smtClean="0"/>
              <a:t>‹#›</a:t>
            </a:fld>
            <a:endParaRPr lang="en-GB"/>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115050" y="6024481"/>
            <a:ext cx="3028950" cy="833519"/>
          </a:xfrm>
          <a:prstGeom prst="rect">
            <a:avLst/>
          </a:prstGeom>
        </p:spPr>
      </p:pic>
    </p:spTree>
    <p:extLst>
      <p:ext uri="{BB962C8B-B14F-4D97-AF65-F5344CB8AC3E}">
        <p14:creationId xmlns:p14="http://schemas.microsoft.com/office/powerpoint/2010/main" val="349937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jUmq2sk-7UAhUILVAKHat6BpgQjRwIBw&amp;url=http%3A%2F%2Fwww.ibtimes.co.uk%2Famnesty-holds-statue-liberty-protests-outside-us-embassies-mark-trumps-first-100-days-1618995&amp;psig=AFQjCNHmIaD2Vm9r0jDUrd9j5YpT554fxQ&amp;ust=149920693351544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ZId4FlU4Sp0?ecver=2"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sct@amnesty.org.u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415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10" y="914520"/>
            <a:ext cx="7886700" cy="808263"/>
          </a:xfrm>
        </p:spPr>
        <p:txBody>
          <a:bodyPr>
            <a:normAutofit/>
          </a:bodyPr>
          <a:lstStyle/>
          <a:p>
            <a:r>
              <a:rPr lang="en-GB" sz="3200" dirty="0">
                <a:latin typeface="Arial Black" panose="020B0A04020102020204" pitchFamily="34" charset="0"/>
              </a:rPr>
              <a:t>CHILD REUNIFICATION</a:t>
            </a:r>
          </a:p>
        </p:txBody>
      </p:sp>
      <p:sp>
        <p:nvSpPr>
          <p:cNvPr id="3" name="Content Placeholder 2"/>
          <p:cNvSpPr>
            <a:spLocks noGrp="1"/>
          </p:cNvSpPr>
          <p:nvPr>
            <p:ph idx="1"/>
          </p:nvPr>
        </p:nvSpPr>
        <p:spPr>
          <a:xfrm>
            <a:off x="357568" y="1736036"/>
            <a:ext cx="4322262" cy="1831077"/>
          </a:xfrm>
        </p:spPr>
        <p:txBody>
          <a:bodyPr/>
          <a:lstStyle/>
          <a:p>
            <a:r>
              <a:rPr lang="en-GB" dirty="0">
                <a:latin typeface="Arial" panose="020B0604020202020204" pitchFamily="34" charset="0"/>
                <a:cs typeface="Arial" panose="020B0604020202020204" pitchFamily="34" charset="0"/>
              </a:rPr>
              <a:t>The right to maintain family unity is a vital right for children and for refugees. </a:t>
            </a:r>
          </a:p>
        </p:txBody>
      </p:sp>
      <p:sp>
        <p:nvSpPr>
          <p:cNvPr id="5" name="TextBox 4"/>
          <p:cNvSpPr txBox="1"/>
          <p:nvPr/>
        </p:nvSpPr>
        <p:spPr>
          <a:xfrm>
            <a:off x="357568" y="3377747"/>
            <a:ext cx="4695489" cy="2246769"/>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In 2015 and 2016 the Home Office refused around 40 percent of refugee family reunion cases.</a:t>
            </a:r>
          </a:p>
        </p:txBody>
      </p:sp>
      <p:sp>
        <p:nvSpPr>
          <p:cNvPr id="6" name="Rectangle 5">
            <a:extLst>
              <a:ext uri="{FF2B5EF4-FFF2-40B4-BE49-F238E27FC236}">
                <a16:creationId xmlns:a16="http://schemas.microsoft.com/office/drawing/2014/main" id="{9DDA8B0B-40CA-4829-8E36-634577E6A866}"/>
              </a:ext>
            </a:extLst>
          </p:cNvPr>
          <p:cNvSpPr/>
          <p:nvPr/>
        </p:nvSpPr>
        <p:spPr>
          <a:xfrm>
            <a:off x="152400" y="170432"/>
            <a:ext cx="4191000" cy="646331"/>
          </a:xfrm>
          <a:prstGeom prst="rect">
            <a:avLst/>
          </a:prstGeom>
          <a:solidFill>
            <a:srgbClr val="66FF99"/>
          </a:solidFill>
        </p:spPr>
        <p:txBody>
          <a:bodyPr wrap="square">
            <a:spAutoFit/>
          </a:bodyPr>
          <a:lstStyle/>
          <a:p>
            <a:r>
              <a:rPr lang="en-GB" b="1" cap="all" dirty="0">
                <a:latin typeface="Arial" panose="020B0604020202020204" pitchFamily="34" charset="0"/>
                <a:cs typeface="Arial" panose="020B0604020202020204" pitchFamily="34" charset="0"/>
              </a:rPr>
              <a:t>3. political change strand</a:t>
            </a:r>
          </a:p>
          <a:p>
            <a:endParaRPr lang="en-GB" b="1" cap="all" dirty="0">
              <a:latin typeface="Arial" panose="020B0604020202020204" pitchFamily="34" charset="0"/>
              <a:cs typeface="Arial" panose="020B0604020202020204" pitchFamily="34" charset="0"/>
            </a:endParaRPr>
          </a:p>
        </p:txBody>
      </p:sp>
      <p:pic>
        <p:nvPicPr>
          <p:cNvPr id="7" name="Picture 4">
            <a:extLst>
              <a:ext uri="{FF2B5EF4-FFF2-40B4-BE49-F238E27FC236}">
                <a16:creationId xmlns:a16="http://schemas.microsoft.com/office/drawing/2014/main" id="{6971C94C-7EBE-4623-8689-F06045DFE3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706" y="1911748"/>
            <a:ext cx="4431441" cy="332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29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70432"/>
            <a:ext cx="4191000" cy="646331"/>
          </a:xfrm>
          <a:prstGeom prst="rect">
            <a:avLst/>
          </a:prstGeom>
          <a:solidFill>
            <a:srgbClr val="66FF99"/>
          </a:solidFill>
        </p:spPr>
        <p:txBody>
          <a:bodyPr wrap="square">
            <a:spAutoFit/>
          </a:bodyPr>
          <a:lstStyle/>
          <a:p>
            <a:r>
              <a:rPr lang="en-GB" b="1" cap="all" dirty="0">
                <a:latin typeface="Arial" panose="020B0604020202020204" pitchFamily="34" charset="0"/>
                <a:cs typeface="Arial" panose="020B0604020202020204" pitchFamily="34" charset="0"/>
              </a:rPr>
              <a:t>3. political change strand</a:t>
            </a:r>
          </a:p>
          <a:p>
            <a:endParaRPr lang="en-GB" b="1" cap="all" dirty="0">
              <a:latin typeface="Arial" panose="020B0604020202020204" pitchFamily="34" charset="0"/>
              <a:cs typeface="Arial" panose="020B0604020202020204" pitchFamily="34" charset="0"/>
            </a:endParaRPr>
          </a:p>
        </p:txBody>
      </p:sp>
      <p:sp>
        <p:nvSpPr>
          <p:cNvPr id="3" name="TextBox 2"/>
          <p:cNvSpPr txBox="1"/>
          <p:nvPr/>
        </p:nvSpPr>
        <p:spPr>
          <a:xfrm>
            <a:off x="0" y="987552"/>
            <a:ext cx="8485632" cy="584775"/>
          </a:xfrm>
          <a:prstGeom prst="rect">
            <a:avLst/>
          </a:prstGeom>
          <a:noFill/>
        </p:spPr>
        <p:txBody>
          <a:bodyPr wrap="square" rtlCol="0">
            <a:spAutoFit/>
          </a:bodyPr>
          <a:lstStyle/>
          <a:p>
            <a:r>
              <a:rPr lang="en-US" sz="3200" dirty="0">
                <a:latin typeface="Arial Black" panose="020B0A04020102020204" pitchFamily="34" charset="0"/>
              </a:rPr>
              <a:t>CHILD REUNIFICATION: NEXT STEPS</a:t>
            </a:r>
            <a:endParaRPr lang="en-GB" sz="3200" dirty="0">
              <a:latin typeface="Arial Black" panose="020B0A04020102020204" pitchFamily="34" charset="0"/>
            </a:endParaRPr>
          </a:p>
        </p:txBody>
      </p:sp>
      <p:sp>
        <p:nvSpPr>
          <p:cNvPr id="4" name="TextBox 3"/>
          <p:cNvSpPr txBox="1"/>
          <p:nvPr/>
        </p:nvSpPr>
        <p:spPr>
          <a:xfrm>
            <a:off x="152400" y="1455129"/>
            <a:ext cx="3686964" cy="5201424"/>
          </a:xfrm>
          <a:prstGeom prst="rect">
            <a:avLst/>
          </a:prstGeom>
          <a:noFill/>
        </p:spPr>
        <p:txBody>
          <a:bodyPr wrap="square" rtlCol="0">
            <a:spAutoFit/>
          </a:bodyPr>
          <a:lstStyle/>
          <a:p>
            <a:pPr marL="342900" indent="-342900">
              <a:buFont typeface="Arial" panose="020B0604020202020204" pitchFamily="34" charset="0"/>
              <a:buChar char="•"/>
            </a:pPr>
            <a:r>
              <a:rPr lang="en-GB" sz="2800" dirty="0">
                <a:latin typeface="Arial "/>
              </a:rPr>
              <a:t>New minister for immigration: Brandon Lewis</a:t>
            </a:r>
          </a:p>
          <a:p>
            <a:pPr marL="285750" indent="-285750">
              <a:buFont typeface="Arial" panose="020B0604020202020204" pitchFamily="34" charset="0"/>
              <a:buChar char="•"/>
            </a:pPr>
            <a:r>
              <a:rPr lang="en-GB" sz="2800" dirty="0">
                <a:latin typeface="Arial "/>
              </a:rPr>
              <a:t>Strategy for safeguarding unaccompanied minors delayed by election</a:t>
            </a:r>
          </a:p>
          <a:p>
            <a:pPr marL="285750" indent="-285750">
              <a:buFont typeface="Arial" panose="020B0604020202020204" pitchFamily="34" charset="0"/>
              <a:buChar char="•"/>
            </a:pPr>
            <a:r>
              <a:rPr lang="en-GB" sz="2800" dirty="0">
                <a:latin typeface="Arial "/>
              </a:rPr>
              <a:t>Research to look at impact of policy on child refugees</a:t>
            </a:r>
          </a:p>
          <a:p>
            <a:pPr marL="285750" indent="-285750">
              <a:buFont typeface="Arial" panose="020B0604020202020204" pitchFamily="34" charset="0"/>
              <a:buChar char="•"/>
            </a:pPr>
            <a:endParaRPr lang="en-GB" sz="2400" dirty="0">
              <a:latin typeface="Arial "/>
            </a:endParaRPr>
          </a:p>
        </p:txBody>
      </p:sp>
      <p:pic>
        <p:nvPicPr>
          <p:cNvPr id="5" name="Content Placeholder 3">
            <a:extLst>
              <a:ext uri="{FF2B5EF4-FFF2-40B4-BE49-F238E27FC236}">
                <a16:creationId xmlns:a16="http://schemas.microsoft.com/office/drawing/2014/main" id="{DC5DA858-35CE-4BCE-8F3B-2136CC057C1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5246"/>
          <a:stretch/>
        </p:blipFill>
        <p:spPr>
          <a:xfrm>
            <a:off x="4075113" y="1571039"/>
            <a:ext cx="4978735" cy="4409440"/>
          </a:xfrm>
        </p:spPr>
      </p:pic>
    </p:spTree>
    <p:extLst>
      <p:ext uri="{BB962C8B-B14F-4D97-AF65-F5344CB8AC3E}">
        <p14:creationId xmlns:p14="http://schemas.microsoft.com/office/powerpoint/2010/main" val="191672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2461" y="130675"/>
            <a:ext cx="4572000" cy="1754326"/>
          </a:xfrm>
          <a:prstGeom prst="rect">
            <a:avLst/>
          </a:prstGeom>
          <a:solidFill>
            <a:srgbClr val="66FFFF"/>
          </a:solidFill>
        </p:spPr>
        <p:txBody>
          <a:bodyPr>
            <a:spAutoFit/>
          </a:bodyPr>
          <a:lstStyle/>
          <a:p>
            <a:r>
              <a:rPr lang="en-GB" b="1" dirty="0">
                <a:latin typeface="Arial" panose="020B0604020202020204" pitchFamily="34" charset="0"/>
                <a:cs typeface="Arial" panose="020B0604020202020204" pitchFamily="34" charset="0"/>
              </a:rPr>
              <a:t>4.</a:t>
            </a:r>
            <a:r>
              <a:rPr lang="en-GB" b="1" cap="all" dirty="0">
                <a:latin typeface="Arial" panose="020B0604020202020204" pitchFamily="34" charset="0"/>
                <a:cs typeface="Arial" panose="020B0604020202020204" pitchFamily="34" charset="0"/>
              </a:rPr>
              <a:t> responding to global events strand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AIUK contributes to ensuring that</a:t>
            </a:r>
            <a:r>
              <a:rPr lang="en-GB" b="1" dirty="0">
                <a:latin typeface="Arial" panose="020B0604020202020204" pitchFamily="34" charset="0"/>
                <a:cs typeface="Arial" panose="020B0604020202020204" pitchFamily="34" charset="0"/>
              </a:rPr>
              <a:t> refugees’ rights are respected internationally</a:t>
            </a:r>
          </a:p>
        </p:txBody>
      </p:sp>
      <p:sp>
        <p:nvSpPr>
          <p:cNvPr id="2" name="TextBox 1"/>
          <p:cNvSpPr txBox="1"/>
          <p:nvPr/>
        </p:nvSpPr>
        <p:spPr>
          <a:xfrm>
            <a:off x="270456" y="2125014"/>
            <a:ext cx="4799288" cy="3970318"/>
          </a:xfrm>
          <a:prstGeom prst="rect">
            <a:avLst/>
          </a:prstGeom>
          <a:noFill/>
        </p:spPr>
        <p:txBody>
          <a:bodyPr wrap="square" rtlCol="0">
            <a:spAutoFit/>
          </a:bodyPr>
          <a:lstStyle/>
          <a:p>
            <a:pPr marL="285750" lvl="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Respond to current events and Amnesty global / regional wide calls to action</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Examples:</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USA Travel Ban</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Freezing conditions in Greek refugee camps</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Nauru</a:t>
            </a:r>
          </a:p>
        </p:txBody>
      </p:sp>
      <p:pic>
        <p:nvPicPr>
          <p:cNvPr id="5" name="Picture 7" descr="Image result for amnesty trump statues">
            <a:hlinkClick r:id="rId3"/>
            <a:extLst>
              <a:ext uri="{FF2B5EF4-FFF2-40B4-BE49-F238E27FC236}">
                <a16:creationId xmlns:a16="http://schemas.microsoft.com/office/drawing/2014/main" id="{8BC06B03-7172-4948-A3AD-2AF10589DF9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0041"/>
          <a:stretch/>
        </p:blipFill>
        <p:spPr bwMode="auto">
          <a:xfrm>
            <a:off x="4940955" y="1985650"/>
            <a:ext cx="4108247" cy="391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085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92" y="201841"/>
            <a:ext cx="7886700" cy="1325563"/>
          </a:xfrm>
        </p:spPr>
        <p:txBody>
          <a:bodyPr/>
          <a:lstStyle/>
          <a:p>
            <a:r>
              <a:rPr lang="en-GB" dirty="0">
                <a:latin typeface="Arial Black" panose="020B0A04020102020204" pitchFamily="34" charset="0"/>
              </a:rPr>
              <a:t>DIFFICULT QUESTIONS</a:t>
            </a:r>
          </a:p>
        </p:txBody>
      </p:sp>
      <p:sp>
        <p:nvSpPr>
          <p:cNvPr id="3" name="Content Placeholder 2"/>
          <p:cNvSpPr>
            <a:spLocks noGrp="1"/>
          </p:cNvSpPr>
          <p:nvPr>
            <p:ph idx="1"/>
          </p:nvPr>
        </p:nvSpPr>
        <p:spPr>
          <a:xfrm>
            <a:off x="283334" y="1270454"/>
            <a:ext cx="8232015" cy="4351338"/>
          </a:xfrm>
        </p:spPr>
        <p:txBody>
          <a:bodyPr/>
          <a:lstStyle/>
          <a:p>
            <a:r>
              <a:rPr lang="en-GB" dirty="0">
                <a:latin typeface="Arial" panose="020B0604020202020204" pitchFamily="34" charset="0"/>
                <a:cs typeface="Arial" panose="020B0604020202020204" pitchFamily="34" charset="0"/>
              </a:rPr>
              <a:t>Why can't they go to other Arab or African countries? Why do they have to come to the UK?</a:t>
            </a:r>
          </a:p>
          <a:p>
            <a:r>
              <a:rPr lang="en-GB" dirty="0">
                <a:latin typeface="Arial" panose="020B0604020202020204" pitchFamily="34" charset="0"/>
                <a:cs typeface="Arial" panose="020B0604020202020204" pitchFamily="34" charset="0"/>
              </a:rPr>
              <a:t>The NHS cannot handle more people. Won’t letting in more refugees break it?</a:t>
            </a:r>
          </a:p>
          <a:p>
            <a:r>
              <a:rPr lang="en-GB" dirty="0">
                <a:latin typeface="Arial" panose="020B0604020202020204" pitchFamily="34" charset="0"/>
                <a:cs typeface="Arial" panose="020B0604020202020204" pitchFamily="34" charset="0"/>
              </a:rPr>
              <a:t>How many is Amnesty suggesting we take? A million?</a:t>
            </a:r>
          </a:p>
          <a:p>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098" y="3673929"/>
            <a:ext cx="4870148" cy="2367642"/>
          </a:xfrm>
          <a:prstGeom prst="rect">
            <a:avLst/>
          </a:prstGeom>
        </p:spPr>
      </p:pic>
    </p:spTree>
    <p:extLst>
      <p:ext uri="{BB962C8B-B14F-4D97-AF65-F5344CB8AC3E}">
        <p14:creationId xmlns:p14="http://schemas.microsoft.com/office/powerpoint/2010/main" val="395328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Id4FlU4Sp0">
            <a:hlinkClick r:id="" action="ppaction://media"/>
          </p:cNvPr>
          <p:cNvPicPr>
            <a:picLocks noRot="1" noChangeAspect="1"/>
          </p:cNvPicPr>
          <p:nvPr>
            <a:videoFile r:link="rId1"/>
          </p:nvPr>
        </p:nvPicPr>
        <p:blipFill>
          <a:blip r:embed="rId4"/>
          <a:stretch>
            <a:fillRect/>
          </a:stretch>
        </p:blipFill>
        <p:spPr>
          <a:xfrm>
            <a:off x="355600" y="266700"/>
            <a:ext cx="7683500" cy="5762625"/>
          </a:xfrm>
          <a:prstGeom prst="rect">
            <a:avLst/>
          </a:prstGeom>
        </p:spPr>
      </p:pic>
    </p:spTree>
    <p:extLst>
      <p:ext uri="{BB962C8B-B14F-4D97-AF65-F5344CB8AC3E}">
        <p14:creationId xmlns:p14="http://schemas.microsoft.com/office/powerpoint/2010/main" val="320740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1664041" y="145814"/>
            <a:ext cx="8490744" cy="1146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en-GB" sz="2800" b="1" i="0" u="none" strike="noStrike" kern="1200" cap="none" spc="100" normalizeH="0" baseline="0" noProof="0" dirty="0">
              <a:ln>
                <a:noFill/>
              </a:ln>
              <a:solidFill>
                <a:prstClr val="black"/>
              </a:solidFill>
              <a:effectLst/>
              <a:uLnTx/>
              <a:uFillTx/>
              <a:latin typeface="Arial Black" panose="020B0A04020102020204" pitchFamily="34" charset="0"/>
              <a:ea typeface="ＭＳ Ｐゴシック" charset="0"/>
              <a:cs typeface="+mn-cs"/>
            </a:endParaRPr>
          </a:p>
          <a:p>
            <a:pPr marL="0" marR="0" lvl="0" indent="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GB" sz="4400" b="1" i="0" u="none" strike="noStrike" kern="1200" cap="none" spc="100" normalizeH="0" baseline="0" noProof="0" dirty="0">
                <a:ln>
                  <a:noFill/>
                </a:ln>
                <a:solidFill>
                  <a:prstClr val="black"/>
                </a:solidFill>
                <a:effectLst/>
                <a:uLnTx/>
                <a:uFillTx/>
                <a:latin typeface="Arial Black" panose="020B0A04020102020204" pitchFamily="34" charset="0"/>
                <a:ea typeface="ＭＳ Ｐゴシック" charset="0"/>
                <a:cs typeface="+mn-cs"/>
              </a:rPr>
              <a:t>NEXT STEPS</a:t>
            </a:r>
            <a:endParaRPr kumimoji="0" lang="en-US" sz="4400" b="0" i="0" u="none" strike="noStrike" kern="1200" cap="none" spc="0" normalizeH="0" baseline="0" noProof="0" dirty="0">
              <a:ln>
                <a:noFill/>
              </a:ln>
              <a:solidFill>
                <a:prstClr val="black"/>
              </a:solidFill>
              <a:effectLst/>
              <a:uLnTx/>
              <a:uFillTx/>
              <a:latin typeface="Arial Black" charset="0"/>
              <a:ea typeface="ＭＳ Ｐゴシック" charset="0"/>
              <a:cs typeface="+mn-cs"/>
            </a:endParaRPr>
          </a:p>
        </p:txBody>
      </p:sp>
      <p:sp>
        <p:nvSpPr>
          <p:cNvPr id="3" name="TextBox 2"/>
          <p:cNvSpPr txBox="1"/>
          <p:nvPr/>
        </p:nvSpPr>
        <p:spPr>
          <a:xfrm>
            <a:off x="0" y="2580699"/>
            <a:ext cx="5259727" cy="310854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Take the Amnesty MOOC on refugees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Take Action! – on the Amnesty website, you can find the latest actions to support refugees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764" r="2638"/>
          <a:stretch/>
        </p:blipFill>
        <p:spPr>
          <a:xfrm>
            <a:off x="5015346" y="3034145"/>
            <a:ext cx="4128654" cy="2890405"/>
          </a:xfrm>
          <a:prstGeom prst="rect">
            <a:avLst/>
          </a:prstGeom>
        </p:spPr>
      </p:pic>
      <p:sp>
        <p:nvSpPr>
          <p:cNvPr id="4" name="TextBox 3"/>
          <p:cNvSpPr txBox="1"/>
          <p:nvPr/>
        </p:nvSpPr>
        <p:spPr>
          <a:xfrm>
            <a:off x="0" y="1399869"/>
            <a:ext cx="7606145" cy="95410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Training – find out more about the </a:t>
            </a:r>
            <a:r>
              <a:rPr lang="en-GB" sz="2800" dirty="0">
                <a:solidFill>
                  <a:prstClr val="black"/>
                </a:solidFill>
                <a:latin typeface="Arial" panose="020B0604020202020204" pitchFamily="34" charset="0"/>
                <a:cs typeface="Arial" panose="020B0604020202020204" pitchFamily="34" charset="0"/>
              </a:rPr>
              <a:t>refugee crisis</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8223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188" y="1264368"/>
            <a:ext cx="4939514" cy="2677656"/>
          </a:xfrm>
          <a:prstGeom prst="rect">
            <a:avLst/>
          </a:prstGeom>
          <a:noFill/>
        </p:spPr>
        <p:txBody>
          <a:bodyPr wrap="square" rtlCol="0">
            <a:spAutoFit/>
          </a:bodyPr>
          <a:lstStyle/>
          <a:p>
            <a:pPr lvl="0"/>
            <a:r>
              <a:rPr lang="en-GB" sz="2800" dirty="0">
                <a:latin typeface="Arial" panose="020B0604020202020204" pitchFamily="34" charset="0"/>
                <a:cs typeface="Arial" panose="020B0604020202020204" pitchFamily="34" charset="0"/>
              </a:rPr>
              <a:t>We have lots of resources to support your campaigning:</a:t>
            </a:r>
          </a:p>
          <a:p>
            <a:pPr marL="285750" lvl="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Badges</a:t>
            </a:r>
          </a:p>
          <a:p>
            <a:pPr marL="285750" lvl="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Stickers</a:t>
            </a:r>
          </a:p>
          <a:p>
            <a:pPr marL="285750" lvl="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Placards</a:t>
            </a:r>
          </a:p>
        </p:txBody>
      </p:sp>
      <p:sp>
        <p:nvSpPr>
          <p:cNvPr id="3" name="TextBox 2">
            <a:extLst>
              <a:ext uri="{FF2B5EF4-FFF2-40B4-BE49-F238E27FC236}">
                <a16:creationId xmlns:a16="http://schemas.microsoft.com/office/drawing/2014/main" id="{E3A55226-66BB-4750-AD1B-61995AD17B24}"/>
              </a:ext>
            </a:extLst>
          </p:cNvPr>
          <p:cNvSpPr txBox="1"/>
          <p:nvPr/>
        </p:nvSpPr>
        <p:spPr>
          <a:xfrm>
            <a:off x="212035" y="384313"/>
            <a:ext cx="7421217" cy="584775"/>
          </a:xfrm>
          <a:prstGeom prst="rect">
            <a:avLst/>
          </a:prstGeom>
          <a:noFill/>
        </p:spPr>
        <p:txBody>
          <a:bodyPr wrap="square" rtlCol="0">
            <a:spAutoFit/>
          </a:bodyPr>
          <a:lstStyle/>
          <a:p>
            <a:r>
              <a:rPr lang="en-GB" sz="3200" dirty="0">
                <a:latin typeface="Arial Black" panose="020B0A04020102020204" pitchFamily="34" charset="0"/>
              </a:rPr>
              <a:t>RESOURCES AND MATERIALS</a:t>
            </a:r>
          </a:p>
        </p:txBody>
      </p:sp>
      <p:pic>
        <p:nvPicPr>
          <p:cNvPr id="4" name="Picture 3">
            <a:extLst>
              <a:ext uri="{FF2B5EF4-FFF2-40B4-BE49-F238E27FC236}">
                <a16:creationId xmlns:a16="http://schemas.microsoft.com/office/drawing/2014/main" id="{8ABC3CB2-0CC2-4B0F-B607-F149F00B3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293" y="1556146"/>
            <a:ext cx="33051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A9A0B87-1E89-4D26-A30A-6BD80DA2397C}"/>
              </a:ext>
            </a:extLst>
          </p:cNvPr>
          <p:cNvSpPr txBox="1"/>
          <p:nvPr/>
        </p:nvSpPr>
        <p:spPr>
          <a:xfrm>
            <a:off x="302188" y="3980815"/>
            <a:ext cx="4694815" cy="1600438"/>
          </a:xfrm>
          <a:prstGeom prst="rect">
            <a:avLst/>
          </a:prstGeom>
          <a:noFill/>
        </p:spPr>
        <p:txBody>
          <a:bodyPr wrap="square" rtlCol="0">
            <a:spAutoFit/>
          </a:bodyPr>
          <a:lstStyle/>
          <a:p>
            <a:pPr>
              <a:lnSpc>
                <a:spcPct val="150000"/>
              </a:lnSpc>
            </a:pPr>
            <a:r>
              <a:rPr lang="en-GB" sz="2800" dirty="0">
                <a:latin typeface="Arial" panose="020B0604020202020204" pitchFamily="34" charset="0"/>
                <a:cs typeface="Arial" panose="020B0604020202020204" pitchFamily="34" charset="0"/>
              </a:rPr>
              <a:t>Contact:</a:t>
            </a:r>
          </a:p>
          <a:p>
            <a:r>
              <a:rPr lang="en-GB" sz="2800" dirty="0">
                <a:latin typeface="Arial" panose="020B0604020202020204" pitchFamily="34" charset="0"/>
                <a:cs typeface="Arial" panose="020B0604020202020204" pitchFamily="34" charset="0"/>
                <a:hlinkClick r:id="rId4"/>
              </a:rPr>
              <a:t>sct@amnesty.org.uk</a:t>
            </a: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020 7033 1500</a:t>
            </a:r>
          </a:p>
        </p:txBody>
      </p:sp>
    </p:spTree>
    <p:extLst>
      <p:ext uri="{BB962C8B-B14F-4D97-AF65-F5344CB8AC3E}">
        <p14:creationId xmlns:p14="http://schemas.microsoft.com/office/powerpoint/2010/main" val="949263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336799" y="2857499"/>
            <a:ext cx="8490744" cy="1146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endParaRPr lang="en-GB" b="1" cap="all" spc="100" dirty="0">
              <a:latin typeface="Arial Black" panose="020B0A04020102020204" pitchFamily="34" charset="0"/>
              <a:ea typeface="ＭＳ Ｐゴシック" charset="0"/>
            </a:endParaRPr>
          </a:p>
          <a:p>
            <a:pPr marL="0" indent="0" algn="ctr">
              <a:lnSpc>
                <a:spcPct val="80000"/>
              </a:lnSpc>
              <a:buNone/>
              <a:defRPr/>
            </a:pPr>
            <a:r>
              <a:rPr lang="en-GB" b="1" cap="all" spc="100" dirty="0">
                <a:latin typeface="Arial Black" panose="020B0A04020102020204" pitchFamily="34" charset="0"/>
                <a:ea typeface="ＭＳ Ｐゴシック" charset="0"/>
              </a:rPr>
              <a:t>Educate – inspire – take action</a:t>
            </a:r>
            <a:endParaRPr lang="en-US" sz="1800" dirty="0">
              <a:latin typeface="Arial Black" charset="0"/>
              <a:ea typeface="ＭＳ Ｐゴシック" charset="0"/>
            </a:endParaRPr>
          </a:p>
        </p:txBody>
      </p:sp>
      <p:pic>
        <p:nvPicPr>
          <p:cNvPr id="3074" name="Picture 2" descr="https://photos.smugmug.com/Refugees-Welcome/i-pT7rGH3/0/S/IMG_0641-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280899"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photos.smugmug.com/Refugees-Welcome/i-5xWmBjN/0/S/IMG_0422-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585" y="-27149"/>
            <a:ext cx="4321572" cy="28846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hotos.smugmug.com/Refugees-Welcome/i-mmL7QGR/0/S/IMG_0566-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photos.smugmug.com/Refugees-Welcome/i-LJnMZ6x/0/S/IMG_0528-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0050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photos.smugmug.com/Refugees-Welcome/i-tgB98bL/0/S/IMG_0400-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00050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photos.smugmug.com/Refugees-Welcome/i-cCXW5DN/0/S/IMG_0347-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400050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s://photos.smugmug.com/Refugees-Welcome/i-6RvXM2B/0/S/IMG_0054-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000500"/>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s://photos.smugmug.com/Refugees-Welcome/i-WVK4zFm/0/S/IMG_0020-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4000500"/>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3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spc="100" dirty="0">
                <a:latin typeface="Arial Black" panose="020B0A04020102020204" pitchFamily="34" charset="0"/>
              </a:rPr>
              <a:t>TRAINING OBJECTIVES</a:t>
            </a:r>
          </a:p>
        </p:txBody>
      </p:sp>
      <p:sp>
        <p:nvSpPr>
          <p:cNvPr id="7" name="Content Placeholder 6"/>
          <p:cNvSpPr>
            <a:spLocks noGrp="1"/>
          </p:cNvSpPr>
          <p:nvPr>
            <p:ph sz="half" idx="1"/>
          </p:nvPr>
        </p:nvSpPr>
        <p:spPr>
          <a:xfrm>
            <a:off x="628649" y="1381124"/>
            <a:ext cx="4408605" cy="4789821"/>
          </a:xfrm>
        </p:spPr>
        <p:txBody>
          <a:bodyPr>
            <a:normAutofit fontScale="92500" lnSpcReduction="20000"/>
          </a:bodyPr>
          <a:lstStyle/>
          <a:p>
            <a:pPr marL="457200" lvl="0" indent="-457200">
              <a:buFont typeface="+mj-lt"/>
              <a:buAutoNum type="arabicPeriod"/>
            </a:pPr>
            <a:r>
              <a:rPr lang="en-GB" sz="2400" dirty="0">
                <a:latin typeface="Arial" panose="020B0604020202020204" pitchFamily="34" charset="0"/>
                <a:cs typeface="Arial" panose="020B0604020202020204" pitchFamily="34" charset="0"/>
              </a:rPr>
              <a:t>Understand the I Welcome global campaign and </a:t>
            </a:r>
            <a:r>
              <a:rPr lang="en-GB" sz="2400" dirty="0" err="1">
                <a:latin typeface="Arial" panose="020B0604020202020204" pitchFamily="34" charset="0"/>
                <a:cs typeface="Arial" panose="020B0604020202020204" pitchFamily="34" charset="0"/>
              </a:rPr>
              <a:t>AIUK</a:t>
            </a:r>
            <a:r>
              <a:rPr lang="en-GB" sz="2400" dirty="0">
                <a:latin typeface="Arial" panose="020B0604020202020204" pitchFamily="34" charset="0"/>
                <a:cs typeface="Arial" panose="020B0604020202020204" pitchFamily="34" charset="0"/>
              </a:rPr>
              <a:t> campaign priorities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Understand the issues surrounding the refugee crisis and be able to effectively communicate these to others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Gain skills, awareness and confidence to campaign on refugee issues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Explore local movement building ideas involved in Amnesty’s campaign.</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9"/>
          <a:stretch/>
        </p:blipFill>
        <p:spPr>
          <a:xfrm>
            <a:off x="5308600" y="1334190"/>
            <a:ext cx="3835400" cy="23298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600" y="3664027"/>
            <a:ext cx="3835400" cy="2329838"/>
          </a:xfrm>
          <a:prstGeom prst="rect">
            <a:avLst/>
          </a:prstGeom>
        </p:spPr>
      </p:pic>
    </p:spTree>
    <p:extLst>
      <p:ext uri="{BB962C8B-B14F-4D97-AF65-F5344CB8AC3E}">
        <p14:creationId xmlns:p14="http://schemas.microsoft.com/office/powerpoint/2010/main" val="333423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cap="all" spc="100" dirty="0">
                <a:latin typeface="Arial Black" panose="020B0A04020102020204" pitchFamily="34" charset="0"/>
                <a:cs typeface="Arabic Typesetting" panose="03020402040406030203" pitchFamily="66" charset="-78"/>
              </a:rPr>
              <a:t>The refugee crisis in numbers</a:t>
            </a:r>
            <a:endParaRPr lang="en-GB" sz="4800" cap="all" spc="100" dirty="0">
              <a:latin typeface="Arial Black" panose="020B0A04020102020204" pitchFamily="34" charset="0"/>
              <a:cs typeface="Arabic Typesetting" panose="03020402040406030203" pitchFamily="66" charset="-78"/>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29" y="1796706"/>
            <a:ext cx="8972883" cy="3239120"/>
          </a:xfrm>
        </p:spPr>
      </p:pic>
      <p:sp>
        <p:nvSpPr>
          <p:cNvPr id="5" name="TextBox 4"/>
          <p:cNvSpPr txBox="1"/>
          <p:nvPr/>
        </p:nvSpPr>
        <p:spPr>
          <a:xfrm>
            <a:off x="1352550" y="5877416"/>
            <a:ext cx="3177721" cy="2616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UNHCR Global Report 2016</a:t>
            </a:r>
          </a:p>
        </p:txBody>
      </p:sp>
      <p:sp>
        <p:nvSpPr>
          <p:cNvPr id="4" name="Oval 3">
            <a:extLst>
              <a:ext uri="{FF2B5EF4-FFF2-40B4-BE49-F238E27FC236}">
                <a16:creationId xmlns:a16="http://schemas.microsoft.com/office/drawing/2014/main" id="{4C9949BC-6BDF-4522-8064-88CDF8F4BC97}"/>
              </a:ext>
            </a:extLst>
          </p:cNvPr>
          <p:cNvSpPr/>
          <p:nvPr/>
        </p:nvSpPr>
        <p:spPr>
          <a:xfrm>
            <a:off x="4600575" y="4329113"/>
            <a:ext cx="109538" cy="138112"/>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8256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Black" panose="020B0A04020102020204" pitchFamily="34" charset="0"/>
                <a:cs typeface="Arial" panose="020B0604020202020204" pitchFamily="34" charset="0"/>
              </a:rPr>
              <a:t>CAMPAIGN OVERVIEW</a:t>
            </a:r>
            <a:endParaRPr lang="en-US" sz="3200" b="1" dirty="0">
              <a:latin typeface="Arial Black" panose="020B0A04020102020204" pitchFamily="34" charset="0"/>
              <a:cs typeface="Arial" panose="020B0604020202020204" pitchFamily="34" charset="0"/>
            </a:endParaRPr>
          </a:p>
        </p:txBody>
      </p:sp>
      <p:pic>
        <p:nvPicPr>
          <p:cNvPr id="2054" name="Picture 6" descr="https://photos.smugmug.com/Refugees-Welcome/i-3tkz25w/0/S/IMG_0662-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986" y="1454461"/>
            <a:ext cx="3305309" cy="22062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photos.smugmug.com/Refugees-Welcome/i-h4b7Zj6/0/S/IMG_0291-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987" y="3660755"/>
            <a:ext cx="3305309" cy="22062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C4BF2E-25CE-4528-9511-F3EF32D34DC4}"/>
              </a:ext>
            </a:extLst>
          </p:cNvPr>
          <p:cNvSpPr txBox="1"/>
          <p:nvPr/>
        </p:nvSpPr>
        <p:spPr>
          <a:xfrm>
            <a:off x="516836" y="2106483"/>
            <a:ext cx="4757530" cy="3108543"/>
          </a:xfrm>
          <a:prstGeom prst="rect">
            <a:avLst/>
          </a:prstGeom>
          <a:noFill/>
        </p:spPr>
        <p:txBody>
          <a:bodyPr wrap="square" rtlCol="0">
            <a:spAutoFit/>
          </a:bodyPr>
          <a:lstStyle/>
          <a:p>
            <a:pPr>
              <a:defRPr/>
            </a:pPr>
            <a:r>
              <a:rPr lang="en-GB" sz="2800" spc="-100" dirty="0">
                <a:solidFill>
                  <a:prstClr val="black"/>
                </a:solidFill>
                <a:latin typeface="Arial" panose="020B0604020202020204" pitchFamily="34" charset="0"/>
                <a:cs typeface="Arial" panose="020B0604020202020204" pitchFamily="34" charset="0"/>
              </a:rPr>
              <a:t>Refugees are protected, </a:t>
            </a:r>
          </a:p>
          <a:p>
            <a:pPr>
              <a:defRPr/>
            </a:pPr>
            <a:r>
              <a:rPr lang="en-GB" sz="2800" spc="-100" dirty="0">
                <a:solidFill>
                  <a:prstClr val="black"/>
                </a:solidFill>
                <a:latin typeface="Arial" panose="020B0604020202020204" pitchFamily="34" charset="0"/>
                <a:cs typeface="Arial" panose="020B0604020202020204" pitchFamily="34" charset="0"/>
              </a:rPr>
              <a:t>welcomed and enjoy their </a:t>
            </a:r>
          </a:p>
          <a:p>
            <a:pPr>
              <a:defRPr/>
            </a:pPr>
            <a:r>
              <a:rPr lang="en-GB" sz="2800" spc="-100" dirty="0">
                <a:solidFill>
                  <a:prstClr val="black"/>
                </a:solidFill>
                <a:latin typeface="Arial" panose="020B0604020202020204" pitchFamily="34" charset="0"/>
                <a:cs typeface="Arial" panose="020B0604020202020204" pitchFamily="34" charset="0"/>
              </a:rPr>
              <a:t>human rights, including </a:t>
            </a:r>
          </a:p>
          <a:p>
            <a:pPr>
              <a:defRPr/>
            </a:pPr>
            <a:r>
              <a:rPr lang="en-GB" sz="2800" spc="-100" dirty="0">
                <a:solidFill>
                  <a:prstClr val="black"/>
                </a:solidFill>
                <a:latin typeface="Arial" panose="020B0604020202020204" pitchFamily="34" charset="0"/>
                <a:cs typeface="Arial" panose="020B0604020202020204" pitchFamily="34" charset="0"/>
              </a:rPr>
              <a:t>through strengthened </a:t>
            </a:r>
          </a:p>
          <a:p>
            <a:pPr>
              <a:defRPr/>
            </a:pPr>
            <a:r>
              <a:rPr lang="en-GB" sz="2800" spc="-100" dirty="0">
                <a:solidFill>
                  <a:prstClr val="black"/>
                </a:solidFill>
                <a:latin typeface="Arial" panose="020B0604020202020204" pitchFamily="34" charset="0"/>
                <a:cs typeface="Arial" panose="020B0604020202020204" pitchFamily="34" charset="0"/>
              </a:rPr>
              <a:t>global responsibility-sharing </a:t>
            </a:r>
          </a:p>
          <a:p>
            <a:pPr>
              <a:defRPr/>
            </a:pPr>
            <a:r>
              <a:rPr lang="en-GB" sz="2800" spc="-100" dirty="0">
                <a:solidFill>
                  <a:prstClr val="black"/>
                </a:solidFill>
                <a:latin typeface="Arial" panose="020B0604020202020204" pitchFamily="34" charset="0"/>
                <a:cs typeface="Arial" panose="020B0604020202020204" pitchFamily="34" charset="0"/>
              </a:rPr>
              <a:t>and international cooperation</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736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Black" panose="020B0A04020102020204" pitchFamily="34" charset="0"/>
                <a:cs typeface="Arial" panose="020B0604020202020204" pitchFamily="34" charset="0"/>
              </a:rPr>
              <a:t>CAMPAIGN OVERVIEW</a:t>
            </a:r>
            <a:endParaRPr lang="en-US" sz="3200" b="1" dirty="0">
              <a:latin typeface="Arial Black" panose="020B0A04020102020204" pitchFamily="34" charset="0"/>
              <a:cs typeface="Arial" panose="020B0604020202020204" pitchFamily="34" charset="0"/>
            </a:endParaRPr>
          </a:p>
        </p:txBody>
      </p:sp>
      <p:sp>
        <p:nvSpPr>
          <p:cNvPr id="4" name="Rectangle 3"/>
          <p:cNvSpPr/>
          <p:nvPr/>
        </p:nvSpPr>
        <p:spPr>
          <a:xfrm>
            <a:off x="152400" y="1690690"/>
            <a:ext cx="4191000" cy="2031325"/>
          </a:xfrm>
          <a:prstGeom prst="rect">
            <a:avLst/>
          </a:prstGeom>
          <a:solidFill>
            <a:srgbClr val="FCF600"/>
          </a:solidFill>
        </p:spPr>
        <p:txBody>
          <a:bodyPr wrap="square">
            <a:spAutoFit/>
          </a:bodyPr>
          <a:lstStyle/>
          <a:p>
            <a:pPr marL="342900" indent="-342900">
              <a:buAutoNum type="arabicPeriod"/>
            </a:pPr>
            <a:r>
              <a:rPr lang="en-GB" b="1" cap="all" dirty="0">
                <a:latin typeface="Arial" panose="020B0604020202020204" pitchFamily="34" charset="0"/>
                <a:cs typeface="Arial" panose="020B0604020202020204" pitchFamily="34" charset="0"/>
              </a:rPr>
              <a:t>Welcome strand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Positive experiences </a:t>
            </a:r>
            <a:r>
              <a:rPr lang="en-GB" dirty="0">
                <a:latin typeface="Arial" panose="020B0604020202020204" pitchFamily="34" charset="0"/>
                <a:cs typeface="Arial" panose="020B0604020202020204" pitchFamily="34" charset="0"/>
              </a:rPr>
              <a:t>of and </a:t>
            </a:r>
            <a:r>
              <a:rPr lang="en-GB" b="1" dirty="0">
                <a:latin typeface="Arial" panose="020B0604020202020204" pitchFamily="34" charset="0"/>
                <a:cs typeface="Arial" panose="020B0604020202020204" pitchFamily="34" charset="0"/>
              </a:rPr>
              <a:t>toward refugees </a:t>
            </a:r>
            <a:r>
              <a:rPr lang="en-GB" dirty="0">
                <a:latin typeface="Arial" panose="020B0604020202020204" pitchFamily="34" charset="0"/>
                <a:cs typeface="Arial" panose="020B0604020202020204" pitchFamily="34" charset="0"/>
              </a:rPr>
              <a:t>nationally and in communities</a:t>
            </a:r>
          </a:p>
          <a:p>
            <a:endParaRPr lang="en-US" i="1" dirty="0">
              <a:latin typeface="Arial" panose="020B0604020202020204" pitchFamily="34" charset="0"/>
              <a:cs typeface="Arial" panose="020B0604020202020204" pitchFamily="34" charset="0"/>
            </a:endParaRPr>
          </a:p>
        </p:txBody>
      </p:sp>
      <p:sp>
        <p:nvSpPr>
          <p:cNvPr id="6" name="Rectangle 5"/>
          <p:cNvSpPr/>
          <p:nvPr/>
        </p:nvSpPr>
        <p:spPr>
          <a:xfrm>
            <a:off x="4343400" y="1690689"/>
            <a:ext cx="4572000" cy="2031325"/>
          </a:xfrm>
          <a:prstGeom prst="rect">
            <a:avLst/>
          </a:prstGeom>
          <a:solidFill>
            <a:srgbClr val="FF3399"/>
          </a:solidFill>
        </p:spPr>
        <p:txBody>
          <a:bodyPr>
            <a:spAutoFit/>
          </a:bodyPr>
          <a:lstStyle/>
          <a:p>
            <a:r>
              <a:rPr lang="en-GB" b="1" cap="all" dirty="0">
                <a:latin typeface="Arial" panose="020B0604020202020204" pitchFamily="34" charset="0"/>
                <a:cs typeface="Arial" panose="020B0604020202020204" pitchFamily="34" charset="0"/>
              </a:rPr>
              <a:t>2. movement building strand</a:t>
            </a:r>
          </a:p>
          <a:p>
            <a:endParaRPr lang="en-GB" b="1" cap="all" dirty="0">
              <a:latin typeface="Arial" panose="020B0604020202020204" pitchFamily="34" charset="0"/>
              <a:cs typeface="Arial" panose="020B0604020202020204" pitchFamily="34" charset="0"/>
            </a:endParaRPr>
          </a:p>
          <a:p>
            <a:endParaRPr lang="en-GB" b="1" cap="all"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strong and sustainable movement of people and </a:t>
            </a:r>
            <a:r>
              <a:rPr lang="en-GB" b="1" dirty="0">
                <a:latin typeface="Arial" panose="020B0604020202020204" pitchFamily="34" charset="0"/>
                <a:cs typeface="Arial" panose="020B0604020202020204" pitchFamily="34" charset="0"/>
              </a:rPr>
              <a:t>organisations working together for refugee rights</a:t>
            </a:r>
          </a:p>
          <a:p>
            <a:endParaRPr lang="en-US" i="1" dirty="0">
              <a:latin typeface="Arial" panose="020B0604020202020204" pitchFamily="34" charset="0"/>
              <a:cs typeface="Arial" panose="020B0604020202020204" pitchFamily="34" charset="0"/>
            </a:endParaRPr>
          </a:p>
        </p:txBody>
      </p:sp>
      <p:sp>
        <p:nvSpPr>
          <p:cNvPr id="7" name="Rectangle 6"/>
          <p:cNvSpPr/>
          <p:nvPr/>
        </p:nvSpPr>
        <p:spPr>
          <a:xfrm>
            <a:off x="152400" y="3722014"/>
            <a:ext cx="4191000" cy="2031325"/>
          </a:xfrm>
          <a:prstGeom prst="rect">
            <a:avLst/>
          </a:prstGeom>
          <a:solidFill>
            <a:srgbClr val="66FF99"/>
          </a:solidFill>
        </p:spPr>
        <p:txBody>
          <a:bodyPr wrap="square">
            <a:spAutoFit/>
          </a:bodyPr>
          <a:lstStyle/>
          <a:p>
            <a:r>
              <a:rPr lang="en-GB" b="1" cap="all" dirty="0">
                <a:latin typeface="Arial" panose="020B0604020202020204" pitchFamily="34" charset="0"/>
                <a:cs typeface="Arial" panose="020B0604020202020204" pitchFamily="34" charset="0"/>
              </a:rPr>
              <a:t>3. political change strand</a:t>
            </a:r>
          </a:p>
          <a:p>
            <a:endParaRPr lang="en-GB" b="1" cap="all"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UK Government respects refugee rights through </a:t>
            </a:r>
            <a:r>
              <a:rPr lang="en-GB" b="1" dirty="0">
                <a:latin typeface="Arial" panose="020B0604020202020204" pitchFamily="34" charset="0"/>
                <a:cs typeface="Arial" panose="020B0604020202020204" pitchFamily="34" charset="0"/>
              </a:rPr>
              <a:t>an improved asylum system </a:t>
            </a:r>
            <a:r>
              <a:rPr lang="en-GB" dirty="0">
                <a:latin typeface="Arial" panose="020B0604020202020204" pitchFamily="34" charset="0"/>
                <a:cs typeface="Arial" panose="020B0604020202020204" pitchFamily="34" charset="0"/>
              </a:rPr>
              <a:t>and </a:t>
            </a:r>
            <a:r>
              <a:rPr lang="en-GB" b="1" dirty="0">
                <a:latin typeface="Arial" panose="020B0604020202020204" pitchFamily="34" charset="0"/>
                <a:cs typeface="Arial" panose="020B0604020202020204" pitchFamily="34" charset="0"/>
              </a:rPr>
              <a:t>increases its share of responsibility </a:t>
            </a:r>
            <a:r>
              <a:rPr lang="en-GB" dirty="0">
                <a:latin typeface="Arial" panose="020B0604020202020204" pitchFamily="34" charset="0"/>
                <a:cs typeface="Arial" panose="020B0604020202020204" pitchFamily="34" charset="0"/>
              </a:rPr>
              <a:t>for hosting refugees</a:t>
            </a:r>
          </a:p>
          <a:p>
            <a:endParaRPr lang="en-US" i="1" dirty="0">
              <a:latin typeface="Arial" panose="020B0604020202020204" pitchFamily="34" charset="0"/>
              <a:cs typeface="Arial" panose="020B0604020202020204" pitchFamily="34" charset="0"/>
            </a:endParaRPr>
          </a:p>
        </p:txBody>
      </p:sp>
      <p:sp>
        <p:nvSpPr>
          <p:cNvPr id="8" name="Rectangle 7"/>
          <p:cNvSpPr/>
          <p:nvPr/>
        </p:nvSpPr>
        <p:spPr>
          <a:xfrm>
            <a:off x="4343400" y="3722014"/>
            <a:ext cx="4572000" cy="2031325"/>
          </a:xfrm>
          <a:prstGeom prst="rect">
            <a:avLst/>
          </a:prstGeom>
          <a:solidFill>
            <a:srgbClr val="66FFFF"/>
          </a:solidFill>
        </p:spPr>
        <p:txBody>
          <a:bodyPr>
            <a:spAutoFit/>
          </a:bodyPr>
          <a:lstStyle/>
          <a:p>
            <a:r>
              <a:rPr lang="en-GB" b="1" dirty="0">
                <a:latin typeface="Arial" panose="020B0604020202020204" pitchFamily="34" charset="0"/>
                <a:cs typeface="Arial" panose="020B0604020202020204" pitchFamily="34" charset="0"/>
              </a:rPr>
              <a:t>4.</a:t>
            </a:r>
            <a:r>
              <a:rPr lang="en-GB" b="1" cap="all" dirty="0">
                <a:latin typeface="Arial" panose="020B0604020202020204" pitchFamily="34" charset="0"/>
                <a:cs typeface="Arial" panose="020B0604020202020204" pitchFamily="34" charset="0"/>
              </a:rPr>
              <a:t> responding to global events strand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AIUK contributes to ensuring that</a:t>
            </a:r>
            <a:r>
              <a:rPr lang="en-GB" b="1" dirty="0">
                <a:latin typeface="Arial" panose="020B0604020202020204" pitchFamily="34" charset="0"/>
                <a:cs typeface="Arial" panose="020B0604020202020204" pitchFamily="34" charset="0"/>
              </a:rPr>
              <a:t> refugees’ rights are respected internationally</a:t>
            </a:r>
          </a:p>
          <a:p>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1832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591" y="113682"/>
            <a:ext cx="4191000" cy="1754326"/>
          </a:xfrm>
          <a:prstGeom prst="rect">
            <a:avLst/>
          </a:prstGeom>
          <a:solidFill>
            <a:srgbClr val="FCF600"/>
          </a:solidFill>
        </p:spPr>
        <p:txBody>
          <a:bodyPr wrap="square">
            <a:spAutoFit/>
          </a:bodyPr>
          <a:lstStyle/>
          <a:p>
            <a:pPr marL="342900" indent="-342900">
              <a:buAutoNum type="arabicPeriod"/>
            </a:pPr>
            <a:r>
              <a:rPr lang="en-GB" b="1" cap="all" dirty="0">
                <a:latin typeface="Arial" panose="020B0604020202020204" pitchFamily="34" charset="0"/>
                <a:cs typeface="Arial" panose="020B0604020202020204" pitchFamily="34" charset="0"/>
              </a:rPr>
              <a:t>Welcome strand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Positive experiences </a:t>
            </a:r>
            <a:r>
              <a:rPr lang="en-GB" dirty="0">
                <a:latin typeface="Arial" panose="020B0604020202020204" pitchFamily="34" charset="0"/>
                <a:cs typeface="Arial" panose="020B0604020202020204" pitchFamily="34" charset="0"/>
              </a:rPr>
              <a:t>of and </a:t>
            </a:r>
            <a:r>
              <a:rPr lang="en-GB" b="1" dirty="0">
                <a:latin typeface="Arial" panose="020B0604020202020204" pitchFamily="34" charset="0"/>
                <a:cs typeface="Arial" panose="020B0604020202020204" pitchFamily="34" charset="0"/>
              </a:rPr>
              <a:t>toward refugees </a:t>
            </a:r>
            <a:r>
              <a:rPr lang="en-GB" dirty="0">
                <a:latin typeface="Arial" panose="020B0604020202020204" pitchFamily="34" charset="0"/>
                <a:cs typeface="Arial" panose="020B0604020202020204" pitchFamily="34" charset="0"/>
              </a:rPr>
              <a:t>nationally and in communities</a:t>
            </a:r>
          </a:p>
          <a:p>
            <a:endParaRPr lang="en-US" i="1" dirty="0">
              <a:latin typeface="Arial" panose="020B0604020202020204" pitchFamily="34" charset="0"/>
              <a:cs typeface="Arial" panose="020B0604020202020204" pitchFamily="34" charset="0"/>
            </a:endParaRPr>
          </a:p>
        </p:txBody>
      </p:sp>
      <p:sp>
        <p:nvSpPr>
          <p:cNvPr id="2" name="TextBox 1"/>
          <p:cNvSpPr txBox="1"/>
          <p:nvPr/>
        </p:nvSpPr>
        <p:spPr>
          <a:xfrm>
            <a:off x="175591" y="2232428"/>
            <a:ext cx="5143114" cy="2677656"/>
          </a:xfrm>
          <a:prstGeom prst="rect">
            <a:avLst/>
          </a:prstGeom>
          <a:noFill/>
        </p:spPr>
        <p:txBody>
          <a:bodyPr wrap="square" rtlCol="0">
            <a:spAutoFit/>
          </a:bodyPr>
          <a:lstStyle/>
          <a:p>
            <a:pPr marL="285750" lvl="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Create a more welcoming environment nationally and in communities for refugees and people seeking asylum.</a:t>
            </a:r>
          </a:p>
          <a:p>
            <a:pPr marL="285750" lvl="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Celebrating and adding to these acts of welcome.</a:t>
            </a:r>
          </a:p>
        </p:txBody>
      </p:sp>
      <p:pic>
        <p:nvPicPr>
          <p:cNvPr id="11" name="Picture 9">
            <a:extLst>
              <a:ext uri="{FF2B5EF4-FFF2-40B4-BE49-F238E27FC236}">
                <a16:creationId xmlns:a16="http://schemas.microsoft.com/office/drawing/2014/main" id="{6576088F-0448-4311-BEE4-E3DAC944A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705" y="1127683"/>
            <a:ext cx="3657600" cy="487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614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591" y="113682"/>
            <a:ext cx="4191000" cy="646331"/>
          </a:xfrm>
          <a:prstGeom prst="rect">
            <a:avLst/>
          </a:prstGeom>
          <a:solidFill>
            <a:srgbClr val="FCF600"/>
          </a:solidFill>
        </p:spPr>
        <p:txBody>
          <a:bodyPr wrap="square">
            <a:spAutoFit/>
          </a:bodyPr>
          <a:lstStyle/>
          <a:p>
            <a:pPr marL="342900" indent="-342900">
              <a:buAutoNum type="arabicPeriod"/>
            </a:pPr>
            <a:r>
              <a:rPr lang="en-GB" b="1" cap="all" dirty="0">
                <a:latin typeface="Arial" panose="020B0604020202020204" pitchFamily="34" charset="0"/>
                <a:cs typeface="Arial" panose="020B0604020202020204" pitchFamily="34" charset="0"/>
              </a:rPr>
              <a:t>Welcome strand</a:t>
            </a:r>
            <a:r>
              <a:rPr lang="en-GB" dirty="0">
                <a:latin typeface="Arial" panose="020B0604020202020204" pitchFamily="34" charset="0"/>
                <a:cs typeface="Arial" panose="020B0604020202020204" pitchFamily="34" charset="0"/>
              </a:rPr>
              <a:t>	</a:t>
            </a:r>
          </a:p>
          <a:p>
            <a:endParaRPr lang="en-US" i="1" dirty="0">
              <a:latin typeface="Arial" panose="020B0604020202020204" pitchFamily="34" charset="0"/>
              <a:cs typeface="Arial" panose="020B0604020202020204" pitchFamily="34" charset="0"/>
            </a:endParaRPr>
          </a:p>
        </p:txBody>
      </p:sp>
      <p:sp>
        <p:nvSpPr>
          <p:cNvPr id="2" name="TextBox 1"/>
          <p:cNvSpPr txBox="1"/>
          <p:nvPr/>
        </p:nvSpPr>
        <p:spPr>
          <a:xfrm>
            <a:off x="283335" y="1733076"/>
            <a:ext cx="5592532" cy="3970318"/>
          </a:xfrm>
          <a:prstGeom prst="rect">
            <a:avLst/>
          </a:prstGeom>
          <a:noFill/>
        </p:spPr>
        <p:txBody>
          <a:bodyPr wrap="square" rtlCol="0">
            <a:spAutoFit/>
          </a:bodyPr>
          <a:lstStyle/>
          <a:p>
            <a:pPr marL="285750" lvl="0" indent="-285750">
              <a:buFont typeface="Arial" panose="020B0604020202020204" pitchFamily="34" charset="0"/>
              <a:buChar char="•"/>
            </a:pPr>
            <a:r>
              <a:rPr lang="en-GB" sz="2800" dirty="0">
                <a:latin typeface="Arial "/>
              </a:rPr>
              <a:t>Football clubs across the country celebrate the contribution of refugees to football</a:t>
            </a:r>
            <a:endParaRPr lang="en-GB" sz="2800" dirty="0">
              <a:latin typeface="Arial "/>
              <a:cs typeface="Arial" panose="020B0604020202020204" pitchFamily="34" charset="0"/>
            </a:endParaRPr>
          </a:p>
          <a:p>
            <a:pPr marL="285750" lvl="0" indent="-285750">
              <a:buFont typeface="Arial" panose="020B0604020202020204" pitchFamily="34" charset="0"/>
              <a:buChar char="•"/>
            </a:pPr>
            <a:r>
              <a:rPr lang="en-GB" sz="2800" dirty="0">
                <a:latin typeface="Arial "/>
              </a:rPr>
              <a:t>Free tickets to refugees, putting on stadium tours or doing outreach projects into the community</a:t>
            </a:r>
          </a:p>
          <a:p>
            <a:pPr marL="285750" lvl="0" indent="-285750">
              <a:buFont typeface="Arial" panose="020B0604020202020204" pitchFamily="34" charset="0"/>
              <a:buChar char="•"/>
            </a:pPr>
            <a:r>
              <a:rPr lang="en-GB" sz="2800" dirty="0">
                <a:latin typeface="Arial "/>
              </a:rPr>
              <a:t>Thirty clubs took part</a:t>
            </a:r>
            <a:endParaRPr lang="en-GB" sz="2800" dirty="0">
              <a:latin typeface="Arial "/>
              <a:cs typeface="Arial" panose="020B0604020202020204" pitchFamily="34" charset="0"/>
            </a:endParaRPr>
          </a:p>
        </p:txBody>
      </p:sp>
      <p:pic>
        <p:nvPicPr>
          <p:cNvPr id="6" name="Picture 5">
            <a:extLst>
              <a:ext uri="{FF2B5EF4-FFF2-40B4-BE49-F238E27FC236}">
                <a16:creationId xmlns:a16="http://schemas.microsoft.com/office/drawing/2014/main" id="{E6AF3573-BFBC-41A7-8FEC-AC39F9770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514" y="1246544"/>
            <a:ext cx="3144838"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CCCFF1E-20EB-422C-A338-EC591CB3BC4C}"/>
              </a:ext>
            </a:extLst>
          </p:cNvPr>
          <p:cNvSpPr txBox="1"/>
          <p:nvPr/>
        </p:nvSpPr>
        <p:spPr>
          <a:xfrm>
            <a:off x="450574" y="954157"/>
            <a:ext cx="5976730" cy="584775"/>
          </a:xfrm>
          <a:prstGeom prst="rect">
            <a:avLst/>
          </a:prstGeom>
          <a:noFill/>
        </p:spPr>
        <p:txBody>
          <a:bodyPr wrap="square" rtlCol="0">
            <a:spAutoFit/>
          </a:bodyPr>
          <a:lstStyle/>
          <a:p>
            <a:r>
              <a:rPr lang="en-GB" sz="3200" dirty="0">
                <a:latin typeface="Arial Black" panose="020B0A04020102020204" pitchFamily="34" charset="0"/>
              </a:rPr>
              <a:t>FOOTBALL WELCOMES</a:t>
            </a:r>
          </a:p>
        </p:txBody>
      </p:sp>
      <p:pic>
        <p:nvPicPr>
          <p:cNvPr id="5" name="Content Placeholder 3">
            <a:extLst>
              <a:ext uri="{FF2B5EF4-FFF2-40B4-BE49-F238E27FC236}">
                <a16:creationId xmlns:a16="http://schemas.microsoft.com/office/drawing/2014/main" id="{B0AEFC53-6976-41CA-BDAA-C6ECB4146D7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675947" y="3419061"/>
            <a:ext cx="3468053" cy="2598998"/>
          </a:xfrm>
        </p:spPr>
      </p:pic>
    </p:spTree>
    <p:extLst>
      <p:ext uri="{BB962C8B-B14F-4D97-AF65-F5344CB8AC3E}">
        <p14:creationId xmlns:p14="http://schemas.microsoft.com/office/powerpoint/2010/main" val="3597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5713" y="140185"/>
            <a:ext cx="4572000" cy="1754326"/>
          </a:xfrm>
          <a:prstGeom prst="rect">
            <a:avLst/>
          </a:prstGeom>
          <a:solidFill>
            <a:srgbClr val="FF3399"/>
          </a:solidFill>
        </p:spPr>
        <p:txBody>
          <a:bodyPr>
            <a:spAutoFit/>
          </a:bodyPr>
          <a:lstStyle/>
          <a:p>
            <a:r>
              <a:rPr lang="en-GB" b="1" cap="all" dirty="0">
                <a:latin typeface="Arial" panose="020B0604020202020204" pitchFamily="34" charset="0"/>
                <a:cs typeface="Arial" panose="020B0604020202020204" pitchFamily="34" charset="0"/>
              </a:rPr>
              <a:t>2. movement building strand</a:t>
            </a:r>
          </a:p>
          <a:p>
            <a:endParaRPr lang="en-GB" b="1" cap="all"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strong and sustainable movement of people and </a:t>
            </a:r>
            <a:r>
              <a:rPr lang="en-GB" b="1" dirty="0">
                <a:latin typeface="Arial" panose="020B0604020202020204" pitchFamily="34" charset="0"/>
                <a:cs typeface="Arial" panose="020B0604020202020204" pitchFamily="34" charset="0"/>
              </a:rPr>
              <a:t>organisations working together for refugee rights</a:t>
            </a:r>
          </a:p>
          <a:p>
            <a:endParaRPr lang="en-US" i="1" dirty="0">
              <a:latin typeface="Arial" panose="020B0604020202020204" pitchFamily="34" charset="0"/>
              <a:cs typeface="Arial" panose="020B0604020202020204" pitchFamily="34" charset="0"/>
            </a:endParaRPr>
          </a:p>
        </p:txBody>
      </p:sp>
      <p:sp>
        <p:nvSpPr>
          <p:cNvPr id="2" name="TextBox 1"/>
          <p:cNvSpPr txBox="1"/>
          <p:nvPr/>
        </p:nvSpPr>
        <p:spPr>
          <a:xfrm>
            <a:off x="4889255" y="1181644"/>
            <a:ext cx="3812146" cy="5109091"/>
          </a:xfrm>
          <a:prstGeom prst="rect">
            <a:avLst/>
          </a:prstGeom>
          <a:noFill/>
        </p:spPr>
        <p:txBody>
          <a:bodyPr wrap="square" rtlCol="0">
            <a:spAutoFit/>
          </a:bodyPr>
          <a:lstStyle/>
          <a:p>
            <a:pPr marL="457200" lvl="0" indent="-457200">
              <a:buFont typeface="Arial" panose="020B0604020202020204" pitchFamily="34" charset="0"/>
              <a:buChar char="•"/>
            </a:pPr>
            <a:r>
              <a:rPr lang="en-GB" sz="2800" dirty="0">
                <a:latin typeface="Arial "/>
                <a:ea typeface="Calibri" panose="020F0502020204030204" pitchFamily="34" charset="0"/>
                <a:cs typeface="Times New Roman" panose="02020603050405020304" pitchFamily="18" charset="0"/>
              </a:rPr>
              <a:t>Sharing knowledge and effective practice to support refugees and host communities.</a:t>
            </a:r>
          </a:p>
          <a:p>
            <a:pPr marL="457200" indent="-457200">
              <a:buFont typeface="Arial" panose="020B0604020202020204" pitchFamily="34" charset="0"/>
              <a:buChar char="•"/>
            </a:pPr>
            <a:r>
              <a:rPr lang="en-GB" sz="2800" dirty="0">
                <a:latin typeface="Arial "/>
              </a:rPr>
              <a:t>Campaigning with others to improve rights for refugees.</a:t>
            </a:r>
          </a:p>
          <a:p>
            <a:pPr marL="457200" indent="-457200">
              <a:buFont typeface="Arial" panose="020B0604020202020204" pitchFamily="34" charset="0"/>
              <a:buChar char="•"/>
            </a:pPr>
            <a:r>
              <a:rPr lang="en-GB" sz="2800" dirty="0">
                <a:latin typeface="Arial "/>
              </a:rPr>
              <a:t>Building the capacity of other organisations.</a:t>
            </a:r>
          </a:p>
          <a:p>
            <a:pPr marL="457200" lvl="0" indent="-457200">
              <a:buFont typeface="Arial" panose="020B0604020202020204" pitchFamily="34" charset="0"/>
              <a:buChar char="•"/>
            </a:pPr>
            <a:endParaRPr lang="en-GB" dirty="0"/>
          </a:p>
        </p:txBody>
      </p:sp>
      <p:pic>
        <p:nvPicPr>
          <p:cNvPr id="4" name="Picture 5">
            <a:extLst>
              <a:ext uri="{FF2B5EF4-FFF2-40B4-BE49-F238E27FC236}">
                <a16:creationId xmlns:a16="http://schemas.microsoft.com/office/drawing/2014/main" id="{A81D5FE9-C8F3-4694-BE52-21EC26E97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9555"/>
            <a:ext cx="4895085" cy="368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13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70432"/>
            <a:ext cx="4191000" cy="1754326"/>
          </a:xfrm>
          <a:prstGeom prst="rect">
            <a:avLst/>
          </a:prstGeom>
          <a:solidFill>
            <a:srgbClr val="66FF99"/>
          </a:solidFill>
        </p:spPr>
        <p:txBody>
          <a:bodyPr wrap="square">
            <a:spAutoFit/>
          </a:bodyPr>
          <a:lstStyle/>
          <a:p>
            <a:r>
              <a:rPr lang="en-GB" b="1" cap="all" dirty="0">
                <a:latin typeface="Arial" panose="020B0604020202020204" pitchFamily="34" charset="0"/>
                <a:cs typeface="Arial" panose="020B0604020202020204" pitchFamily="34" charset="0"/>
              </a:rPr>
              <a:t>3. political change strand</a:t>
            </a:r>
          </a:p>
          <a:p>
            <a:endParaRPr lang="en-GB" b="1" cap="all"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UK Government respects refugee rights through </a:t>
            </a:r>
            <a:r>
              <a:rPr lang="en-GB" b="1" dirty="0">
                <a:latin typeface="Arial" panose="020B0604020202020204" pitchFamily="34" charset="0"/>
                <a:cs typeface="Arial" panose="020B0604020202020204" pitchFamily="34" charset="0"/>
              </a:rPr>
              <a:t>an improved asylum system </a:t>
            </a:r>
            <a:r>
              <a:rPr lang="en-GB" dirty="0">
                <a:latin typeface="Arial" panose="020B0604020202020204" pitchFamily="34" charset="0"/>
                <a:cs typeface="Arial" panose="020B0604020202020204" pitchFamily="34" charset="0"/>
              </a:rPr>
              <a:t>and </a:t>
            </a:r>
            <a:r>
              <a:rPr lang="en-GB" b="1" dirty="0">
                <a:latin typeface="Arial" panose="020B0604020202020204" pitchFamily="34" charset="0"/>
                <a:cs typeface="Arial" panose="020B0604020202020204" pitchFamily="34" charset="0"/>
              </a:rPr>
              <a:t>increases its share of responsibility </a:t>
            </a:r>
            <a:r>
              <a:rPr lang="en-GB" dirty="0">
                <a:latin typeface="Arial" panose="020B0604020202020204" pitchFamily="34" charset="0"/>
                <a:cs typeface="Arial" panose="020B0604020202020204" pitchFamily="34" charset="0"/>
              </a:rPr>
              <a:t>for hosting refugees</a:t>
            </a:r>
          </a:p>
        </p:txBody>
      </p:sp>
      <p:sp>
        <p:nvSpPr>
          <p:cNvPr id="2" name="TextBox 1"/>
          <p:cNvSpPr txBox="1"/>
          <p:nvPr/>
        </p:nvSpPr>
        <p:spPr>
          <a:xfrm>
            <a:off x="283335" y="1924758"/>
            <a:ext cx="8268237" cy="1661993"/>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UK government has expanded opportunities for more refugees to come to the UK through safe and legal routes </a:t>
            </a:r>
          </a:p>
          <a:p>
            <a:endParaRPr lang="en-GB" dirty="0"/>
          </a:p>
        </p:txBody>
      </p:sp>
      <p:pic>
        <p:nvPicPr>
          <p:cNvPr id="5" name="Content Placeholder 3">
            <a:extLst>
              <a:ext uri="{FF2B5EF4-FFF2-40B4-BE49-F238E27FC236}">
                <a16:creationId xmlns:a16="http://schemas.microsoft.com/office/drawing/2014/main" id="{D4A79AB2-6FE5-4674-8410-B071F649DC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12913" y="3133202"/>
            <a:ext cx="3893391" cy="2922507"/>
          </a:xfrm>
        </p:spPr>
      </p:pic>
      <p:sp>
        <p:nvSpPr>
          <p:cNvPr id="3" name="TextBox 2">
            <a:extLst>
              <a:ext uri="{FF2B5EF4-FFF2-40B4-BE49-F238E27FC236}">
                <a16:creationId xmlns:a16="http://schemas.microsoft.com/office/drawing/2014/main" id="{C22BFA88-16C2-48CB-8760-368C1350D0D7}"/>
              </a:ext>
            </a:extLst>
          </p:cNvPr>
          <p:cNvSpPr txBox="1"/>
          <p:nvPr/>
        </p:nvSpPr>
        <p:spPr>
          <a:xfrm>
            <a:off x="283335" y="3207226"/>
            <a:ext cx="4829578" cy="2523768"/>
          </a:xfrm>
          <a:prstGeom prst="rect">
            <a:avLst/>
          </a:prstGeom>
          <a:noFill/>
        </p:spPr>
        <p:txBody>
          <a:bodyPr wrap="square" rtlCol="0">
            <a:spAutoFit/>
          </a:bodyPr>
          <a:lstStyle/>
          <a:p>
            <a:pPr marL="457200" lvl="0" indent="-457200">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Extend family reunion to child refugees </a:t>
            </a:r>
          </a:p>
          <a:p>
            <a:pPr marL="457200" lvl="0" indent="-457200">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Meet existing commitments and not reduce current standards</a:t>
            </a:r>
          </a:p>
          <a:p>
            <a:endParaRPr lang="en-GB" dirty="0"/>
          </a:p>
        </p:txBody>
      </p:sp>
    </p:spTree>
    <p:extLst>
      <p:ext uri="{BB962C8B-B14F-4D97-AF65-F5344CB8AC3E}">
        <p14:creationId xmlns:p14="http://schemas.microsoft.com/office/powerpoint/2010/main" val="1884468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23578</TotalTime>
  <Words>3184</Words>
  <Application>Microsoft Office PowerPoint</Application>
  <PresentationFormat>On-screen Show (4:3)</PresentationFormat>
  <Paragraphs>330</Paragraphs>
  <Slides>17</Slides>
  <Notes>17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PGothic</vt:lpstr>
      <vt:lpstr>Arabic Typesetting</vt:lpstr>
      <vt:lpstr>Arial</vt:lpstr>
      <vt:lpstr>Arial </vt:lpstr>
      <vt:lpstr>Arial Black</vt:lpstr>
      <vt:lpstr>Calibri</vt:lpstr>
      <vt:lpstr>Calibri Light</vt:lpstr>
      <vt:lpstr>Times New Roman</vt:lpstr>
      <vt:lpstr>Office Theme</vt:lpstr>
      <vt:lpstr>PowerPoint Presentation</vt:lpstr>
      <vt:lpstr>TRAINING OBJECTIVES</vt:lpstr>
      <vt:lpstr>The refugee crisis in numbers</vt:lpstr>
      <vt:lpstr>CAMPAIGN OVERVIEW</vt:lpstr>
      <vt:lpstr>CAMPAIGN OVERVIEW</vt:lpstr>
      <vt:lpstr>PowerPoint Presentation</vt:lpstr>
      <vt:lpstr>PowerPoint Presentation</vt:lpstr>
      <vt:lpstr>PowerPoint Presentation</vt:lpstr>
      <vt:lpstr>PowerPoint Presentation</vt:lpstr>
      <vt:lpstr>CHILD REUNIFICATION</vt:lpstr>
      <vt:lpstr>PowerPoint Presentation</vt:lpstr>
      <vt:lpstr>PowerPoint Presentation</vt:lpstr>
      <vt:lpstr>DIFFICULT 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Jordan</dc:creator>
  <cp:lastModifiedBy>Thomas Hughes</cp:lastModifiedBy>
  <cp:revision>365</cp:revision>
  <cp:lastPrinted>2017-06-05T13:05:29Z</cp:lastPrinted>
  <dcterms:created xsi:type="dcterms:W3CDTF">2015-12-15T12:31:40Z</dcterms:created>
  <dcterms:modified xsi:type="dcterms:W3CDTF">2017-07-20T13:50:42Z</dcterms:modified>
</cp:coreProperties>
</file>