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9" r:id="rId3"/>
    <p:sldId id="258" r:id="rId4"/>
    <p:sldId id="260" r:id="rId5"/>
    <p:sldId id="261" r:id="rId6"/>
    <p:sldId id="262" r:id="rId7"/>
    <p:sldId id="264" r:id="rId8"/>
    <p:sldId id="290" r:id="rId9"/>
    <p:sldId id="265" r:id="rId10"/>
    <p:sldId id="266" r:id="rId11"/>
    <p:sldId id="263" r:id="rId12"/>
    <p:sldId id="267" r:id="rId13"/>
    <p:sldId id="268" r:id="rId14"/>
    <p:sldId id="289" r:id="rId15"/>
    <p:sldId id="292" r:id="rId16"/>
    <p:sldId id="269" r:id="rId17"/>
    <p:sldId id="257" r:id="rId18"/>
    <p:sldId id="274" r:id="rId19"/>
    <p:sldId id="275" r:id="rId20"/>
    <p:sldId id="277" r:id="rId21"/>
    <p:sldId id="276" r:id="rId22"/>
    <p:sldId id="278" r:id="rId23"/>
    <p:sldId id="293" r:id="rId24"/>
    <p:sldId id="291" r:id="rId25"/>
    <p:sldId id="282" r:id="rId26"/>
    <p:sldId id="285" r:id="rId27"/>
    <p:sldId id="283" r:id="rId2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Fleischner" initials="CF" lastIdx="2" clrIdx="0">
    <p:extLst>
      <p:ext uri="{19B8F6BF-5375-455C-9EA6-DF929625EA0E}">
        <p15:presenceInfo xmlns:p15="http://schemas.microsoft.com/office/powerpoint/2012/main" userId="S-1-5-21-848393752-1498753450-618671499-10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2420" autoAdjust="0"/>
  </p:normalViewPr>
  <p:slideViewPr>
    <p:cSldViewPr snapToGrid="0">
      <p:cViewPr varScale="1">
        <p:scale>
          <a:sx n="66" d="100"/>
          <a:sy n="66" d="100"/>
        </p:scale>
        <p:origin x="576" y="78"/>
      </p:cViewPr>
      <p:guideLst/>
    </p:cSldViewPr>
  </p:slideViewPr>
  <p:notesTextViewPr>
    <p:cViewPr>
      <p:scale>
        <a:sx n="1" d="1"/>
        <a:sy n="1" d="1"/>
      </p:scale>
      <p:origin x="0" y="-2646"/>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3546A7F-F3BA-4E08-BDFF-7DFFCE1DC07D}" type="datetimeFigureOut">
              <a:rPr lang="en-US" smtClean="0"/>
              <a:t>8/30/2017</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5B53C63-0CB8-4F1F-8126-A8C23DD0F42A}" type="slidenum">
              <a:rPr lang="en-US" smtClean="0"/>
              <a:t>‹#›</a:t>
            </a:fld>
            <a:endParaRPr lang="en-US"/>
          </a:p>
        </p:txBody>
      </p:sp>
    </p:spTree>
    <p:extLst>
      <p:ext uri="{BB962C8B-B14F-4D97-AF65-F5344CB8AC3E}">
        <p14:creationId xmlns:p14="http://schemas.microsoft.com/office/powerpoint/2010/main" val="2255368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9FD7E07-1A84-40B8-97D5-495A6DAD6A8F}" type="datetimeFigureOut">
              <a:rPr lang="en-GB" smtClean="0"/>
              <a:t>30/08/2017</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BD9460A-BA6D-40FA-8E02-4B10A626AEEB}" type="slidenum">
              <a:rPr lang="en-GB" smtClean="0"/>
              <a:t>‹#›</a:t>
            </a:fld>
            <a:endParaRPr lang="en-GB"/>
          </a:p>
        </p:txBody>
      </p:sp>
    </p:spTree>
    <p:extLst>
      <p:ext uri="{BB962C8B-B14F-4D97-AF65-F5344CB8AC3E}">
        <p14:creationId xmlns:p14="http://schemas.microsoft.com/office/powerpoint/2010/main" val="107803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oldmanprize.org/recipient/berta-cacer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humanrightseducation.amnesty.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D9460A-BA6D-40FA-8E02-4B10A626AEEB}" type="slidenum">
              <a:rPr lang="en-GB" smtClean="0"/>
              <a:t>1</a:t>
            </a:fld>
            <a:endParaRPr lang="en-GB"/>
          </a:p>
        </p:txBody>
      </p:sp>
    </p:spTree>
    <p:extLst>
      <p:ext uri="{BB962C8B-B14F-4D97-AF65-F5344CB8AC3E}">
        <p14:creationId xmlns:p14="http://schemas.microsoft.com/office/powerpoint/2010/main" val="427084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9: The Right to Defend Human Rights</a:t>
            </a:r>
          </a:p>
          <a:p>
            <a:endParaRPr lang="en-GB" sz="1100" b="1"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In this slide we will be going into about the UN Declaration on Human Rights Defenders 1998. What it is? What it says? How it operates? This is important in understanding how the international legal framework protects HRDs and the work that they do.</a:t>
            </a:r>
          </a:p>
          <a:p>
            <a:endParaRPr lang="en-GB" sz="11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Please refer to the “</a:t>
            </a:r>
            <a:r>
              <a:rPr lang="en-GB" sz="1100" b="0" i="1" baseline="0" dirty="0">
                <a:latin typeface="Arial" panose="020B0604020202020204" pitchFamily="34" charset="0"/>
                <a:cs typeface="Arial" panose="020B0604020202020204" pitchFamily="34" charset="0"/>
              </a:rPr>
              <a:t>Human Rights Defenders Under Threat: A Shrinking Space for Civil Society” </a:t>
            </a:r>
            <a:r>
              <a:rPr lang="en-GB" sz="1100" b="0" i="0" baseline="0" dirty="0">
                <a:latin typeface="Arial" panose="020B0604020202020204" pitchFamily="34" charset="0"/>
                <a:cs typeface="Arial" panose="020B0604020202020204" pitchFamily="34" charset="0"/>
              </a:rPr>
              <a:t>report for further information. Page references are given in the script below. </a:t>
            </a:r>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r>
              <a:rPr lang="en-GB" sz="1100" b="0" kern="1200" dirty="0">
                <a:solidFill>
                  <a:schemeClr val="tx1"/>
                </a:solidFill>
                <a:effectLst/>
                <a:latin typeface="Arial" panose="020B0604020202020204" pitchFamily="34" charset="0"/>
                <a:ea typeface="+mn-ea"/>
                <a:cs typeface="Arial" panose="020B0604020202020204" pitchFamily="34" charset="0"/>
              </a:rPr>
              <a:t>You may say the following:</a:t>
            </a: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dirty="0">
                <a:latin typeface="Arial" panose="020B0604020202020204" pitchFamily="34" charset="0"/>
                <a:cs typeface="Arial" panose="020B0604020202020204" pitchFamily="34" charset="0"/>
              </a:rPr>
              <a:t>International human rights law and standards establish and protect the right to defend human rights as an autonomous and independent right. The UN Declaration</a:t>
            </a:r>
            <a:r>
              <a:rPr lang="en-GB" sz="1100" baseline="0" dirty="0">
                <a:latin typeface="Arial" panose="020B0604020202020204" pitchFamily="34" charset="0"/>
                <a:cs typeface="Arial" panose="020B0604020202020204" pitchFamily="34" charset="0"/>
              </a:rPr>
              <a:t> on Human Rights Defenders recognises the need to protect the rights of HRDs and </a:t>
            </a:r>
            <a:r>
              <a:rPr lang="en-GB" sz="1100" dirty="0">
                <a:latin typeface="Arial" panose="020B0604020202020204" pitchFamily="34" charset="0"/>
                <a:cs typeface="Arial" panose="020B0604020202020204" pitchFamily="34" charset="0"/>
              </a:rPr>
              <a:t>develops existing provisions contained in international instruments such as the Universal Declaration of Human Rights, the International Covenant on Economic, Social and Cultural Rights and the International Covenant on Civil and Political Rights.</a:t>
            </a:r>
            <a:r>
              <a:rPr lang="en-GB" sz="1100" baseline="0" dirty="0">
                <a:latin typeface="Arial" panose="020B0604020202020204" pitchFamily="34" charset="0"/>
                <a:cs typeface="Arial" panose="020B0604020202020204" pitchFamily="34" charset="0"/>
              </a:rPr>
              <a:t> (pg. 39)</a:t>
            </a:r>
          </a:p>
          <a:p>
            <a:pPr marL="228600" indent="-228600">
              <a:buAutoNum type="arabicPeriod"/>
            </a:pPr>
            <a:r>
              <a:rPr lang="en-GB" sz="1100" baseline="0" dirty="0">
                <a:latin typeface="Arial" panose="020B0604020202020204" pitchFamily="34" charset="0"/>
                <a:cs typeface="Arial" panose="020B0604020202020204" pitchFamily="34" charset="0"/>
              </a:rPr>
              <a:t>Whilst </a:t>
            </a:r>
            <a:r>
              <a:rPr lang="en-GB" sz="1100" b="0" baseline="0" dirty="0">
                <a:latin typeface="Arial" panose="020B0604020202020204" pitchFamily="34" charset="0"/>
                <a:cs typeface="Arial" panose="020B0604020202020204" pitchFamily="34" charset="0"/>
              </a:rPr>
              <a:t>the UN Declaration on Human Rights Defenders is not binding under international law, it is important to understand that it </a:t>
            </a:r>
            <a:r>
              <a:rPr lang="en-GB" sz="1100" dirty="0">
                <a:latin typeface="Arial" panose="020B0604020202020204" pitchFamily="34" charset="0"/>
                <a:cs typeface="Arial" panose="020B0604020202020204" pitchFamily="34" charset="0"/>
              </a:rPr>
              <a:t>does not create new rights and obligations but instead articulates existing rights and applies them to the particular role and situation of HRDs. Therefore many of the existing rights it articulates </a:t>
            </a:r>
            <a:r>
              <a:rPr lang="en-GB" sz="1100" b="1" u="sng" dirty="0">
                <a:latin typeface="Arial" panose="020B0604020202020204" pitchFamily="34" charset="0"/>
                <a:cs typeface="Arial" panose="020B0604020202020204" pitchFamily="34" charset="0"/>
              </a:rPr>
              <a:t>are</a:t>
            </a:r>
            <a:r>
              <a:rPr lang="en-GB" sz="1100" dirty="0">
                <a:latin typeface="Arial" panose="020B0604020202020204" pitchFamily="34" charset="0"/>
                <a:cs typeface="Arial" panose="020B0604020202020204" pitchFamily="34" charset="0"/>
              </a:rPr>
              <a:t> </a:t>
            </a:r>
            <a:r>
              <a:rPr lang="en-GB" sz="1100" b="1" u="sng" dirty="0">
                <a:latin typeface="Arial" panose="020B0604020202020204" pitchFamily="34" charset="0"/>
                <a:cs typeface="Arial" panose="020B0604020202020204" pitchFamily="34" charset="0"/>
              </a:rPr>
              <a:t>binding</a:t>
            </a:r>
            <a:r>
              <a:rPr lang="en-GB" sz="1100" dirty="0">
                <a:latin typeface="Arial" panose="020B0604020202020204" pitchFamily="34" charset="0"/>
                <a:cs typeface="Arial" panose="020B0604020202020204" pitchFamily="34" charset="0"/>
              </a:rPr>
              <a:t> in other international legislation. </a:t>
            </a:r>
          </a:p>
          <a:p>
            <a:pPr marL="228600" indent="-228600">
              <a:buAutoNum type="arabicPeriod"/>
            </a:pPr>
            <a:r>
              <a:rPr lang="en-GB" sz="1100" dirty="0">
                <a:latin typeface="Arial" panose="020B0604020202020204" pitchFamily="34" charset="0"/>
                <a:cs typeface="Arial" panose="020B0604020202020204" pitchFamily="34" charset="0"/>
              </a:rPr>
              <a:t>The</a:t>
            </a:r>
            <a:r>
              <a:rPr lang="en-GB" sz="1100" baseline="0" dirty="0">
                <a:latin typeface="Arial" panose="020B0604020202020204" pitchFamily="34" charset="0"/>
                <a:cs typeface="Arial" panose="020B0604020202020204" pitchFamily="34" charset="0"/>
              </a:rPr>
              <a:t> Declaration</a:t>
            </a:r>
            <a:r>
              <a:rPr lang="en-GB" sz="1100" dirty="0">
                <a:latin typeface="Arial" panose="020B0604020202020204" pitchFamily="34" charset="0"/>
                <a:cs typeface="Arial" panose="020B0604020202020204" pitchFamily="34" charset="0"/>
              </a:rPr>
              <a:t> recognises the crucial role played by HRDs in the defence and promotion of human rights which often exposes them to additional and specific risks, thus requiring measures explicitly for their protection. </a:t>
            </a:r>
          </a:p>
          <a:p>
            <a:pPr marL="228600" indent="-228600">
              <a:buAutoNum type="arabicPeriod"/>
            </a:pPr>
            <a:r>
              <a:rPr lang="en-GB" sz="1100" dirty="0">
                <a:latin typeface="Arial" panose="020B0604020202020204" pitchFamily="34" charset="0"/>
                <a:cs typeface="Arial" panose="020B0604020202020204" pitchFamily="34" charset="0"/>
              </a:rPr>
              <a:t>The UN Declaration</a:t>
            </a:r>
            <a:r>
              <a:rPr lang="en-GB" sz="1100" baseline="0" dirty="0">
                <a:latin typeface="Arial" panose="020B0604020202020204" pitchFamily="34" charset="0"/>
                <a:cs typeface="Arial" panose="020B0604020202020204" pitchFamily="34" charset="0"/>
              </a:rPr>
              <a:t> on Human Rights Defenders </a:t>
            </a:r>
            <a:r>
              <a:rPr lang="en-GB" sz="1100" dirty="0">
                <a:latin typeface="Arial" panose="020B0604020202020204" pitchFamily="34" charset="0"/>
                <a:cs typeface="Arial" panose="020B0604020202020204" pitchFamily="34" charset="0"/>
              </a:rPr>
              <a:t>also establishes that states bear the ultimate responsibility to protect HRDs, to prevent and effectively address allegations of human rights violations and abuses committed against them and related to their human rights work, and to ensure that they can carry out their work in a safe and enabling environment. (pg. 39)</a:t>
            </a:r>
          </a:p>
          <a:p>
            <a:pPr marL="228600" indent="-228600">
              <a:buAutoNum type="arabicPeriod"/>
            </a:pPr>
            <a:r>
              <a:rPr lang="en-GB" sz="1100" dirty="0">
                <a:latin typeface="Arial" panose="020B0604020202020204" pitchFamily="34" charset="0"/>
                <a:cs typeface="Arial" panose="020B0604020202020204" pitchFamily="34" charset="0"/>
              </a:rPr>
              <a:t>In the 20 years since the </a:t>
            </a:r>
            <a:r>
              <a:rPr lang="en-GB" sz="1100" b="0" baseline="0" dirty="0">
                <a:latin typeface="Arial" panose="020B0604020202020204" pitchFamily="34" charset="0"/>
                <a:cs typeface="Arial" panose="020B0604020202020204" pitchFamily="34" charset="0"/>
              </a:rPr>
              <a:t>UN Declaration on Human Rights Defenders </a:t>
            </a:r>
            <a:r>
              <a:rPr lang="en-GB" sz="1100" dirty="0">
                <a:latin typeface="Arial" panose="020B0604020202020204" pitchFamily="34" charset="0"/>
                <a:cs typeface="Arial" panose="020B0604020202020204" pitchFamily="34" charset="0"/>
              </a:rPr>
              <a:t>was adopted, a loose international regime for the protection of HRDs has been in formation. However, much remains to be done to ensure a safe and enabling environment for HRDs all over the world where recognition and protection is effectively implemented as specified under the </a:t>
            </a:r>
            <a:r>
              <a:rPr lang="en-GB" sz="1100" b="0" baseline="0" dirty="0">
                <a:latin typeface="Arial" panose="020B0604020202020204" pitchFamily="34" charset="0"/>
                <a:cs typeface="Arial" panose="020B0604020202020204" pitchFamily="34" charset="0"/>
              </a:rPr>
              <a:t>UN Declaration on Human Rights Defenders. (pg. 41)</a:t>
            </a:r>
          </a:p>
          <a:p>
            <a:pPr marL="228600" indent="-228600">
              <a:buAutoNum type="arabicPeriod"/>
            </a:pPr>
            <a:r>
              <a:rPr lang="en-GB" sz="1100" b="0" kern="1200" baseline="0" dirty="0">
                <a:solidFill>
                  <a:schemeClr val="tx1"/>
                </a:solidFill>
                <a:effectLst/>
                <a:latin typeface="Arial" panose="020B0604020202020204" pitchFamily="34" charset="0"/>
                <a:ea typeface="+mn-ea"/>
                <a:cs typeface="Arial" panose="020B0604020202020204" pitchFamily="34" charset="0"/>
              </a:rPr>
              <a:t>As a result, in June 2016, </a:t>
            </a:r>
            <a:r>
              <a:rPr lang="en-GB" sz="1100" dirty="0">
                <a:latin typeface="Arial" panose="020B0604020202020204" pitchFamily="34" charset="0"/>
                <a:cs typeface="Arial" panose="020B0604020202020204" pitchFamily="34" charset="0"/>
              </a:rPr>
              <a:t>International Service for Human Rights (ISHR) launched The “Model Law for the Recognition and Protection of Human Rights Defenders”. This will provide authoritative guidance to states on how to implement the </a:t>
            </a:r>
            <a:r>
              <a:rPr lang="en-GB" sz="1100" b="0" baseline="0" dirty="0">
                <a:latin typeface="Arial" panose="020B0604020202020204" pitchFamily="34" charset="0"/>
                <a:cs typeface="Arial" panose="020B0604020202020204" pitchFamily="34" charset="0"/>
              </a:rPr>
              <a:t>UN Declaration on Human Rights Defenders </a:t>
            </a:r>
            <a:r>
              <a:rPr lang="en-GB" sz="1100" dirty="0">
                <a:latin typeface="Arial" panose="020B0604020202020204" pitchFamily="34" charset="0"/>
                <a:cs typeface="Arial" panose="020B0604020202020204" pitchFamily="34" charset="0"/>
              </a:rPr>
              <a:t>at the national level by giving technical guidance on developing appropriate laws, policies and institutions to support the work of defenders and protect them from reprisals and attacks.</a:t>
            </a:r>
          </a:p>
          <a:p>
            <a:pPr marL="228600" indent="-228600">
              <a:buAutoNum type="arabicPeriod"/>
            </a:pPr>
            <a:r>
              <a:rPr lang="en-GB" sz="1100" dirty="0">
                <a:latin typeface="Arial" panose="020B0604020202020204" pitchFamily="34" charset="0"/>
                <a:cs typeface="Arial" panose="020B0604020202020204" pitchFamily="34" charset="0"/>
              </a:rPr>
              <a:t>The Model Law was developed in consultation with over 500 defenders from every region, and settled and adopted by leading human rights advocates, including by two UN Special Rapporteurs on the situation of human rights defenders. (pg. 41)</a:t>
            </a:r>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10</a:t>
            </a:fld>
            <a:endParaRPr lang="en-GB"/>
          </a:p>
        </p:txBody>
      </p:sp>
    </p:spTree>
    <p:extLst>
      <p:ext uri="{BB962C8B-B14F-4D97-AF65-F5344CB8AC3E}">
        <p14:creationId xmlns:p14="http://schemas.microsoft.com/office/powerpoint/2010/main" val="252114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10: Video: What does it mean to be brave?</a:t>
            </a:r>
          </a:p>
          <a:p>
            <a:endParaRPr lang="en-GB" sz="1100" b="1"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Play this video before going into the campaign overview. You will need to ensure the training venue has Wi-Fi access if you want to play directly from YouTube, otherwise ensure you download and embed to slides prior to the training and make sure you test play the entire video, so there are no breaks in the playback. </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The video URL is https://youtu.be/O-YoJOuLXG4</a:t>
            </a:r>
          </a:p>
          <a:p>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11</a:t>
            </a:fld>
            <a:endParaRPr lang="en-GB"/>
          </a:p>
        </p:txBody>
      </p:sp>
    </p:spTree>
    <p:extLst>
      <p:ext uri="{BB962C8B-B14F-4D97-AF65-F5344CB8AC3E}">
        <p14:creationId xmlns:p14="http://schemas.microsoft.com/office/powerpoint/2010/main" val="211204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11: BRAVE: Campaign Overview</a:t>
            </a:r>
          </a:p>
          <a:p>
            <a:endParaRPr lang="en-GB" sz="1100" b="1"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This slide will delve into the aims of Amnesty’s global campaign on HRDs; BRAVE. It will discuss why Amnesty has launched this campaign and what is hopes to achieve by the end of 2019. </a:t>
            </a:r>
          </a:p>
          <a:p>
            <a:endParaRPr lang="en-GB" sz="11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Please refer to the “</a:t>
            </a:r>
            <a:r>
              <a:rPr lang="en-GB" sz="1100" b="0" i="1" baseline="0" dirty="0">
                <a:latin typeface="Arial" panose="020B0604020202020204" pitchFamily="34" charset="0"/>
                <a:cs typeface="Arial" panose="020B0604020202020204" pitchFamily="34" charset="0"/>
              </a:rPr>
              <a:t>Human Rights Defenders Under Threat: A Shrinking Space for Civil Society” </a:t>
            </a:r>
            <a:r>
              <a:rPr lang="en-GB" sz="1100" b="0" i="0" baseline="0" dirty="0">
                <a:latin typeface="Arial" panose="020B0604020202020204" pitchFamily="34" charset="0"/>
                <a:cs typeface="Arial" panose="020B0604020202020204" pitchFamily="34" charset="0"/>
              </a:rPr>
              <a:t>report for further information. Page references are given in the script below. </a:t>
            </a:r>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r>
              <a:rPr lang="en-GB" sz="1100" b="0" kern="1200" dirty="0">
                <a:solidFill>
                  <a:schemeClr val="tx1"/>
                </a:solidFill>
                <a:effectLst/>
                <a:latin typeface="Arial" panose="020B0604020202020204" pitchFamily="34" charset="0"/>
                <a:ea typeface="+mn-ea"/>
                <a:cs typeface="Arial" panose="020B0604020202020204" pitchFamily="34" charset="0"/>
              </a:rPr>
              <a:t>You may say the following:</a:t>
            </a: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On 16 May 2017, Amnesty International launched a new global campaign, BRAVE, to strengthen the recognition and protection of human rights defenders around the world. The campaign is in response to the increased attacks and targeting of Human Rights Defenders (HRD), activists and civil society organisations around the world. The campaign will run until the end of 2019 and will also be a priority campaign at Amnesty UK (AIUK). </a:t>
            </a:r>
          </a:p>
          <a:p>
            <a:pPr marL="228600" indent="-22860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As we have already seen, over the past few years we have seen Human Rights Defenders (HRD’s) around the world increasingly face harassment, intimidation, smear campaigns, ill-treatment and unlawful detention; and some are even being killed. </a:t>
            </a:r>
          </a:p>
          <a:p>
            <a:pPr marL="228600" indent="-22860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In 2016, at least 281 HRD’s were killed in 22 countries, including defenders who challenged economic interests, protected the environment, defended minorities or opposed traditional barriers to women and LGBTI rights. </a:t>
            </a:r>
          </a:p>
          <a:p>
            <a:pPr marL="228600" indent="-22860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Right now, people across the world are risking everything to speak out against injustice. They are student leaders, political opponents, teachers, lawyers, journalists, women’s rights &amp; environmental defenders and many others. They’re being harassed, tortured, jailed and even killed – just for daring to stand up for what’s right. </a:t>
            </a:r>
          </a:p>
          <a:p>
            <a:pPr marL="228600" indent="-22860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HRD’s are crucial to upholding freedoms and human rights across the world and supporting their rights and their space to live and operate in is one of the most important ways to ensure human rights for all.</a:t>
            </a:r>
          </a:p>
          <a:p>
            <a:pPr marL="228600" indent="-22860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Without them and you promoting people’s rights around the world, there'd be no human rights. </a:t>
            </a:r>
          </a:p>
          <a:p>
            <a:pPr marL="228600" indent="-22860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Amnesty is launching a campaign calling for HRD’s to be recognised, protected and able to operate in a safer environment. </a:t>
            </a:r>
          </a:p>
          <a:p>
            <a:pPr marL="228600" indent="-228600">
              <a:buAutoNum type="arabicPeriod"/>
            </a:pPr>
            <a:endParaRPr lang="en-GB"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28600" indent="-228600">
              <a:buAutoNum type="arabicPeriod"/>
            </a:pP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12</a:t>
            </a:fld>
            <a:endParaRPr lang="en-GB"/>
          </a:p>
        </p:txBody>
      </p:sp>
    </p:spTree>
    <p:extLst>
      <p:ext uri="{BB962C8B-B14F-4D97-AF65-F5344CB8AC3E}">
        <p14:creationId xmlns:p14="http://schemas.microsoft.com/office/powerpoint/2010/main" val="198868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12: BRAVE: Campaign Aim</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This slide will look into the aims of Amnesty’s global campaign on HRDs; BRAVE. It will discuss what the campaign hopes to achieve by the end of 2019.</a:t>
            </a:r>
          </a:p>
          <a:p>
            <a:endParaRPr lang="en-GB" sz="11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Please refer to the “</a:t>
            </a:r>
            <a:r>
              <a:rPr lang="en-GB" sz="1100" b="0" i="1" baseline="0" dirty="0">
                <a:latin typeface="Arial" panose="020B0604020202020204" pitchFamily="34" charset="0"/>
                <a:cs typeface="Arial" panose="020B0604020202020204" pitchFamily="34" charset="0"/>
              </a:rPr>
              <a:t>Human Rights Defenders Under Threat: A Shrinking Space for Civil Society” </a:t>
            </a:r>
            <a:r>
              <a:rPr lang="en-GB" sz="1100" b="0" i="0" baseline="0" dirty="0">
                <a:latin typeface="Arial" panose="020B0604020202020204" pitchFamily="34" charset="0"/>
                <a:cs typeface="Arial" panose="020B0604020202020204" pitchFamily="34" charset="0"/>
              </a:rPr>
              <a:t>report for further information. Page references are given in the script below. </a:t>
            </a:r>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r>
              <a:rPr lang="en-GB" sz="1100" b="0" kern="1200" dirty="0">
                <a:solidFill>
                  <a:schemeClr val="tx1"/>
                </a:solidFill>
                <a:effectLst/>
                <a:latin typeface="Arial" panose="020B0604020202020204" pitchFamily="34" charset="0"/>
                <a:ea typeface="+mn-ea"/>
                <a:cs typeface="Arial" panose="020B0604020202020204" pitchFamily="34" charset="0"/>
              </a:rPr>
              <a:t>You may say the following:</a:t>
            </a: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1100" b="1" dirty="0">
                <a:latin typeface="Arial" panose="020B0604020202020204" pitchFamily="34" charset="0"/>
                <a:cs typeface="Arial" panose="020B0604020202020204" pitchFamily="34" charset="0"/>
              </a:rPr>
              <a:t>The global campaign Aim: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b="0" dirty="0">
                <a:latin typeface="Arial" panose="020B0604020202020204" pitchFamily="34" charset="0"/>
                <a:cs typeface="Arial" panose="020B0604020202020204" pitchFamily="34" charset="0"/>
              </a:rPr>
              <a:t>To</a:t>
            </a:r>
            <a:r>
              <a:rPr lang="en-GB" sz="1100" b="0" baseline="0" dirty="0">
                <a:latin typeface="Arial" panose="020B0604020202020204" pitchFamily="34" charset="0"/>
                <a:cs typeface="Arial" panose="020B0604020202020204" pitchFamily="34" charset="0"/>
              </a:rPr>
              <a:t> s</a:t>
            </a:r>
            <a:r>
              <a:rPr lang="en-GB" sz="1100" kern="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Light"/>
              </a:rPr>
              <a:t>trengthen the recognition and protection of human rights defenders.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kern="0" dirty="0">
                <a:solidFill>
                  <a:srgbClr val="000000"/>
                </a:solidFill>
                <a:latin typeface="Arial" panose="020B0604020202020204" pitchFamily="34" charset="0"/>
                <a:cs typeface="Arial" panose="020B0604020202020204" pitchFamily="34" charset="0"/>
                <a:sym typeface="Helvetica Light"/>
              </a:rPr>
              <a:t>Actively respond to the increased attacks and target of Human Rights Defenders, Activists and civil society organisers around the world.</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kern="0" dirty="0">
                <a:solidFill>
                  <a:srgbClr val="000000"/>
                </a:solidFill>
                <a:latin typeface="Arial" panose="020B0604020202020204" pitchFamily="34" charset="0"/>
                <a:cs typeface="Arial" panose="020B0604020202020204" pitchFamily="34" charset="0"/>
                <a:sym typeface="Helvetica Light"/>
              </a:rPr>
              <a:t>Enable and equip Human Right Defenders and give power to our young defenders by training and education.</a:t>
            </a:r>
          </a:p>
          <a:p>
            <a:pPr marL="2286000" marR="0" lvl="4" indent="-457200" algn="l" defTabSz="914400" rtl="0" eaLnBrk="1" fontAlgn="auto" latinLnBrk="0" hangingPunct="1">
              <a:lnSpc>
                <a:spcPct val="100000"/>
              </a:lnSpc>
              <a:spcBef>
                <a:spcPts val="0"/>
              </a:spcBef>
              <a:spcAft>
                <a:spcPts val="0"/>
              </a:spcAft>
              <a:buClrTx/>
              <a:buSzTx/>
              <a:buFontTx/>
              <a:buAutoNum type="arabicPeriod"/>
              <a:tabLst/>
              <a:defRPr/>
            </a:pPr>
            <a:endParaRPr lang="en-GB" sz="1100" kern="0" dirty="0">
              <a:solidFill>
                <a:srgbClr val="000000"/>
              </a:solidFill>
              <a:latin typeface="Arial" panose="020B0604020202020204" pitchFamily="34" charset="0"/>
              <a:cs typeface="Arial" panose="020B0604020202020204" pitchFamily="34" charset="0"/>
              <a:sym typeface="Helvetica Light"/>
            </a:endParaRPr>
          </a:p>
          <a:p>
            <a:pPr marL="457200" indent="-457200">
              <a:buAutoNum type="arabicPeriod"/>
            </a:pPr>
            <a:endParaRPr lang="en-GB" sz="1100" dirty="0">
              <a:latin typeface="Arial" panose="020B0604020202020204" pitchFamily="34" charset="0"/>
              <a:cs typeface="Arial" panose="020B0604020202020204" pitchFamily="34" charset="0"/>
            </a:endParaRPr>
          </a:p>
          <a:p>
            <a:pPr marL="457200" indent="-457200">
              <a:buAutoNum type="arabicPeriod"/>
            </a:pPr>
            <a:r>
              <a:rPr lang="en-GB" sz="1100" b="1" dirty="0">
                <a:latin typeface="Arial" panose="020B0604020202020204" pitchFamily="34" charset="0"/>
                <a:cs typeface="Arial" panose="020B0604020202020204" pitchFamily="34" charset="0"/>
              </a:rPr>
              <a:t>The global campaign objectives:</a:t>
            </a:r>
          </a:p>
          <a:p>
            <a:pPr marL="800100" lvl="1" indent="-342900">
              <a:buFont typeface="Arial" panose="020B0604020202020204" pitchFamily="34" charset="0"/>
              <a:buChar char="•"/>
            </a:pPr>
            <a:r>
              <a:rPr lang="en-GB" sz="1100" dirty="0">
                <a:latin typeface="Arial" panose="020B0604020202020204" pitchFamily="34" charset="0"/>
                <a:cs typeface="Arial" panose="020B0604020202020204" pitchFamily="34" charset="0"/>
              </a:rPr>
              <a:t>By the end of 2019 more </a:t>
            </a:r>
            <a:r>
              <a:rPr lang="en-GB" sz="1100" b="1" dirty="0">
                <a:latin typeface="Arial" panose="020B0604020202020204" pitchFamily="34" charset="0"/>
                <a:cs typeface="Arial" panose="020B0604020202020204" pitchFamily="34" charset="0"/>
              </a:rPr>
              <a:t>HRDs</a:t>
            </a:r>
            <a:r>
              <a:rPr lang="en-GB" sz="1100" dirty="0">
                <a:latin typeface="Arial" panose="020B0604020202020204" pitchFamily="34" charset="0"/>
                <a:cs typeface="Arial" panose="020B0604020202020204" pitchFamily="34" charset="0"/>
              </a:rPr>
              <a:t> – with specific focus of young HRDs and WHRDs - are better </a:t>
            </a:r>
            <a:r>
              <a:rPr lang="en-GB" sz="1100" b="1" dirty="0">
                <a:latin typeface="Arial" panose="020B0604020202020204" pitchFamily="34" charset="0"/>
                <a:cs typeface="Arial" panose="020B0604020202020204" pitchFamily="34" charset="0"/>
              </a:rPr>
              <a:t>connected</a:t>
            </a:r>
            <a:r>
              <a:rPr lang="en-GB" sz="110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recognised</a:t>
            </a:r>
            <a:r>
              <a:rPr lang="en-GB" sz="110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equipped</a:t>
            </a:r>
            <a:r>
              <a:rPr lang="en-GB" sz="1100" dirty="0">
                <a:latin typeface="Arial" panose="020B0604020202020204" pitchFamily="34" charset="0"/>
                <a:cs typeface="Arial" panose="020B0604020202020204" pitchFamily="34" charset="0"/>
              </a:rPr>
              <a:t> and </a:t>
            </a:r>
            <a:r>
              <a:rPr lang="en-GB" sz="1100" b="1" dirty="0">
                <a:latin typeface="Arial" panose="020B0604020202020204" pitchFamily="34" charset="0"/>
                <a:cs typeface="Arial" panose="020B0604020202020204" pitchFamily="34" charset="0"/>
              </a:rPr>
              <a:t>able to protect </a:t>
            </a:r>
            <a:r>
              <a:rPr lang="en-GB" sz="1100" dirty="0">
                <a:latin typeface="Arial" panose="020B0604020202020204" pitchFamily="34" charset="0"/>
                <a:cs typeface="Arial" panose="020B0604020202020204" pitchFamily="34" charset="0"/>
              </a:rPr>
              <a:t>their rights and the rights of others in a </a:t>
            </a:r>
            <a:r>
              <a:rPr lang="en-GB" sz="1100" b="1" dirty="0">
                <a:latin typeface="Arial" panose="020B0604020202020204" pitchFamily="34" charset="0"/>
                <a:cs typeface="Arial" panose="020B0604020202020204" pitchFamily="34" charset="0"/>
              </a:rPr>
              <a:t>safer and more enabled environment</a:t>
            </a:r>
            <a:r>
              <a:rPr lang="en-GB" sz="1100" dirty="0">
                <a:latin typeface="Arial" panose="020B0604020202020204" pitchFamily="34" charset="0"/>
                <a:cs typeface="Arial" panose="020B0604020202020204" pitchFamily="34" charset="0"/>
              </a:rPr>
              <a:t>.</a:t>
            </a:r>
            <a:endParaRPr lang="en-GB" sz="11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1100" dirty="0">
                <a:latin typeface="Arial" panose="020B0604020202020204" pitchFamily="34" charset="0"/>
                <a:cs typeface="Arial" panose="020B0604020202020204" pitchFamily="34" charset="0"/>
              </a:rPr>
              <a:t>By the end of 2019 an increasing number of </a:t>
            </a:r>
            <a:r>
              <a:rPr lang="en-GB" sz="1100" b="1" dirty="0">
                <a:latin typeface="Arial" panose="020B0604020202020204" pitchFamily="34" charset="0"/>
                <a:cs typeface="Arial" panose="020B0604020202020204" pitchFamily="34" charset="0"/>
              </a:rPr>
              <a:t>HRDs</a:t>
            </a:r>
            <a:r>
              <a:rPr lang="en-GB" sz="1100" dirty="0">
                <a:latin typeface="Arial" panose="020B0604020202020204" pitchFamily="34" charset="0"/>
                <a:cs typeface="Arial" panose="020B0604020202020204" pitchFamily="34" charset="0"/>
              </a:rPr>
              <a:t> at risk are </a:t>
            </a:r>
            <a:r>
              <a:rPr lang="en-GB" sz="1100" b="1" dirty="0">
                <a:latin typeface="Arial" panose="020B0604020202020204" pitchFamily="34" charset="0"/>
                <a:cs typeface="Arial" panose="020B0604020202020204" pitchFamily="34" charset="0"/>
              </a:rPr>
              <a:t>better protected </a:t>
            </a:r>
            <a:r>
              <a:rPr lang="en-GB" sz="1100" dirty="0">
                <a:latin typeface="Arial" panose="020B0604020202020204" pitchFamily="34" charset="0"/>
                <a:cs typeface="Arial" panose="020B0604020202020204" pitchFamily="34" charset="0"/>
              </a:rPr>
              <a:t>by the state from </a:t>
            </a:r>
            <a:r>
              <a:rPr lang="en-GB" sz="1100" b="1" dirty="0">
                <a:latin typeface="Arial" panose="020B0604020202020204" pitchFamily="34" charset="0"/>
                <a:cs typeface="Arial" panose="020B0604020202020204" pitchFamily="34" charset="0"/>
              </a:rPr>
              <a:t>attacks</a:t>
            </a:r>
            <a:r>
              <a:rPr lang="en-GB" sz="110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intimidation</a:t>
            </a:r>
            <a:r>
              <a:rPr lang="en-GB" sz="1100" dirty="0">
                <a:latin typeface="Arial" panose="020B0604020202020204" pitchFamily="34" charset="0"/>
                <a:cs typeface="Arial" panose="020B0604020202020204" pitchFamily="34" charset="0"/>
              </a:rPr>
              <a:t> and </a:t>
            </a:r>
            <a:r>
              <a:rPr lang="en-GB" sz="1100" b="1" dirty="0">
                <a:latin typeface="Arial" panose="020B0604020202020204" pitchFamily="34" charset="0"/>
                <a:cs typeface="Arial" panose="020B0604020202020204" pitchFamily="34" charset="0"/>
              </a:rPr>
              <a:t>harassment</a:t>
            </a:r>
            <a:r>
              <a:rPr lang="en-GB" sz="1100" dirty="0">
                <a:latin typeface="Arial" panose="020B0604020202020204" pitchFamily="34" charset="0"/>
                <a:cs typeface="Arial" panose="020B0604020202020204" pitchFamily="34" charset="0"/>
              </a:rPr>
              <a:t> through </a:t>
            </a:r>
            <a:r>
              <a:rPr lang="en-GB" sz="1100" b="1" dirty="0">
                <a:latin typeface="Arial" panose="020B0604020202020204" pitchFamily="34" charset="0"/>
                <a:cs typeface="Arial" panose="020B0604020202020204" pitchFamily="34" charset="0"/>
              </a:rPr>
              <a:t>legislation, policy </a:t>
            </a:r>
            <a:r>
              <a:rPr lang="en-GB" sz="1100" dirty="0">
                <a:latin typeface="Arial" panose="020B0604020202020204" pitchFamily="34" charset="0"/>
                <a:cs typeface="Arial" panose="020B0604020202020204" pitchFamily="34" charset="0"/>
              </a:rPr>
              <a:t>and</a:t>
            </a:r>
            <a:r>
              <a:rPr lang="en-GB" sz="1100" b="1" dirty="0">
                <a:latin typeface="Arial" panose="020B0604020202020204" pitchFamily="34" charset="0"/>
                <a:cs typeface="Arial" panose="020B0604020202020204" pitchFamily="34" charset="0"/>
              </a:rPr>
              <a:t> change in practice</a:t>
            </a:r>
            <a:r>
              <a:rPr lang="en-GB" sz="11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lvl="1"/>
            <a:endParaRPr lang="en-GB" sz="1100" dirty="0">
              <a:latin typeface="Arial" panose="020B0604020202020204" pitchFamily="34" charset="0"/>
              <a:cs typeface="Arial" panose="020B0604020202020204" pitchFamily="34" charset="0"/>
            </a:endParaRPr>
          </a:p>
          <a:p>
            <a:pPr marL="228600" indent="-228600">
              <a:buAutoNum type="arabicPeriod"/>
            </a:pP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13</a:t>
            </a:fld>
            <a:endParaRPr lang="en-GB"/>
          </a:p>
        </p:txBody>
      </p:sp>
    </p:spTree>
    <p:extLst>
      <p:ext uri="{BB962C8B-B14F-4D97-AF65-F5344CB8AC3E}">
        <p14:creationId xmlns:p14="http://schemas.microsoft.com/office/powerpoint/2010/main" val="378690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solidFill>
                  <a:schemeClr val="tx1"/>
                </a:solidFill>
                <a:latin typeface="Arial" panose="020B0604020202020204" pitchFamily="34" charset="0"/>
                <a:cs typeface="Arial" panose="020B0604020202020204" pitchFamily="34" charset="0"/>
              </a:rPr>
              <a:t>Slide</a:t>
            </a:r>
            <a:r>
              <a:rPr lang="en-GB" sz="1100" b="1" baseline="0" dirty="0">
                <a:solidFill>
                  <a:schemeClr val="tx1"/>
                </a:solidFill>
                <a:latin typeface="Arial" panose="020B0604020202020204" pitchFamily="34" charset="0"/>
                <a:cs typeface="Arial" panose="020B0604020202020204" pitchFamily="34" charset="0"/>
              </a:rPr>
              <a:t> 12: BRAVE: Key Areas</a:t>
            </a:r>
          </a:p>
          <a:p>
            <a:endParaRPr lang="en-GB" sz="1100" b="0" baseline="0" dirty="0">
              <a:solidFill>
                <a:schemeClr val="tx1"/>
              </a:solidFill>
              <a:latin typeface="Arial" panose="020B0604020202020204" pitchFamily="34" charset="0"/>
              <a:cs typeface="Arial" panose="020B0604020202020204" pitchFamily="34" charset="0"/>
            </a:endParaRPr>
          </a:p>
          <a:p>
            <a:r>
              <a:rPr lang="en-GB" sz="1100" b="0" baseline="0" dirty="0">
                <a:solidFill>
                  <a:schemeClr val="tx1"/>
                </a:solidFill>
                <a:latin typeface="Arial" panose="020B0604020202020204" pitchFamily="34" charset="0"/>
                <a:cs typeface="Arial" panose="020B0604020202020204" pitchFamily="34" charset="0"/>
              </a:rPr>
              <a:t>This slide will look at the key areas of focus for Amnesty’s global campaign on HRDs; BRAVE.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solidFill>
                  <a:schemeClr val="tx1"/>
                </a:solidFill>
                <a:latin typeface="Arial" panose="020B0604020202020204" pitchFamily="34" charset="0"/>
                <a:cs typeface="Arial" panose="020B0604020202020204" pitchFamily="34" charset="0"/>
              </a:rPr>
              <a:t>Please refer to the “</a:t>
            </a:r>
            <a:r>
              <a:rPr lang="en-GB" sz="1100" b="0" i="1" baseline="0" dirty="0">
                <a:solidFill>
                  <a:schemeClr val="tx1"/>
                </a:solidFill>
                <a:latin typeface="Arial" panose="020B0604020202020204" pitchFamily="34" charset="0"/>
                <a:cs typeface="Arial" panose="020B0604020202020204" pitchFamily="34" charset="0"/>
              </a:rPr>
              <a:t>Human Rights Defenders Under Threat: A Shrinking Space for Civil Society” </a:t>
            </a:r>
            <a:r>
              <a:rPr lang="en-GB" sz="1100" b="0" i="0" baseline="0" dirty="0">
                <a:solidFill>
                  <a:schemeClr val="tx1"/>
                </a:solidFill>
                <a:latin typeface="Arial" panose="020B0604020202020204" pitchFamily="34" charset="0"/>
                <a:cs typeface="Arial" panose="020B0604020202020204" pitchFamily="34" charset="0"/>
              </a:rPr>
              <a:t>report for further information. </a:t>
            </a:r>
            <a:r>
              <a:rPr lang="en-GB" sz="1100" b="0" kern="1200" dirty="0">
                <a:solidFill>
                  <a:schemeClr val="tx1"/>
                </a:solidFill>
                <a:effectLst/>
                <a:latin typeface="Arial" panose="020B0604020202020204" pitchFamily="34" charset="0"/>
                <a:ea typeface="+mn-ea"/>
                <a:cs typeface="Arial" panose="020B0604020202020204" pitchFamily="34" charset="0"/>
              </a:rPr>
              <a:t>You may say the following:</a:t>
            </a: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defTabSz="412750" hangingPunct="0">
              <a:buFont typeface="Arial" panose="020B0604020202020204" pitchFamily="34" charset="0"/>
              <a:buAutoNum type="arabicPeriod"/>
            </a:pPr>
            <a:r>
              <a:rPr lang="en-GB" sz="1100" b="1" dirty="0">
                <a:solidFill>
                  <a:schemeClr val="tx1"/>
                </a:solidFill>
                <a:latin typeface="Arial" panose="020B0604020202020204" pitchFamily="34" charset="0"/>
                <a:cs typeface="Arial" panose="020B0604020202020204" pitchFamily="34" charset="0"/>
              </a:rPr>
              <a:t>Women HRDs</a:t>
            </a:r>
            <a:r>
              <a:rPr lang="en-GB" sz="1100" b="0" dirty="0">
                <a:solidFill>
                  <a:schemeClr val="tx1"/>
                </a:solidFill>
                <a:latin typeface="Arial" panose="020B0604020202020204" pitchFamily="34" charset="0"/>
                <a:cs typeface="Arial" panose="020B0604020202020204" pitchFamily="34" charset="0"/>
              </a:rPr>
              <a:t>,</a:t>
            </a:r>
            <a:r>
              <a:rPr lang="en-GB" sz="1100" b="0" baseline="0" dirty="0">
                <a:solidFill>
                  <a:schemeClr val="tx1"/>
                </a:solidFill>
                <a:latin typeface="Arial" panose="020B0604020202020204" pitchFamily="34" charset="0"/>
                <a:cs typeface="Arial" panose="020B0604020202020204" pitchFamily="34" charset="0"/>
              </a:rPr>
              <a:t> </a:t>
            </a:r>
            <a:r>
              <a:rPr lang="en-GB" sz="1100" b="1" baseline="0" dirty="0">
                <a:solidFill>
                  <a:schemeClr val="tx1"/>
                </a:solidFill>
                <a:latin typeface="Arial" panose="020B0604020202020204" pitchFamily="34" charset="0"/>
                <a:cs typeface="Arial" panose="020B0604020202020204" pitchFamily="34" charset="0"/>
              </a:rPr>
              <a:t>Killings</a:t>
            </a:r>
            <a:r>
              <a:rPr lang="en-GB" sz="1100" b="0" baseline="0" dirty="0">
                <a:solidFill>
                  <a:schemeClr val="tx1"/>
                </a:solidFill>
                <a:latin typeface="Arial" panose="020B0604020202020204" pitchFamily="34" charset="0"/>
                <a:cs typeface="Arial" panose="020B0604020202020204" pitchFamily="34" charset="0"/>
              </a:rPr>
              <a:t>, Enforced Disappearances, </a:t>
            </a:r>
            <a:r>
              <a:rPr lang="en-GB" sz="1100" b="1" kern="0" dirty="0">
                <a:solidFill>
                  <a:schemeClr val="tx1"/>
                </a:solidFill>
                <a:latin typeface="Arial" panose="020B0604020202020204" pitchFamily="34" charset="0"/>
                <a:cs typeface="Arial" panose="020B0604020202020204" pitchFamily="34" charset="0"/>
                <a:sym typeface="Helvetica Light"/>
              </a:rPr>
              <a:t>Misuse and Regressive use of criminal, civil and administrative law,</a:t>
            </a:r>
            <a:r>
              <a:rPr lang="en-GB" sz="1100" b="1" kern="0" baseline="0" dirty="0">
                <a:solidFill>
                  <a:schemeClr val="tx1"/>
                </a:solidFill>
                <a:latin typeface="Arial" panose="020B0604020202020204" pitchFamily="34" charset="0"/>
                <a:cs typeface="Arial" panose="020B0604020202020204" pitchFamily="34" charset="0"/>
                <a:sym typeface="Helvetica Light"/>
              </a:rPr>
              <a:t> </a:t>
            </a:r>
            <a:r>
              <a:rPr lang="en-GB" sz="1100" b="1" kern="0" dirty="0">
                <a:solidFill>
                  <a:schemeClr val="tx1"/>
                </a:solidFill>
                <a:latin typeface="Arial" panose="020B0604020202020204" pitchFamily="34" charset="0"/>
                <a:cs typeface="Arial" panose="020B0604020202020204" pitchFamily="34" charset="0"/>
                <a:sym typeface="Helvetica Light"/>
              </a:rPr>
              <a:t>Surveillance </a:t>
            </a:r>
            <a:r>
              <a:rPr lang="en-GB" sz="1100" kern="0" dirty="0">
                <a:solidFill>
                  <a:schemeClr val="tx1"/>
                </a:solidFill>
                <a:latin typeface="Arial" panose="020B0604020202020204" pitchFamily="34" charset="0"/>
                <a:cs typeface="Arial" panose="020B0604020202020204" pitchFamily="34" charset="0"/>
                <a:sym typeface="Helvetica Light"/>
              </a:rPr>
              <a:t>(online and offline) and </a:t>
            </a:r>
            <a:r>
              <a:rPr lang="en-GB" sz="1100" b="1" kern="0" dirty="0">
                <a:solidFill>
                  <a:schemeClr val="tx1"/>
                </a:solidFill>
                <a:latin typeface="Arial" panose="020B0604020202020204" pitchFamily="34" charset="0"/>
                <a:cs typeface="Arial" panose="020B0604020202020204" pitchFamily="34" charset="0"/>
                <a:sym typeface="Helvetica Light"/>
              </a:rPr>
              <a:t>smear campaigns</a:t>
            </a:r>
            <a:r>
              <a:rPr lang="en-GB" sz="1100" b="0" kern="0" baseline="0" dirty="0">
                <a:solidFill>
                  <a:schemeClr val="tx1"/>
                </a:solidFill>
                <a:latin typeface="Arial" panose="020B0604020202020204" pitchFamily="34" charset="0"/>
                <a:cs typeface="Arial" panose="020B0604020202020204" pitchFamily="34" charset="0"/>
                <a:sym typeface="Helvetica Light"/>
              </a:rPr>
              <a:t> will be the key areas that this campaign will focus on. Smear and stigmatisation are overarching issues which traverse all the other themes.</a:t>
            </a: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We need to make people care about the threats and attacks facing Human rights and those defending them around the world and to show people here in the UK that there is a role for them to play within this campaign.</a:t>
            </a: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The BRAVE campaign is all about showing why it’s important to stand up for and with Human Rights Defenders everywhere</a:t>
            </a: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We need to show that Human rights defenders are part of the fabric of making this world a fairer more just place to live.  </a:t>
            </a: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It’s important that we who enjoy freedom won’t stay silent in the face of the injustice facing Human rights Defenders and the human rights community around the world! </a:t>
            </a:r>
          </a:p>
          <a:p>
            <a:pPr marL="228600" marR="0" lvl="0" indent="-228600" algn="l" defTabSz="412750" rtl="0" eaLnBrk="1" fontAlgn="auto" latinLnBrk="0" hangingPunct="0">
              <a:lnSpc>
                <a:spcPct val="100000"/>
              </a:lnSpc>
              <a:spcBef>
                <a:spcPts val="0"/>
              </a:spcBef>
              <a:spcAft>
                <a:spcPts val="0"/>
              </a:spcAft>
              <a:buClrTx/>
              <a:buSzTx/>
              <a:buFont typeface="Arial" panose="020B0604020202020204" pitchFamily="34" charset="0"/>
              <a:buAutoNum type="arabicPeriod"/>
              <a:tabLst/>
              <a:defRPr/>
            </a:pPr>
            <a:r>
              <a:rPr lang="en-GB" sz="1100" kern="1200" dirty="0">
                <a:solidFill>
                  <a:schemeClr val="tx1"/>
                </a:solidFill>
                <a:effectLst/>
                <a:latin typeface="Arial" panose="020B0604020202020204" pitchFamily="34" charset="0"/>
                <a:ea typeface="+mn-ea"/>
                <a:cs typeface="Arial" panose="020B0604020202020204" pitchFamily="34" charset="0"/>
              </a:rPr>
              <a:t>Bravery comes in many forms and you do not have to put yourself in danger to live up to the word. It can show it’s face with a signature, a tweet, a letter, joining a peaceful protest, or any other gesture of solidarity </a:t>
            </a:r>
          </a:p>
          <a:p>
            <a:pPr marL="228600" indent="-228600" defTabSz="412750" hangingPunct="0">
              <a:buFont typeface="Arial" panose="020B0604020202020204" pitchFamily="34" charset="0"/>
              <a:buAutoNum type="arabicPeriod"/>
            </a:pPr>
            <a:endParaRPr lang="en-GB" sz="1100" b="1" kern="0" dirty="0">
              <a:solidFill>
                <a:schemeClr val="tx1"/>
              </a:solidFill>
              <a:latin typeface="Arial" panose="020B0604020202020204" pitchFamily="34" charset="0"/>
              <a:cs typeface="Arial" panose="020B0604020202020204" pitchFamily="34" charset="0"/>
              <a:sym typeface="Helvetica Light"/>
            </a:endParaRPr>
          </a:p>
          <a:p>
            <a:pPr marL="457200" indent="-457200">
              <a:buAutoNum type="arabicPeriod"/>
            </a:pPr>
            <a:endParaRPr lang="en-GB" sz="1100" b="0" dirty="0">
              <a:solidFill>
                <a:schemeClr val="tx1"/>
              </a:solidFill>
              <a:latin typeface="Arial" panose="020B0604020202020204" pitchFamily="34" charset="0"/>
              <a:cs typeface="Arial" panose="020B0604020202020204" pitchFamily="34" charset="0"/>
            </a:endParaRPr>
          </a:p>
          <a:p>
            <a:pPr lvl="1"/>
            <a:endParaRPr lang="en-GB" sz="1100" dirty="0">
              <a:solidFill>
                <a:schemeClr val="tx1"/>
              </a:solidFill>
              <a:latin typeface="Arial" panose="020B0604020202020204" pitchFamily="34" charset="0"/>
              <a:cs typeface="Arial" panose="020B0604020202020204" pitchFamily="34" charset="0"/>
            </a:endParaRPr>
          </a:p>
          <a:p>
            <a:pPr marL="228600" indent="-228600">
              <a:buAutoNum type="arabicPeriod"/>
            </a:pPr>
            <a:endParaRPr lang="en-GB" sz="11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14</a:t>
            </a:fld>
            <a:endParaRPr lang="en-GB"/>
          </a:p>
        </p:txBody>
      </p:sp>
    </p:spTree>
    <p:extLst>
      <p:ext uri="{BB962C8B-B14F-4D97-AF65-F5344CB8AC3E}">
        <p14:creationId xmlns:p14="http://schemas.microsoft.com/office/powerpoint/2010/main" val="417605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solidFill>
                  <a:schemeClr val="tx1"/>
                </a:solidFill>
                <a:latin typeface="Arial" panose="020B0604020202020204" pitchFamily="34" charset="0"/>
                <a:cs typeface="Arial" panose="020B0604020202020204" pitchFamily="34" charset="0"/>
              </a:rPr>
              <a:t>Slide</a:t>
            </a:r>
            <a:r>
              <a:rPr lang="en-GB" sz="1100" b="1" baseline="0" dirty="0">
                <a:solidFill>
                  <a:schemeClr val="tx1"/>
                </a:solidFill>
                <a:latin typeface="Arial" panose="020B0604020202020204" pitchFamily="34" charset="0"/>
                <a:cs typeface="Arial" panose="020B0604020202020204" pitchFamily="34" charset="0"/>
              </a:rPr>
              <a:t> 13: Doesn’t Happen Overnight</a:t>
            </a:r>
          </a:p>
          <a:p>
            <a:endParaRPr lang="en-GB" sz="1100" b="0" baseline="0" dirty="0">
              <a:solidFill>
                <a:schemeClr val="tx1"/>
              </a:solidFill>
              <a:latin typeface="Arial" panose="020B0604020202020204" pitchFamily="34" charset="0"/>
              <a:cs typeface="Arial" panose="020B0604020202020204" pitchFamily="34" charset="0"/>
            </a:endParaRPr>
          </a:p>
          <a:p>
            <a:r>
              <a:rPr lang="en-GB" sz="1100" b="0" baseline="0" dirty="0">
                <a:solidFill>
                  <a:schemeClr val="tx1"/>
                </a:solidFill>
                <a:latin typeface="Arial" panose="020B0604020202020204" pitchFamily="34" charset="0"/>
                <a:cs typeface="Arial" panose="020B0604020202020204" pitchFamily="34" charset="0"/>
              </a:rPr>
              <a:t>This slide will look at the case of Berta </a:t>
            </a:r>
            <a:r>
              <a:rPr lang="en-GB" sz="1100" b="0" baseline="0" dirty="0" err="1">
                <a:solidFill>
                  <a:schemeClr val="tx1"/>
                </a:solidFill>
                <a:latin typeface="Arial" panose="020B0604020202020204" pitchFamily="34" charset="0"/>
                <a:cs typeface="Arial" panose="020B0604020202020204" pitchFamily="34" charset="0"/>
              </a:rPr>
              <a:t>C</a:t>
            </a:r>
            <a:r>
              <a:rPr lang="en-GB" sz="1100" b="0" i="0" kern="1200" dirty="0" err="1">
                <a:solidFill>
                  <a:schemeClr val="tx1"/>
                </a:solidFill>
                <a:effectLst/>
                <a:latin typeface="Arial" panose="020B0604020202020204" pitchFamily="34" charset="0"/>
                <a:ea typeface="+mn-ea"/>
                <a:cs typeface="Arial" panose="020B0604020202020204" pitchFamily="34" charset="0"/>
              </a:rPr>
              <a:t>á</a:t>
            </a:r>
            <a:r>
              <a:rPr lang="en-GB" sz="1100" b="0" baseline="0" dirty="0" err="1">
                <a:solidFill>
                  <a:schemeClr val="tx1"/>
                </a:solidFill>
                <a:latin typeface="Arial" panose="020B0604020202020204" pitchFamily="34" charset="0"/>
                <a:cs typeface="Arial" panose="020B0604020202020204" pitchFamily="34" charset="0"/>
              </a:rPr>
              <a:t>ceras</a:t>
            </a:r>
            <a:r>
              <a:rPr lang="en-GB" sz="1100" b="0" baseline="0" dirty="0">
                <a:solidFill>
                  <a:schemeClr val="tx1"/>
                </a:solidFill>
                <a:latin typeface="Arial" panose="020B0604020202020204" pitchFamily="34" charset="0"/>
                <a:cs typeface="Arial" panose="020B0604020202020204" pitchFamily="34" charset="0"/>
              </a:rPr>
              <a:t>. An HRD from Honduras who worked on indigenous and environmental issues. She was killed in her home in March 2016 because of the work she did as an HRD. Her killing was a part of ongoing threats and attempts to her life and the lives of her colleagues. It is important to know that the events that led up to Berta’s death as well as the toxic and dangerous environment that exists in Honduras  for HRDs are ongoing.</a:t>
            </a: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r>
              <a:rPr lang="en-GB" sz="1100" b="0" kern="1200" baseline="0" dirty="0">
                <a:solidFill>
                  <a:schemeClr val="tx1"/>
                </a:solidFill>
                <a:effectLst/>
                <a:latin typeface="Arial" panose="020B0604020202020204" pitchFamily="34" charset="0"/>
                <a:ea typeface="+mn-ea"/>
                <a:cs typeface="Arial" panose="020B0604020202020204" pitchFamily="34" charset="0"/>
              </a:rPr>
              <a:t>You may say the following:</a:t>
            </a:r>
            <a:endParaRPr lang="en-GB" sz="1100" b="0" kern="1200" dirty="0">
              <a:solidFill>
                <a:schemeClr val="tx1"/>
              </a:solidFill>
              <a:effectLst/>
              <a:latin typeface="Arial" panose="020B0604020202020204" pitchFamily="34" charset="0"/>
              <a:ea typeface="+mn-ea"/>
              <a:cs typeface="Arial" panose="020B0604020202020204" pitchFamily="34" charset="0"/>
            </a:endParaRP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defTabSz="412750" hangingPunct="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Berta was shot dead in her home in La Esperanza, western Honduras, after spending years campaigning on indigenous and environmental issues, including opposing the construction of a hydroelectric dam in the Agua </a:t>
            </a:r>
            <a:r>
              <a:rPr lang="en-GB" sz="1100" b="0" i="0" kern="1200" dirty="0" err="1">
                <a:solidFill>
                  <a:schemeClr val="tx1"/>
                </a:solidFill>
                <a:effectLst/>
                <a:latin typeface="Arial" panose="020B0604020202020204" pitchFamily="34" charset="0"/>
                <a:ea typeface="+mn-ea"/>
                <a:cs typeface="Arial" panose="020B0604020202020204" pitchFamily="34" charset="0"/>
              </a:rPr>
              <a:t>Zarca</a:t>
            </a:r>
            <a:r>
              <a:rPr lang="en-GB" sz="1100" b="0" i="0" kern="1200" dirty="0">
                <a:solidFill>
                  <a:schemeClr val="tx1"/>
                </a:solidFill>
                <a:effectLst/>
                <a:latin typeface="Arial" panose="020B0604020202020204" pitchFamily="34" charset="0"/>
                <a:ea typeface="+mn-ea"/>
                <a:cs typeface="Arial" panose="020B0604020202020204" pitchFamily="34" charset="0"/>
              </a:rPr>
              <a:t> region.</a:t>
            </a:r>
          </a:p>
          <a:p>
            <a:pPr marL="228600" indent="-228600" defTabSz="412750" hangingPunct="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We believe</a:t>
            </a:r>
            <a:r>
              <a:rPr lang="en-GB" sz="1100" b="0" i="0" kern="1200" baseline="0" dirty="0">
                <a:solidFill>
                  <a:schemeClr val="tx1"/>
                </a:solidFill>
                <a:effectLst/>
                <a:latin typeface="Arial" panose="020B0604020202020204" pitchFamily="34" charset="0"/>
                <a:ea typeface="+mn-ea"/>
                <a:cs typeface="Arial" panose="020B0604020202020204" pitchFamily="34" charset="0"/>
              </a:rPr>
              <a:t> she was killed because of the work she did as an HRD in Honduras, defending indigenous and environmental rights. </a:t>
            </a:r>
          </a:p>
          <a:p>
            <a:pPr marL="228600" indent="-228600" defTabSz="412750" hangingPunct="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Berta’s work attracted international recognition</a:t>
            </a:r>
            <a:r>
              <a:rPr lang="en-GB" sz="1100" b="0" i="0" kern="1200" baseline="0" dirty="0">
                <a:solidFill>
                  <a:schemeClr val="tx1"/>
                </a:solidFill>
                <a:effectLst/>
                <a:latin typeface="Arial" panose="020B0604020202020204" pitchFamily="34" charset="0"/>
                <a:ea typeface="+mn-ea"/>
                <a:cs typeface="Arial" panose="020B0604020202020204" pitchFamily="34" charset="0"/>
              </a:rPr>
              <a:t> when </a:t>
            </a:r>
            <a:r>
              <a:rPr lang="en-GB" sz="1100" b="0" i="0" kern="1200" dirty="0">
                <a:solidFill>
                  <a:schemeClr val="tx1"/>
                </a:solidFill>
                <a:effectLst/>
                <a:latin typeface="Arial" panose="020B0604020202020204" pitchFamily="34" charset="0"/>
                <a:ea typeface="+mn-ea"/>
                <a:cs typeface="Arial" panose="020B0604020202020204" pitchFamily="34" charset="0"/>
              </a:rPr>
              <a:t>she was </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awarded the prestigious Goldman Environmental Prize in 2015</a:t>
            </a:r>
            <a:r>
              <a:rPr lang="en-GB" sz="1100" b="0" i="0" kern="1200" dirty="0">
                <a:solidFill>
                  <a:schemeClr val="tx1"/>
                </a:solidFill>
                <a:effectLst/>
                <a:latin typeface="Arial" panose="020B0604020202020204" pitchFamily="34" charset="0"/>
                <a:ea typeface="+mn-ea"/>
                <a:cs typeface="Arial" panose="020B0604020202020204" pitchFamily="34" charset="0"/>
              </a:rPr>
              <a:t> for her environmental work.</a:t>
            </a:r>
          </a:p>
          <a:p>
            <a:pPr marL="228600" indent="-228600" defTabSz="412750" hangingPunct="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However</a:t>
            </a:r>
            <a:r>
              <a:rPr lang="en-GB" sz="1100" b="0" i="0" kern="1200" baseline="0" dirty="0">
                <a:solidFill>
                  <a:schemeClr val="tx1"/>
                </a:solidFill>
                <a:effectLst/>
                <a:latin typeface="Arial" panose="020B0604020202020204" pitchFamily="34" charset="0"/>
                <a:ea typeface="+mn-ea"/>
                <a:cs typeface="Arial" panose="020B0604020202020204" pitchFamily="34" charset="0"/>
              </a:rPr>
              <a:t> this recognition also led to even more </a:t>
            </a:r>
            <a:r>
              <a:rPr lang="en-GB" sz="1100" b="0" i="0" kern="1200" dirty="0">
                <a:solidFill>
                  <a:schemeClr val="tx1"/>
                </a:solidFill>
                <a:effectLst/>
                <a:latin typeface="Arial" panose="020B0604020202020204" pitchFamily="34" charset="0"/>
                <a:ea typeface="+mn-ea"/>
                <a:cs typeface="Arial" panose="020B0604020202020204" pitchFamily="34" charset="0"/>
              </a:rPr>
              <a:t>unwanted attention from those who wanted to silence her, and she endured a sustained campaign of harassment</a:t>
            </a:r>
            <a:r>
              <a:rPr lang="en-GB" sz="1100" b="0" i="0" kern="1200" baseline="0" dirty="0">
                <a:solidFill>
                  <a:schemeClr val="tx1"/>
                </a:solidFill>
                <a:effectLst/>
                <a:latin typeface="Arial" panose="020B0604020202020204" pitchFamily="34" charset="0"/>
                <a:ea typeface="+mn-ea"/>
                <a:cs typeface="Arial" panose="020B0604020202020204" pitchFamily="34" charset="0"/>
              </a:rPr>
              <a:t> and threats </a:t>
            </a:r>
            <a:r>
              <a:rPr lang="en-GB" sz="1100" b="0" i="0" kern="1200" dirty="0">
                <a:solidFill>
                  <a:schemeClr val="tx1"/>
                </a:solidFill>
                <a:effectLst/>
                <a:latin typeface="Arial" panose="020B0604020202020204" pitchFamily="34" charset="0"/>
                <a:ea typeface="+mn-ea"/>
                <a:cs typeface="Arial" panose="020B0604020202020204" pitchFamily="34" charset="0"/>
              </a:rPr>
              <a:t>in return for speaking out.</a:t>
            </a:r>
          </a:p>
          <a:p>
            <a:pPr marL="228600" indent="-228600" defTabSz="412750" hangingPunct="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Even as far back</a:t>
            </a:r>
            <a:r>
              <a:rPr lang="en-GB" sz="1100" b="0" i="0" kern="1200" baseline="0" dirty="0">
                <a:solidFill>
                  <a:schemeClr val="tx1"/>
                </a:solidFill>
                <a:effectLst/>
                <a:latin typeface="Arial" panose="020B0604020202020204" pitchFamily="34" charset="0"/>
                <a:ea typeface="+mn-ea"/>
                <a:cs typeface="Arial" panose="020B0604020202020204" pitchFamily="34" charset="0"/>
              </a:rPr>
              <a:t> as 2009, Berta was given protective status under the </a:t>
            </a:r>
            <a:r>
              <a:rPr lang="en-GB" sz="1100" b="0" i="0" kern="1200" dirty="0">
                <a:solidFill>
                  <a:schemeClr val="tx1"/>
                </a:solidFill>
                <a:effectLst/>
                <a:latin typeface="Arial" panose="020B0604020202020204" pitchFamily="34" charset="0"/>
                <a:ea typeface="+mn-ea"/>
                <a:cs typeface="Arial" panose="020B0604020202020204" pitchFamily="34" charset="0"/>
              </a:rPr>
              <a:t>Inter-American Human Rights Commission. However, the death threats ensued.</a:t>
            </a:r>
          </a:p>
          <a:p>
            <a:pPr marL="228600" indent="-228600" defTabSz="412750" hangingPunct="0">
              <a:buFont typeface="Arial" panose="020B0604020202020204" pitchFamily="34" charset="0"/>
              <a:buAutoNum type="arabicPeriod"/>
            </a:pPr>
            <a:r>
              <a:rPr lang="en-GB" sz="1100" b="0" dirty="0">
                <a:solidFill>
                  <a:schemeClr val="tx1"/>
                </a:solidFill>
                <a:latin typeface="Arial" panose="020B0604020202020204" pitchFamily="34" charset="0"/>
                <a:cs typeface="Arial" panose="020B0604020202020204" pitchFamily="34" charset="0"/>
              </a:rPr>
              <a:t>In addition to attempts on her life she faced years of harassment from authorities. In September 2013, she and several other HRDs </a:t>
            </a:r>
            <a:r>
              <a:rPr lang="en-GB" sz="1100" kern="1200" dirty="0">
                <a:solidFill>
                  <a:schemeClr val="tx1"/>
                </a:solidFill>
                <a:effectLst/>
                <a:latin typeface="Arial" panose="020B0604020202020204" pitchFamily="34" charset="0"/>
                <a:ea typeface="+mn-ea"/>
                <a:cs typeface="Arial" panose="020B0604020202020204" pitchFamily="34" charset="0"/>
              </a:rPr>
              <a:t>were charged with “usurpation, coercion and continued damages” for allegedly inciting others to commit these crimes.</a:t>
            </a: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On 20 September 2013 a judge ordered Bertha </a:t>
            </a:r>
            <a:r>
              <a:rPr lang="en-GB" sz="1100" kern="1200" dirty="0" err="1">
                <a:solidFill>
                  <a:schemeClr val="tx1"/>
                </a:solidFill>
                <a:effectLst/>
                <a:latin typeface="Arial" panose="020B0604020202020204" pitchFamily="34" charset="0"/>
                <a:ea typeface="+mn-ea"/>
                <a:cs typeface="Arial" panose="020B0604020202020204" pitchFamily="34" charset="0"/>
              </a:rPr>
              <a:t>Cáceres</a:t>
            </a:r>
            <a:r>
              <a:rPr lang="en-GB" sz="1100" kern="1200" dirty="0">
                <a:solidFill>
                  <a:schemeClr val="tx1"/>
                </a:solidFill>
                <a:effectLst/>
                <a:latin typeface="Arial" panose="020B0604020202020204" pitchFamily="34" charset="0"/>
                <a:ea typeface="+mn-ea"/>
                <a:cs typeface="Arial" panose="020B0604020202020204" pitchFamily="34" charset="0"/>
              </a:rPr>
              <a:t> to be placed in preventive detention.</a:t>
            </a:r>
          </a:p>
          <a:p>
            <a:pPr marL="228600" marR="0" lvl="0" indent="-228600" algn="l" defTabSz="412750" rtl="0" eaLnBrk="1" fontAlgn="auto" latinLnBrk="0" hangingPunct="0">
              <a:lnSpc>
                <a:spcPct val="100000"/>
              </a:lnSpc>
              <a:spcBef>
                <a:spcPts val="0"/>
              </a:spcBef>
              <a:spcAft>
                <a:spcPts val="0"/>
              </a:spcAft>
              <a:buClrTx/>
              <a:buSzTx/>
              <a:buFont typeface="Arial" panose="020B0604020202020204" pitchFamily="34" charset="0"/>
              <a:buAutoNum type="arabicPeriod"/>
              <a:tabLst/>
              <a:defRPr/>
            </a:pPr>
            <a:r>
              <a:rPr lang="en-GB" sz="1100" kern="1200" dirty="0">
                <a:solidFill>
                  <a:schemeClr val="tx1"/>
                </a:solidFill>
                <a:effectLst/>
                <a:latin typeface="Arial" panose="020B0604020202020204" pitchFamily="34" charset="0"/>
                <a:ea typeface="+mn-ea"/>
                <a:cs typeface="Arial" panose="020B0604020202020204" pitchFamily="34" charset="0"/>
              </a:rPr>
              <a:t>From May 2013 to February 2014, Berta </a:t>
            </a:r>
            <a:r>
              <a:rPr lang="en-GB" sz="1100" kern="1200" dirty="0" err="1">
                <a:solidFill>
                  <a:schemeClr val="tx1"/>
                </a:solidFill>
                <a:effectLst/>
                <a:latin typeface="Arial" panose="020B0604020202020204" pitchFamily="34" charset="0"/>
                <a:ea typeface="+mn-ea"/>
                <a:cs typeface="Arial" panose="020B0604020202020204" pitchFamily="34" charset="0"/>
              </a:rPr>
              <a:t>Cáceres</a:t>
            </a:r>
            <a:r>
              <a:rPr lang="en-GB" sz="1100" kern="1200" dirty="0">
                <a:solidFill>
                  <a:schemeClr val="tx1"/>
                </a:solidFill>
                <a:effectLst/>
                <a:latin typeface="Arial" panose="020B0604020202020204" pitchFamily="34" charset="0"/>
                <a:ea typeface="+mn-ea"/>
                <a:cs typeface="Arial" panose="020B0604020202020204" pitchFamily="34" charset="0"/>
              </a:rPr>
              <a:t> also faced charges of carrying an unlicensed gun. She claimed that it was planted by the military officers at a checkpoint. The case was eventually dismissed at the Court of First Instance in Santa Barbara in February 2014.</a:t>
            </a: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During 2014 and 2015, Berta </a:t>
            </a:r>
            <a:r>
              <a:rPr lang="en-GB" sz="1100" kern="1200" dirty="0" err="1">
                <a:solidFill>
                  <a:schemeClr val="tx1"/>
                </a:solidFill>
                <a:effectLst/>
                <a:latin typeface="Arial" panose="020B0604020202020204" pitchFamily="34" charset="0"/>
                <a:ea typeface="+mn-ea"/>
                <a:cs typeface="Arial" panose="020B0604020202020204" pitchFamily="34" charset="0"/>
              </a:rPr>
              <a:t>Cáceres</a:t>
            </a:r>
            <a:r>
              <a:rPr lang="en-GB" sz="1100" kern="1200" dirty="0">
                <a:solidFill>
                  <a:schemeClr val="tx1"/>
                </a:solidFill>
                <a:effectLst/>
                <a:latin typeface="Arial" panose="020B0604020202020204" pitchFamily="34" charset="0"/>
                <a:ea typeface="+mn-ea"/>
                <a:cs typeface="Arial" panose="020B0604020202020204" pitchFamily="34" charset="0"/>
              </a:rPr>
              <a:t> received calls threatening her with disappearance or abduction, text messages which told her that she would be abducted and threats against her daughters and son.</a:t>
            </a:r>
          </a:p>
          <a:p>
            <a:pPr marL="228600" marR="0" lvl="0" indent="-228600" algn="l" defTabSz="412750" rtl="0" eaLnBrk="1" fontAlgn="auto" latinLnBrk="0" hangingPunct="0">
              <a:lnSpc>
                <a:spcPct val="100000"/>
              </a:lnSpc>
              <a:spcBef>
                <a:spcPts val="0"/>
              </a:spcBef>
              <a:spcAft>
                <a:spcPts val="0"/>
              </a:spcAft>
              <a:buClrTx/>
              <a:buSzTx/>
              <a:buFont typeface="Arial" panose="020B0604020202020204" pitchFamily="34" charset="0"/>
              <a:buAutoNum type="arabicPeriod"/>
              <a:tabLst/>
              <a:defRPr/>
            </a:pPr>
            <a:r>
              <a:rPr lang="en-GB" sz="1100" kern="1200" dirty="0">
                <a:solidFill>
                  <a:schemeClr val="tx1"/>
                </a:solidFill>
                <a:effectLst/>
                <a:latin typeface="Arial" panose="020B0604020202020204" pitchFamily="34" charset="0"/>
                <a:ea typeface="+mn-ea"/>
                <a:cs typeface="Arial" panose="020B0604020202020204" pitchFamily="34" charset="0"/>
              </a:rPr>
              <a:t>On 6 November 2015, m</a:t>
            </a:r>
            <a:r>
              <a:rPr lang="en-GB" sz="1100" b="0" i="0" kern="1200" dirty="0">
                <a:solidFill>
                  <a:schemeClr val="tx1"/>
                </a:solidFill>
                <a:effectLst/>
                <a:latin typeface="Arial" panose="020B0604020202020204" pitchFamily="34" charset="0"/>
                <a:ea typeface="+mn-ea"/>
                <a:cs typeface="Arial" panose="020B0604020202020204" pitchFamily="34" charset="0"/>
              </a:rPr>
              <a:t>onths before her</a:t>
            </a:r>
            <a:r>
              <a:rPr lang="en-GB" sz="1100" b="0" i="0" kern="1200" baseline="0" dirty="0">
                <a:solidFill>
                  <a:schemeClr val="tx1"/>
                </a:solidFill>
                <a:effectLst/>
                <a:latin typeface="Arial" panose="020B0604020202020204" pitchFamily="34" charset="0"/>
                <a:ea typeface="+mn-ea"/>
                <a:cs typeface="Arial" panose="020B0604020202020204" pitchFamily="34" charset="0"/>
              </a:rPr>
              <a:t> murder,  attempts were made on her life, resulting in 3 shots being fired at her whist driving to northwest Honduras. </a:t>
            </a: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On 16 February 2016, Berta </a:t>
            </a:r>
            <a:r>
              <a:rPr lang="en-GB" sz="1100" kern="1200" dirty="0" err="1">
                <a:solidFill>
                  <a:schemeClr val="tx1"/>
                </a:solidFill>
                <a:effectLst/>
                <a:latin typeface="Arial" panose="020B0604020202020204" pitchFamily="34" charset="0"/>
                <a:ea typeface="+mn-ea"/>
                <a:cs typeface="Arial" panose="020B0604020202020204" pitchFamily="34" charset="0"/>
              </a:rPr>
              <a:t>Cáceres</a:t>
            </a:r>
            <a:r>
              <a:rPr lang="en-GB" sz="1100" kern="1200" dirty="0">
                <a:solidFill>
                  <a:schemeClr val="tx1"/>
                </a:solidFill>
                <a:effectLst/>
                <a:latin typeface="Arial" panose="020B0604020202020204" pitchFamily="34" charset="0"/>
                <a:ea typeface="+mn-ea"/>
                <a:cs typeface="Arial" panose="020B0604020202020204" pitchFamily="34" charset="0"/>
              </a:rPr>
              <a:t> and other members of COPINH, the environmental</a:t>
            </a:r>
            <a:r>
              <a:rPr lang="en-GB" sz="1100" kern="1200" baseline="0" dirty="0">
                <a:solidFill>
                  <a:schemeClr val="tx1"/>
                </a:solidFill>
                <a:effectLst/>
                <a:latin typeface="Arial" panose="020B0604020202020204" pitchFamily="34" charset="0"/>
                <a:ea typeface="+mn-ea"/>
                <a:cs typeface="Arial" panose="020B0604020202020204" pitchFamily="34" charset="0"/>
              </a:rPr>
              <a:t> group she campaigned for,</a:t>
            </a:r>
            <a:r>
              <a:rPr lang="en-GB" sz="1100" kern="1200" dirty="0">
                <a:solidFill>
                  <a:schemeClr val="tx1"/>
                </a:solidFill>
                <a:effectLst/>
                <a:latin typeface="Arial" panose="020B0604020202020204" pitchFamily="34" charset="0"/>
                <a:ea typeface="+mn-ea"/>
                <a:cs typeface="Arial" panose="020B0604020202020204" pitchFamily="34" charset="0"/>
              </a:rPr>
              <a:t> were followed by armed men as they were returning from a visit to Río Blanco.</a:t>
            </a:r>
          </a:p>
          <a:p>
            <a:pPr marL="228600" indent="-228600" defTabSz="412750" hangingPunct="0">
              <a:buFont typeface="Arial" panose="020B0604020202020204" pitchFamily="34" charset="0"/>
              <a:buAutoNum type="arabicPeriod"/>
            </a:pPr>
            <a:r>
              <a:rPr lang="en-GB" sz="1100" kern="1200" dirty="0">
                <a:solidFill>
                  <a:schemeClr val="tx1"/>
                </a:solidFill>
                <a:effectLst/>
                <a:latin typeface="Arial" panose="020B0604020202020204" pitchFamily="34" charset="0"/>
                <a:ea typeface="+mn-ea"/>
                <a:cs typeface="Arial" panose="020B0604020202020204" pitchFamily="34" charset="0"/>
              </a:rPr>
              <a:t>A month later, </a:t>
            </a:r>
            <a:r>
              <a:rPr lang="en-GB" sz="1100" b="0" i="0" kern="1200" dirty="0">
                <a:solidFill>
                  <a:schemeClr val="tx1"/>
                </a:solidFill>
                <a:effectLst/>
                <a:latin typeface="Arial" panose="020B0604020202020204" pitchFamily="34" charset="0"/>
                <a:ea typeface="+mn-ea"/>
                <a:cs typeface="Arial" panose="020B0604020202020204" pitchFamily="34" charset="0"/>
              </a:rPr>
              <a:t>Berta was cruelly killed, shot dead, at home in her bedroom.</a:t>
            </a:r>
          </a:p>
          <a:p>
            <a:pPr marL="228600" indent="-228600" defTabSz="412750" hangingPunct="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What is important to understand from cases like </a:t>
            </a:r>
            <a:r>
              <a:rPr lang="en-GB" sz="1100" b="0" i="0" kern="1200">
                <a:solidFill>
                  <a:schemeClr val="tx1"/>
                </a:solidFill>
                <a:effectLst/>
                <a:latin typeface="Arial" panose="020B0604020202020204" pitchFamily="34" charset="0"/>
                <a:ea typeface="+mn-ea"/>
                <a:cs typeface="Arial" panose="020B0604020202020204" pitchFamily="34" charset="0"/>
              </a:rPr>
              <a:t>Berta’s is </a:t>
            </a:r>
            <a:r>
              <a:rPr lang="en-GB" sz="1100" b="0" i="0" kern="1200" dirty="0">
                <a:solidFill>
                  <a:schemeClr val="tx1"/>
                </a:solidFill>
                <a:effectLst/>
                <a:latin typeface="Arial" panose="020B0604020202020204" pitchFamily="34" charset="0"/>
                <a:ea typeface="+mn-ea"/>
                <a:cs typeface="Arial" panose="020B0604020202020204" pitchFamily="34" charset="0"/>
              </a:rPr>
              <a:t>that the dangers and risks HRDs face around the world</a:t>
            </a:r>
            <a:r>
              <a:rPr lang="en-GB" sz="1100" b="0" i="0" kern="1200" baseline="0" dirty="0">
                <a:solidFill>
                  <a:schemeClr val="tx1"/>
                </a:solidFill>
                <a:effectLst/>
                <a:latin typeface="Arial" panose="020B0604020202020204" pitchFamily="34" charset="0"/>
                <a:ea typeface="+mn-ea"/>
                <a:cs typeface="Arial" panose="020B0604020202020204" pitchFamily="34" charset="0"/>
              </a:rPr>
              <a:t> are systemic, ongoing and build gradually to the level of violence and death we see in Berta’s case. </a:t>
            </a:r>
          </a:p>
          <a:p>
            <a:pPr marL="228600" marR="0" lvl="0" indent="-228600" algn="l" defTabSz="412750" rtl="0" eaLnBrk="1" fontAlgn="auto" latinLnBrk="0" hangingPunct="0">
              <a:lnSpc>
                <a:spcPct val="100000"/>
              </a:lnSpc>
              <a:spcBef>
                <a:spcPts val="0"/>
              </a:spcBef>
              <a:spcAft>
                <a:spcPts val="0"/>
              </a:spcAft>
              <a:buClrTx/>
              <a:buSzTx/>
              <a:buFont typeface="Arial" panose="020B0604020202020204" pitchFamily="34" charset="0"/>
              <a:buAutoNum type="arabicPeriod"/>
              <a:tabLst/>
              <a:defRPr/>
            </a:pPr>
            <a:r>
              <a:rPr lang="en-GB" sz="1100" b="0" i="0" kern="1200" baseline="0" dirty="0">
                <a:solidFill>
                  <a:schemeClr val="tx1"/>
                </a:solidFill>
                <a:effectLst/>
                <a:latin typeface="Arial" panose="020B0604020202020204" pitchFamily="34" charset="0"/>
                <a:ea typeface="+mn-ea"/>
                <a:cs typeface="Arial" panose="020B0604020202020204" pitchFamily="34" charset="0"/>
              </a:rPr>
              <a:t>She reported her instances of abuse and threats but t</a:t>
            </a:r>
            <a:r>
              <a:rPr lang="en-GB" sz="1100" kern="1200" dirty="0">
                <a:solidFill>
                  <a:schemeClr val="tx1"/>
                </a:solidFill>
                <a:effectLst/>
                <a:latin typeface="Arial" panose="020B0604020202020204" pitchFamily="34" charset="0"/>
                <a:ea typeface="+mn-ea"/>
                <a:cs typeface="Arial" panose="020B0604020202020204" pitchFamily="34" charset="0"/>
              </a:rPr>
              <a:t>hese security incidents were never properly investigated by Honduran authorities.</a:t>
            </a:r>
          </a:p>
          <a:p>
            <a:pPr marL="228600" marR="0" lvl="0" indent="-228600" algn="l" defTabSz="412750" rtl="0" eaLnBrk="1" fontAlgn="auto" latinLnBrk="0" hangingPunct="0">
              <a:lnSpc>
                <a:spcPct val="100000"/>
              </a:lnSpc>
              <a:spcBef>
                <a:spcPts val="0"/>
              </a:spcBef>
              <a:spcAft>
                <a:spcPts val="0"/>
              </a:spcAft>
              <a:buClrTx/>
              <a:buSzTx/>
              <a:buFont typeface="Arial" panose="020B0604020202020204" pitchFamily="34" charset="0"/>
              <a:buAutoNum type="arabicPeriod"/>
              <a:tabLst/>
              <a:defRPr/>
            </a:pPr>
            <a:r>
              <a:rPr lang="en-GB" sz="1100" kern="1200" dirty="0">
                <a:solidFill>
                  <a:schemeClr val="tx1"/>
                </a:solidFill>
                <a:effectLst/>
                <a:latin typeface="Arial" panose="020B0604020202020204" pitchFamily="34" charset="0"/>
                <a:ea typeface="+mn-ea"/>
                <a:cs typeface="Arial" panose="020B0604020202020204" pitchFamily="34" charset="0"/>
              </a:rPr>
              <a:t>Our campaign to strengthen the recognition</a:t>
            </a:r>
            <a:r>
              <a:rPr lang="en-GB" sz="1100" kern="1200" baseline="0" dirty="0">
                <a:solidFill>
                  <a:schemeClr val="tx1"/>
                </a:solidFill>
                <a:effectLst/>
                <a:latin typeface="Arial" panose="020B0604020202020204" pitchFamily="34" charset="0"/>
                <a:ea typeface="+mn-ea"/>
                <a:cs typeface="Arial" panose="020B0604020202020204" pitchFamily="34" charset="0"/>
              </a:rPr>
              <a:t> and protection of HRDs around the world can protect other HRDs who face similar threats like Berta. </a:t>
            </a: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228600" indent="-228600" defTabSz="412750" hangingPunct="0">
              <a:buFont typeface="Arial" panose="020B0604020202020204" pitchFamily="34" charset="0"/>
              <a:buAutoNum type="arabicPeriod"/>
            </a:pP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228600" indent="-228600" defTabSz="412750" hangingPunct="0">
              <a:buFont typeface="Arial" panose="020B0604020202020204" pitchFamily="34" charset="0"/>
              <a:buAutoNum type="arabicPeriod"/>
            </a:pPr>
            <a:endParaRPr lang="en-GB" sz="1100" b="0" dirty="0">
              <a:solidFill>
                <a:schemeClr val="tx1"/>
              </a:solidFill>
              <a:latin typeface="Arial" panose="020B0604020202020204" pitchFamily="34" charset="0"/>
              <a:cs typeface="Arial" panose="020B0604020202020204" pitchFamily="34" charset="0"/>
            </a:endParaRPr>
          </a:p>
          <a:p>
            <a:pPr lvl="1"/>
            <a:endParaRPr lang="en-GB" sz="1100" dirty="0">
              <a:solidFill>
                <a:schemeClr val="tx1"/>
              </a:solidFill>
              <a:latin typeface="Arial" panose="020B0604020202020204" pitchFamily="34" charset="0"/>
              <a:cs typeface="Arial" panose="020B0604020202020204" pitchFamily="34" charset="0"/>
            </a:endParaRPr>
          </a:p>
          <a:p>
            <a:pPr marL="228600" indent="-228600">
              <a:buAutoNum type="arabicPeriod"/>
            </a:pPr>
            <a:endParaRPr lang="en-GB" sz="11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15</a:t>
            </a:fld>
            <a:endParaRPr lang="en-GB"/>
          </a:p>
        </p:txBody>
      </p:sp>
    </p:spTree>
    <p:extLst>
      <p:ext uri="{BB962C8B-B14F-4D97-AF65-F5344CB8AC3E}">
        <p14:creationId xmlns:p14="http://schemas.microsoft.com/office/powerpoint/2010/main" val="3820961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solidFill>
                  <a:schemeClr val="bg1"/>
                </a:solidFill>
                <a:latin typeface="Arial" panose="020B0604020202020204" pitchFamily="34" charset="0"/>
                <a:cs typeface="Arial" panose="020B0604020202020204" pitchFamily="34" charset="0"/>
              </a:rPr>
              <a:t>Slide</a:t>
            </a:r>
            <a:r>
              <a:rPr lang="en-GB" sz="1100" b="1" baseline="0" dirty="0">
                <a:solidFill>
                  <a:schemeClr val="bg1"/>
                </a:solidFill>
                <a:latin typeface="Arial" panose="020B0604020202020204" pitchFamily="34" charset="0"/>
                <a:cs typeface="Arial" panose="020B0604020202020204" pitchFamily="34" charset="0"/>
              </a:rPr>
              <a:t> 14: BRAVE: AIUK Focus</a:t>
            </a:r>
          </a:p>
          <a:p>
            <a:endParaRPr lang="en-GB" sz="1100" b="0" baseline="0" dirty="0">
              <a:solidFill>
                <a:schemeClr val="bg1"/>
              </a:solidFill>
              <a:latin typeface="Arial" panose="020B0604020202020204" pitchFamily="34" charset="0"/>
              <a:cs typeface="Arial" panose="020B0604020202020204" pitchFamily="34" charset="0"/>
            </a:endParaRPr>
          </a:p>
          <a:p>
            <a:r>
              <a:rPr lang="en-GB" sz="1100" b="0" baseline="0" dirty="0">
                <a:solidFill>
                  <a:schemeClr val="bg1"/>
                </a:solidFill>
                <a:latin typeface="Arial" panose="020B0604020202020204" pitchFamily="34" charset="0"/>
                <a:cs typeface="Arial" panose="020B0604020202020204" pitchFamily="34" charset="0"/>
              </a:rPr>
              <a:t>This slide will look at AIUK specific aims and the core approaches that will be used to achieve campaign objectives. </a:t>
            </a:r>
          </a:p>
          <a:p>
            <a:endParaRPr lang="en-GB" sz="1100" b="0" baseline="0" dirty="0">
              <a:solidFill>
                <a:schemeClr val="bg1"/>
              </a:solidFill>
              <a:latin typeface="Arial" panose="020B0604020202020204" pitchFamily="34" charset="0"/>
              <a:cs typeface="Arial" panose="020B0604020202020204" pitchFamily="34" charset="0"/>
            </a:endParaRPr>
          </a:p>
          <a:p>
            <a:r>
              <a:rPr lang="en-GB" sz="1100" b="0" kern="1200" dirty="0">
                <a:solidFill>
                  <a:schemeClr val="bg1"/>
                </a:solidFill>
                <a:effectLst/>
                <a:latin typeface="Arial" panose="020B0604020202020204" pitchFamily="34" charset="0"/>
                <a:ea typeface="+mn-ea"/>
                <a:cs typeface="Arial" panose="020B0604020202020204" pitchFamily="34" charset="0"/>
              </a:rPr>
              <a:t>You may say the following:</a:t>
            </a:r>
          </a:p>
          <a:p>
            <a:endParaRPr lang="en-GB" sz="1100" b="0" kern="1200" baseline="0" dirty="0">
              <a:solidFill>
                <a:schemeClr val="bg1"/>
              </a:solidFill>
              <a:effectLst/>
              <a:latin typeface="Arial" panose="020B0604020202020204" pitchFamily="34" charset="0"/>
              <a:ea typeface="+mn-ea"/>
              <a:cs typeface="Arial" panose="020B0604020202020204" pitchFamily="34" charset="0"/>
            </a:endParaRPr>
          </a:p>
          <a:p>
            <a:pPr marL="457200" indent="-457200">
              <a:buAutoNum type="arabicPeriod"/>
            </a:pPr>
            <a:r>
              <a:rPr lang="en-GB" sz="1100" b="0" dirty="0">
                <a:solidFill>
                  <a:schemeClr val="bg1"/>
                </a:solidFill>
                <a:latin typeface="Arial" panose="020B0604020202020204" pitchFamily="34" charset="0"/>
                <a:cs typeface="Arial" panose="020B0604020202020204" pitchFamily="34" charset="0"/>
              </a:rPr>
              <a:t>AIUK</a:t>
            </a:r>
            <a:r>
              <a:rPr lang="en-GB" sz="1100" b="0" baseline="0" dirty="0">
                <a:solidFill>
                  <a:schemeClr val="bg1"/>
                </a:solidFill>
                <a:latin typeface="Arial" panose="020B0604020202020204" pitchFamily="34" charset="0"/>
                <a:cs typeface="Arial" panose="020B0604020202020204" pitchFamily="34" charset="0"/>
              </a:rPr>
              <a:t> will have specific focuses where we feel be can best deliver on this campaign and contribute to global campaign overall.</a:t>
            </a:r>
          </a:p>
          <a:p>
            <a:pPr marL="457200" indent="-457200">
              <a:buAutoNum type="arabicPeriod"/>
            </a:pPr>
            <a:r>
              <a:rPr lang="en-GB" sz="1100" b="0" baseline="0" dirty="0">
                <a:solidFill>
                  <a:schemeClr val="bg1"/>
                </a:solidFill>
                <a:latin typeface="Arial" panose="020B0604020202020204" pitchFamily="34" charset="0"/>
                <a:cs typeface="Arial" panose="020B0604020202020204" pitchFamily="34" charset="0"/>
              </a:rPr>
              <a:t>Our </a:t>
            </a:r>
            <a:r>
              <a:rPr lang="en-GB" sz="1100" b="0" dirty="0">
                <a:solidFill>
                  <a:schemeClr val="bg1"/>
                </a:solidFill>
                <a:latin typeface="Arial" panose="020B0604020202020204" pitchFamily="34" charset="0"/>
                <a:cs typeface="Arial" panose="020B0604020202020204" pitchFamily="34" charset="0"/>
              </a:rPr>
              <a:t>AIUK Campaign Aim</a:t>
            </a:r>
            <a:r>
              <a:rPr lang="en-GB" sz="1100" b="0" baseline="0" dirty="0">
                <a:solidFill>
                  <a:schemeClr val="bg1"/>
                </a:solidFill>
                <a:latin typeface="Arial" panose="020B0604020202020204" pitchFamily="34" charset="0"/>
                <a:cs typeface="Arial" panose="020B0604020202020204" pitchFamily="34" charset="0"/>
              </a:rPr>
              <a:t> is for m</a:t>
            </a:r>
            <a:r>
              <a:rPr lang="en-GB" sz="1100" b="0" dirty="0">
                <a:solidFill>
                  <a:schemeClr val="bg1"/>
                </a:solidFill>
                <a:latin typeface="Arial" panose="020B0604020202020204" pitchFamily="34" charset="0"/>
                <a:cs typeface="Arial" panose="020B0604020202020204" pitchFamily="34" charset="0"/>
              </a:rPr>
              <a:t>ore HRDs, particularly women and young people, being able to carry out their work more safely and effectively*, alongside thousands who are inspired to act against injustice with them. *Without obstacles, better recognised, equipped, connected.</a:t>
            </a:r>
          </a:p>
          <a:p>
            <a:pPr marL="457200" indent="-457200">
              <a:buAutoNum type="arabicPeriod"/>
            </a:pPr>
            <a:r>
              <a:rPr lang="en-GB" sz="1100" b="0" dirty="0">
                <a:solidFill>
                  <a:schemeClr val="bg1"/>
                </a:solidFill>
                <a:latin typeface="Arial" panose="020B0604020202020204" pitchFamily="34" charset="0"/>
                <a:cs typeface="Arial" panose="020B0604020202020204" pitchFamily="34" charset="0"/>
              </a:rPr>
              <a:t>We want to;</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b="0" dirty="0">
                <a:solidFill>
                  <a:schemeClr val="bg1"/>
                </a:solidFill>
                <a:latin typeface="Arial" panose="020B0604020202020204" pitchFamily="34" charset="0"/>
                <a:cs typeface="Arial" panose="020B0604020202020204" pitchFamily="34" charset="0"/>
              </a:rPr>
              <a:t>Ensure that AIUK campaign and contribution to the global campaign has led to more recognition</a:t>
            </a:r>
            <a:r>
              <a:rPr lang="en-GB" sz="1100" b="0" baseline="0" dirty="0">
                <a:solidFill>
                  <a:schemeClr val="bg1"/>
                </a:solidFill>
                <a:latin typeface="Arial" panose="020B0604020202020204" pitchFamily="34" charset="0"/>
                <a:cs typeface="Arial" panose="020B0604020202020204" pitchFamily="34" charset="0"/>
              </a:rPr>
              <a:t> and</a:t>
            </a:r>
            <a:r>
              <a:rPr lang="en-GB" sz="1100" b="0" dirty="0">
                <a:solidFill>
                  <a:schemeClr val="bg1"/>
                </a:solidFill>
                <a:latin typeface="Arial" panose="020B0604020202020204" pitchFamily="34" charset="0"/>
                <a:cs typeface="Arial" panose="020B0604020202020204" pitchFamily="34" charset="0"/>
              </a:rPr>
              <a:t> protection  of HRD’s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b="0" dirty="0">
                <a:solidFill>
                  <a:schemeClr val="bg1"/>
                </a:solidFill>
                <a:latin typeface="Arial" panose="020B0604020202020204" pitchFamily="34" charset="0"/>
                <a:cs typeface="Arial" panose="020B0604020202020204" pitchFamily="34" charset="0"/>
              </a:rPr>
              <a:t>HRD’s are better equipped and connected to carry out their work through specific training and capacity building projects.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dirty="0">
                <a:latin typeface="Arial" panose="020B0604020202020204" pitchFamily="34" charset="0"/>
                <a:cs typeface="Arial" panose="020B0604020202020204" pitchFamily="34" charset="0"/>
              </a:rPr>
              <a:t>Named HRDs at risk see positive development in their cases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b="0" dirty="0">
                <a:solidFill>
                  <a:schemeClr val="bg1"/>
                </a:solidFill>
                <a:latin typeface="Arial" panose="020B0604020202020204" pitchFamily="34" charset="0"/>
                <a:cs typeface="Arial" panose="020B0604020202020204" pitchFamily="34" charset="0"/>
              </a:rPr>
              <a:t>Inspire more people in the UK to take action with and on behalf of Human Rights Defenders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GB" sz="1100" b="0" dirty="0">
                <a:solidFill>
                  <a:schemeClr val="bg1"/>
                </a:solidFill>
                <a:latin typeface="Arial" panose="020B0604020202020204" pitchFamily="34" charset="0"/>
                <a:cs typeface="Arial" panose="020B0604020202020204" pitchFamily="34" charset="0"/>
              </a:rPr>
              <a:t>Inspire people to become Human Rights Defenders themselves.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100" b="0" dirty="0">
              <a:solidFill>
                <a:schemeClr val="bg1"/>
              </a:solidFill>
              <a:latin typeface="Arial" panose="020B0604020202020204" pitchFamily="34" charset="0"/>
              <a:cs typeface="Arial" panose="020B0604020202020204" pitchFamily="34" charset="0"/>
            </a:endParaRPr>
          </a:p>
          <a:p>
            <a:pPr marL="0" indent="0">
              <a:buNone/>
            </a:pPr>
            <a:r>
              <a:rPr lang="en-GB" sz="1100" b="0" dirty="0">
                <a:solidFill>
                  <a:schemeClr val="bg1"/>
                </a:solidFill>
                <a:latin typeface="Arial" panose="020B0604020202020204" pitchFamily="34" charset="0"/>
                <a:cs typeface="Arial" panose="020B0604020202020204" pitchFamily="34" charset="0"/>
              </a:rPr>
              <a:t>4. </a:t>
            </a:r>
            <a:r>
              <a:rPr lang="en-GB" sz="1100" b="0" baseline="0" dirty="0">
                <a:solidFill>
                  <a:schemeClr val="bg1"/>
                </a:solidFill>
                <a:latin typeface="Arial" panose="020B0604020202020204" pitchFamily="34" charset="0"/>
                <a:cs typeface="Arial" panose="020B0604020202020204" pitchFamily="34" charset="0"/>
              </a:rPr>
              <a:t>     </a:t>
            </a:r>
            <a:r>
              <a:rPr lang="en-GB" sz="1100" b="0" dirty="0">
                <a:solidFill>
                  <a:schemeClr val="bg1"/>
                </a:solidFill>
                <a:latin typeface="Arial" panose="020B0604020202020204" pitchFamily="34" charset="0"/>
                <a:cs typeface="Arial" panose="020B0604020202020204" pitchFamily="34" charset="0"/>
              </a:rPr>
              <a:t>This</a:t>
            </a:r>
            <a:r>
              <a:rPr lang="en-GB" sz="1100" b="0" baseline="0" dirty="0">
                <a:solidFill>
                  <a:schemeClr val="bg1"/>
                </a:solidFill>
                <a:latin typeface="Arial" panose="020B0604020202020204" pitchFamily="34" charset="0"/>
                <a:cs typeface="Arial" panose="020B0604020202020204" pitchFamily="34" charset="0"/>
              </a:rPr>
              <a:t> is to be achieved through the core approaches of the AIUK BRAVE campaign, which are; </a:t>
            </a:r>
          </a:p>
          <a:p>
            <a:pPr marL="342900" indent="-342900">
              <a:buFont typeface="Arial" panose="020B0604020202020204" pitchFamily="34" charset="0"/>
              <a:buChar char="•"/>
            </a:pPr>
            <a:r>
              <a:rPr lang="en-GB" sz="1100" b="0" dirty="0">
                <a:solidFill>
                  <a:schemeClr val="bg1"/>
                </a:solidFill>
                <a:latin typeface="Arial" panose="020B0604020202020204" pitchFamily="34" charset="0"/>
                <a:cs typeface="Arial" panose="020B0604020202020204" pitchFamily="34" charset="0"/>
              </a:rPr>
              <a:t>Human Rights Education </a:t>
            </a:r>
          </a:p>
          <a:p>
            <a:pPr marL="342900" indent="-342900">
              <a:buFont typeface="Arial" panose="020B0604020202020204" pitchFamily="34" charset="0"/>
              <a:buChar char="•"/>
            </a:pPr>
            <a:r>
              <a:rPr lang="en-GB" sz="1100" b="0" dirty="0">
                <a:solidFill>
                  <a:schemeClr val="bg1"/>
                </a:solidFill>
                <a:latin typeface="Arial" panose="020B0604020202020204" pitchFamily="34" charset="0"/>
                <a:cs typeface="Arial" panose="020B0604020202020204" pitchFamily="34" charset="0"/>
              </a:rPr>
              <a:t>Active Participation </a:t>
            </a:r>
          </a:p>
          <a:p>
            <a:pPr marL="342900" indent="-342900">
              <a:buFont typeface="Arial" panose="020B0604020202020204" pitchFamily="34" charset="0"/>
              <a:buChar char="•"/>
            </a:pPr>
            <a:r>
              <a:rPr lang="en-GB" sz="1100" b="0" dirty="0">
                <a:solidFill>
                  <a:schemeClr val="bg1"/>
                </a:solidFill>
                <a:latin typeface="Arial" panose="020B0604020202020204" pitchFamily="34" charset="0"/>
                <a:cs typeface="Arial" panose="020B0604020202020204" pitchFamily="34" charset="0"/>
              </a:rPr>
              <a:t>Youth involvement (including in advocacy &amp; lobbying activities) </a:t>
            </a:r>
          </a:p>
          <a:p>
            <a:pPr marL="342900" indent="-342900">
              <a:buFont typeface="Arial" panose="020B0604020202020204" pitchFamily="34" charset="0"/>
              <a:buChar char="•"/>
            </a:pPr>
            <a:r>
              <a:rPr lang="en-GB" sz="1100" b="0" dirty="0">
                <a:solidFill>
                  <a:schemeClr val="bg1"/>
                </a:solidFill>
                <a:latin typeface="Arial" panose="020B0604020202020204" pitchFamily="34" charset="0"/>
                <a:cs typeface="Arial" panose="020B0604020202020204" pitchFamily="34" charset="0"/>
              </a:rPr>
              <a:t>Capacity Building of individual HRDs, partner organisations and AIUK activists</a:t>
            </a:r>
          </a:p>
          <a:p>
            <a:pPr marL="342900" indent="-342900">
              <a:buFont typeface="Arial" panose="020B0604020202020204" pitchFamily="34" charset="0"/>
              <a:buChar char="•"/>
            </a:pPr>
            <a:r>
              <a:rPr lang="en-GB" sz="1100" b="0" dirty="0">
                <a:solidFill>
                  <a:schemeClr val="bg1"/>
                </a:solidFill>
                <a:latin typeface="Arial" panose="020B0604020202020204" pitchFamily="34" charset="0"/>
                <a:cs typeface="Arial" panose="020B0604020202020204" pitchFamily="34" charset="0"/>
              </a:rPr>
              <a:t>Advocacy </a:t>
            </a:r>
          </a:p>
          <a:p>
            <a:pPr marL="342900" indent="-342900">
              <a:buFont typeface="Arial" panose="020B0604020202020204" pitchFamily="34" charset="0"/>
              <a:buChar char="•"/>
            </a:pPr>
            <a:r>
              <a:rPr lang="en-GB" sz="1100" b="0" dirty="0">
                <a:solidFill>
                  <a:schemeClr val="bg1"/>
                </a:solidFill>
                <a:latin typeface="Arial" panose="020B0604020202020204" pitchFamily="34" charset="0"/>
                <a:cs typeface="Arial" panose="020B0604020202020204" pitchFamily="34" charset="0"/>
              </a:rPr>
              <a:t>Solidarity</a:t>
            </a:r>
          </a:p>
          <a:p>
            <a:pPr marL="0" indent="0">
              <a:buFont typeface="Arial" panose="020B0604020202020204" pitchFamily="34" charset="0"/>
              <a:buNone/>
            </a:pPr>
            <a:endParaRPr lang="en-GB" sz="1100" b="0" dirty="0">
              <a:solidFill>
                <a:schemeClr val="bg1"/>
              </a:solidFill>
              <a:latin typeface="Arial" panose="020B0604020202020204" pitchFamily="34" charset="0"/>
              <a:cs typeface="Arial" panose="020B0604020202020204" pitchFamily="34" charset="0"/>
            </a:endParaRPr>
          </a:p>
          <a:p>
            <a:pPr marL="457200" indent="-457200">
              <a:buAutoNum type="arabicPeriod"/>
            </a:pPr>
            <a:endParaRPr lang="en-GB" sz="1100" b="0" dirty="0">
              <a:solidFill>
                <a:schemeClr val="bg1"/>
              </a:solidFill>
              <a:latin typeface="Arial" panose="020B0604020202020204" pitchFamily="34" charset="0"/>
              <a:cs typeface="Arial" panose="020B0604020202020204" pitchFamily="34" charset="0"/>
            </a:endParaRPr>
          </a:p>
          <a:p>
            <a:pPr marL="228600" indent="-228600">
              <a:buAutoNum type="arabicPeriod"/>
            </a:pPr>
            <a:endParaRPr lang="en-GB" sz="11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16</a:t>
            </a:fld>
            <a:endParaRPr lang="en-GB"/>
          </a:p>
        </p:txBody>
      </p:sp>
    </p:spTree>
    <p:extLst>
      <p:ext uri="{BB962C8B-B14F-4D97-AF65-F5344CB8AC3E}">
        <p14:creationId xmlns:p14="http://schemas.microsoft.com/office/powerpoint/2010/main" val="45533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15: Activity: Exploring Key Campaign Cases </a:t>
            </a:r>
          </a:p>
          <a:p>
            <a:endParaRPr lang="en-GB" sz="1100" b="1"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The</a:t>
            </a:r>
            <a:r>
              <a:rPr lang="en-GB" sz="1100" b="0" baseline="0" dirty="0">
                <a:latin typeface="Arial" panose="020B0604020202020204" pitchFamily="34" charset="0"/>
                <a:cs typeface="Arial" panose="020B0604020202020204" pitchFamily="34" charset="0"/>
              </a:rPr>
              <a:t> next few slides will focus on exploring the 5 key campaign cases that will be the focus of the two year priority campaign. </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Depending on how much time trainers have been given for their session, they can either run through this section as a presentation or run it as an activity using the ‘Activity Case Sheet’. </a:t>
            </a:r>
          </a:p>
          <a:p>
            <a:endParaRPr lang="en-GB" sz="1100" b="0" baseline="0" dirty="0">
              <a:latin typeface="Arial" panose="020B0604020202020204" pitchFamily="34" charset="0"/>
              <a:cs typeface="Arial" panose="020B0604020202020204" pitchFamily="34" charset="0"/>
            </a:endParaRPr>
          </a:p>
          <a:p>
            <a:r>
              <a:rPr lang="en-GB" sz="1100" b="1" kern="1200" dirty="0">
                <a:solidFill>
                  <a:schemeClr val="tx1"/>
                </a:solidFill>
                <a:effectLst/>
                <a:latin typeface="Arial" panose="020B0604020202020204" pitchFamily="34" charset="0"/>
                <a:ea typeface="+mn-ea"/>
                <a:cs typeface="Arial" panose="020B0604020202020204" pitchFamily="34" charset="0"/>
              </a:rPr>
              <a:t>Session objective</a:t>
            </a:r>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kern="1200" dirty="0">
                <a:solidFill>
                  <a:schemeClr val="tx1"/>
                </a:solidFill>
                <a:effectLst/>
                <a:latin typeface="Arial" panose="020B0604020202020204" pitchFamily="34" charset="0"/>
                <a:ea typeface="+mn-ea"/>
                <a:cs typeface="Arial" panose="020B0604020202020204" pitchFamily="34" charset="0"/>
              </a:rPr>
              <a:t>Part 1: To explore each case in detail and share learnings.</a:t>
            </a:r>
            <a:r>
              <a:rPr lang="en-GB" sz="1100" kern="1200" baseline="0" dirty="0">
                <a:solidFill>
                  <a:schemeClr val="tx1"/>
                </a:solidFill>
                <a:effectLst/>
                <a:latin typeface="Arial" panose="020B0604020202020204" pitchFamily="34" charset="0"/>
                <a:ea typeface="+mn-ea"/>
                <a:cs typeface="Arial" panose="020B0604020202020204" pitchFamily="34" charset="0"/>
              </a:rPr>
              <a:t> (10 minutes to explore and 10 minutes to feedback and reflect)</a:t>
            </a:r>
          </a:p>
          <a:p>
            <a:r>
              <a:rPr lang="en-GB" sz="1100" kern="1200" baseline="0" dirty="0">
                <a:solidFill>
                  <a:schemeClr val="tx1"/>
                </a:solidFill>
                <a:effectLst/>
                <a:latin typeface="Arial" panose="020B0604020202020204" pitchFamily="34" charset="0"/>
                <a:ea typeface="+mn-ea"/>
                <a:cs typeface="Arial" panose="020B0604020202020204" pitchFamily="34" charset="0"/>
              </a:rPr>
              <a:t>Part 2: To come up with creative and innovative ways to campaign on assigned cases. (20 minutes to plan creative campaign and 20 minutes to feedback and reflect)</a:t>
            </a:r>
            <a:endParaRPr lang="en-GB" sz="1100" kern="1200" dirty="0">
              <a:solidFill>
                <a:schemeClr val="tx1"/>
              </a:solidFill>
              <a:effectLst/>
              <a:latin typeface="Arial" panose="020B0604020202020204" pitchFamily="34" charset="0"/>
              <a:ea typeface="+mn-ea"/>
              <a:cs typeface="Arial" panose="020B0604020202020204" pitchFamily="34" charset="0"/>
            </a:endParaRP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b="1" kern="1200" dirty="0">
                <a:solidFill>
                  <a:schemeClr val="tx1"/>
                </a:solidFill>
                <a:effectLst/>
                <a:latin typeface="Arial" panose="020B0604020202020204" pitchFamily="34" charset="0"/>
                <a:ea typeface="+mn-ea"/>
                <a:cs typeface="Arial" panose="020B0604020202020204" pitchFamily="34" charset="0"/>
              </a:rPr>
              <a:t>Length of session:</a:t>
            </a:r>
            <a:r>
              <a:rPr lang="en-GB" sz="1100" kern="1200" dirty="0">
                <a:solidFill>
                  <a:schemeClr val="tx1"/>
                </a:solidFill>
                <a:effectLst/>
                <a:latin typeface="Arial" panose="020B0604020202020204" pitchFamily="34" charset="0"/>
                <a:ea typeface="+mn-ea"/>
                <a:cs typeface="Arial" panose="020B0604020202020204" pitchFamily="34" charset="0"/>
              </a:rPr>
              <a:t> 60 minutes</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b="1" kern="1200" dirty="0">
                <a:solidFill>
                  <a:schemeClr val="tx1"/>
                </a:solidFill>
                <a:effectLst/>
                <a:latin typeface="Arial" panose="020B0604020202020204" pitchFamily="34" charset="0"/>
                <a:ea typeface="+mn-ea"/>
                <a:cs typeface="Arial" panose="020B0604020202020204" pitchFamily="34" charset="0"/>
              </a:rPr>
              <a:t>Resources: </a:t>
            </a:r>
            <a:r>
              <a:rPr lang="en-GB" sz="1100" kern="1200" dirty="0">
                <a:solidFill>
                  <a:schemeClr val="tx1"/>
                </a:solidFill>
                <a:effectLst/>
                <a:latin typeface="Arial" panose="020B0604020202020204" pitchFamily="34" charset="0"/>
                <a:ea typeface="+mn-ea"/>
                <a:cs typeface="Arial" panose="020B0604020202020204" pitchFamily="34" charset="0"/>
              </a:rPr>
              <a:t>Post-it notes, marker pens, flip chart, case activity sheets,</a:t>
            </a:r>
            <a:r>
              <a:rPr lang="en-GB" sz="1100" kern="1200" baseline="0" dirty="0">
                <a:solidFill>
                  <a:schemeClr val="tx1"/>
                </a:solidFill>
                <a:effectLst/>
                <a:latin typeface="Arial" panose="020B0604020202020204" pitchFamily="34" charset="0"/>
                <a:ea typeface="+mn-ea"/>
                <a:cs typeface="Arial" panose="020B0604020202020204" pitchFamily="34" charset="0"/>
              </a:rPr>
              <a:t> </a:t>
            </a:r>
            <a:r>
              <a:rPr lang="en-GB" sz="1100" kern="1200" cap="none" baseline="0" dirty="0">
                <a:solidFill>
                  <a:schemeClr val="tx1"/>
                </a:solidFill>
                <a:effectLst/>
                <a:latin typeface="Arial" panose="020B0604020202020204" pitchFamily="34" charset="0"/>
                <a:ea typeface="+mn-ea"/>
                <a:cs typeface="Arial" panose="020B0604020202020204" pitchFamily="34" charset="0"/>
              </a:rPr>
              <a:t>Info Sheet – BRAVE Global Cases, Info Sheet – Case Country Profiles. </a:t>
            </a:r>
            <a:endParaRPr lang="en-GB" sz="1100" kern="1200" cap="small" dirty="0">
              <a:solidFill>
                <a:schemeClr val="tx1"/>
              </a:solidFill>
              <a:effectLst/>
              <a:latin typeface="Arial" panose="020B0604020202020204" pitchFamily="34" charset="0"/>
              <a:ea typeface="+mn-ea"/>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indent="-228600">
              <a:buAutoNum type="arabicPeriod"/>
            </a:pPr>
            <a:r>
              <a:rPr lang="en-GB" sz="1100" dirty="0">
                <a:latin typeface="Arial" panose="020B0604020202020204" pitchFamily="34" charset="0"/>
                <a:cs typeface="Arial" panose="020B0604020202020204" pitchFamily="34" charset="0"/>
              </a:rPr>
              <a:t>Throughout the lifetime of the BRAVE Campaign, Amnesty UK will be working on 5 key cases. There will also be other HRDs that may feature as part of this campaign but these 5 will be the keys cases that the global movement will all work on. </a:t>
            </a:r>
          </a:p>
          <a:p>
            <a:pPr marL="228600" indent="-228600">
              <a:buAutoNum type="arabicPeriod"/>
            </a:pPr>
            <a:r>
              <a:rPr lang="en-GB" sz="1100" dirty="0">
                <a:latin typeface="Arial" panose="020B0604020202020204" pitchFamily="34" charset="0"/>
                <a:cs typeface="Arial" panose="020B0604020202020204" pitchFamily="34" charset="0"/>
              </a:rPr>
              <a:t>These 5 individuals have all experienced the constraints, restrictions, threats and intimidation that Amnesty UK are looking to address within the Campaign.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dirty="0">
                <a:latin typeface="Arial" panose="020B0604020202020204" pitchFamily="34" charset="0"/>
                <a:cs typeface="Arial" panose="020B0604020202020204" pitchFamily="34" charset="0"/>
              </a:rPr>
              <a:t>Amnesty UK will be campaigning on these 5 cases in a sustained way for at least the next two years, and our aim is to galvanise as much support for these cases from the UK public.</a:t>
            </a:r>
            <a:endParaRPr lang="en-US" sz="1100" b="0" dirty="0">
              <a:latin typeface="Arial" panose="020B0604020202020204" pitchFamily="34" charset="0"/>
              <a:cs typeface="Arial" panose="020B0604020202020204" pitchFamily="34" charset="0"/>
            </a:endParaRPr>
          </a:p>
          <a:p>
            <a:pPr marL="228600" indent="-228600">
              <a:buAutoNum type="arabicPeriod"/>
            </a:pPr>
            <a:r>
              <a:rPr lang="en-GB" sz="1100" dirty="0">
                <a:latin typeface="Arial" panose="020B0604020202020204" pitchFamily="34" charset="0"/>
                <a:cs typeface="Arial" panose="020B0604020202020204" pitchFamily="34" charset="0"/>
              </a:rPr>
              <a:t>You will now take the opportunity to explore these 5 cases. </a:t>
            </a:r>
          </a:p>
          <a:p>
            <a:pPr marL="228600" indent="-228600">
              <a:buAutoNum type="arabicPeriod"/>
            </a:pPr>
            <a:r>
              <a:rPr lang="en-GB" sz="1100" dirty="0">
                <a:latin typeface="Arial" panose="020B0604020202020204" pitchFamily="34" charset="0"/>
                <a:cs typeface="Arial" panose="020B0604020202020204" pitchFamily="34" charset="0"/>
              </a:rPr>
              <a:t>Divide</a:t>
            </a:r>
            <a:r>
              <a:rPr lang="en-GB" sz="1100" baseline="0" dirty="0">
                <a:latin typeface="Arial" panose="020B0604020202020204" pitchFamily="34" charset="0"/>
                <a:cs typeface="Arial" panose="020B0604020202020204" pitchFamily="34" charset="0"/>
              </a:rPr>
              <a:t> 5 cases between 5 groups, if group sizes exceed 4 then assign 1 case to more than group. </a:t>
            </a:r>
          </a:p>
          <a:p>
            <a:pPr marL="228600" indent="-228600">
              <a:buAutoNum type="arabicPeriod"/>
            </a:pPr>
            <a:endParaRPr lang="en-GB" sz="1100" baseline="0" dirty="0">
              <a:latin typeface="Arial" panose="020B0604020202020204" pitchFamily="34" charset="0"/>
              <a:cs typeface="Arial" panose="020B0604020202020204" pitchFamily="34" charset="0"/>
            </a:endParaRPr>
          </a:p>
          <a:p>
            <a:pPr marL="0" indent="0">
              <a:buNone/>
            </a:pPr>
            <a:r>
              <a:rPr lang="en-GB" sz="1100" baseline="0" dirty="0">
                <a:latin typeface="Arial" panose="020B0604020202020204" pitchFamily="34" charset="0"/>
                <a:cs typeface="Arial" panose="020B0604020202020204" pitchFamily="34" charset="0"/>
              </a:rPr>
              <a:t>Part 1: Read the case sheet, make a note of key issues and concerns about the case. Share your case with the rest of the group. After all groups have </a:t>
            </a:r>
            <a:r>
              <a:rPr lang="en-GB" sz="1100" baseline="0" dirty="0" err="1">
                <a:latin typeface="Arial" panose="020B0604020202020204" pitchFamily="34" charset="0"/>
                <a:cs typeface="Arial" panose="020B0604020202020204" pitchFamily="34" charset="0"/>
              </a:rPr>
              <a:t>fedback</a:t>
            </a:r>
            <a:r>
              <a:rPr lang="en-GB" sz="1100" baseline="0" dirty="0">
                <a:latin typeface="Arial" panose="020B0604020202020204" pitchFamily="34" charset="0"/>
                <a:cs typeface="Arial" panose="020B0604020202020204" pitchFamily="34" charset="0"/>
              </a:rPr>
              <a:t>, discuss the similarities of the HRDs work, the tactics used to silence them and common themes. (20 minutes)</a:t>
            </a:r>
          </a:p>
          <a:p>
            <a:pPr marL="0" indent="0">
              <a:buNone/>
            </a:pPr>
            <a:endParaRPr lang="en-GB" sz="1100" baseline="0" dirty="0">
              <a:latin typeface="Arial" panose="020B0604020202020204" pitchFamily="34" charset="0"/>
              <a:cs typeface="Arial" panose="020B0604020202020204" pitchFamily="34" charset="0"/>
            </a:endParaRPr>
          </a:p>
          <a:p>
            <a:pPr marL="0" indent="0">
              <a:buNone/>
            </a:pPr>
            <a:r>
              <a:rPr lang="en-GB" sz="1100" baseline="0" dirty="0">
                <a:latin typeface="Arial" panose="020B0604020202020204" pitchFamily="34" charset="0"/>
                <a:cs typeface="Arial" panose="020B0604020202020204" pitchFamily="34" charset="0"/>
              </a:rPr>
              <a:t>Part 2: Swap case sheet with other group. Come up with a creative and innovative way to campaign on your assigned case. Prepare a brief creative action or campaign plan to share with the rest of the group. (40 minutes)</a:t>
            </a:r>
          </a:p>
          <a:p>
            <a:pPr marL="0" indent="0">
              <a:buNone/>
            </a:pPr>
            <a:endParaRPr lang="en-GB" sz="1100" baseline="0" dirty="0">
              <a:latin typeface="Arial" panose="020B0604020202020204" pitchFamily="34" charset="0"/>
              <a:cs typeface="Arial" panose="020B0604020202020204" pitchFamily="34" charset="0"/>
            </a:endParaRPr>
          </a:p>
          <a:p>
            <a:pPr marL="0" indent="0">
              <a:buNone/>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17</a:t>
            </a:fld>
            <a:endParaRPr lang="en-GB"/>
          </a:p>
        </p:txBody>
      </p:sp>
    </p:spTree>
    <p:extLst>
      <p:ext uri="{BB962C8B-B14F-4D97-AF65-F5344CB8AC3E}">
        <p14:creationId xmlns:p14="http://schemas.microsoft.com/office/powerpoint/2010/main" val="203200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16: Exploring Key Campaign Cases: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Tep</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Vanny</a:t>
            </a:r>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The</a:t>
            </a:r>
            <a:r>
              <a:rPr lang="en-GB" sz="1100" b="0" baseline="0" dirty="0">
                <a:latin typeface="Arial" panose="020B0604020202020204" pitchFamily="34" charset="0"/>
                <a:cs typeface="Arial" panose="020B0604020202020204" pitchFamily="34" charset="0"/>
              </a:rPr>
              <a:t> next few slides will focus on exploring the 5 campaign cases that will be the focus of the two year priority campaign. </a:t>
            </a:r>
          </a:p>
          <a:p>
            <a:endParaRPr lang="en-GB" sz="1100" b="0" baseline="0" dirty="0">
              <a:latin typeface="Arial" panose="020B0604020202020204" pitchFamily="34" charset="0"/>
              <a:cs typeface="Arial" panose="020B0604020202020204" pitchFamily="34" charset="0"/>
            </a:endParaRPr>
          </a:p>
          <a:p>
            <a:r>
              <a:rPr lang="en-GB" sz="1100" b="1" kern="1200" dirty="0">
                <a:solidFill>
                  <a:schemeClr val="tx1"/>
                </a:solidFill>
                <a:effectLst/>
                <a:latin typeface="Arial" panose="020B0604020202020204" pitchFamily="34" charset="0"/>
                <a:ea typeface="+mn-ea"/>
                <a:cs typeface="Arial" panose="020B0604020202020204" pitchFamily="34" charset="0"/>
              </a:rPr>
              <a:t>The global objectives on </a:t>
            </a:r>
            <a:r>
              <a:rPr lang="en-GB" sz="1100" b="1" kern="1200" dirty="0" err="1">
                <a:solidFill>
                  <a:schemeClr val="tx1"/>
                </a:solidFill>
                <a:effectLst/>
                <a:latin typeface="Arial" panose="020B0604020202020204" pitchFamily="34" charset="0"/>
                <a:ea typeface="+mn-ea"/>
                <a:cs typeface="Arial" panose="020B0604020202020204" pitchFamily="34" charset="0"/>
              </a:rPr>
              <a:t>Tep</a:t>
            </a:r>
            <a:r>
              <a:rPr lang="en-GB" sz="1100" b="1" kern="1200" dirty="0">
                <a:solidFill>
                  <a:schemeClr val="tx1"/>
                </a:solidFill>
                <a:effectLst/>
                <a:latin typeface="Arial" panose="020B0604020202020204" pitchFamily="34" charset="0"/>
                <a:ea typeface="+mn-ea"/>
                <a:cs typeface="Arial" panose="020B0604020202020204" pitchFamily="34" charset="0"/>
              </a:rPr>
              <a:t> </a:t>
            </a:r>
            <a:r>
              <a:rPr lang="en-GB" sz="1100" b="1" kern="1200" dirty="0" err="1">
                <a:solidFill>
                  <a:schemeClr val="tx1"/>
                </a:solidFill>
                <a:effectLst/>
                <a:latin typeface="Arial" panose="020B0604020202020204" pitchFamily="34" charset="0"/>
                <a:ea typeface="+mn-ea"/>
                <a:cs typeface="Arial" panose="020B0604020202020204" pitchFamily="34" charset="0"/>
              </a:rPr>
              <a:t>Vanny’s</a:t>
            </a:r>
            <a:r>
              <a:rPr lang="en-GB" sz="1100" b="1" kern="1200" dirty="0">
                <a:solidFill>
                  <a:schemeClr val="tx1"/>
                </a:solidFill>
                <a:effectLst/>
                <a:latin typeface="Arial" panose="020B0604020202020204" pitchFamily="34" charset="0"/>
                <a:ea typeface="+mn-ea"/>
                <a:cs typeface="Arial" panose="020B0604020202020204" pitchFamily="34" charset="0"/>
              </a:rPr>
              <a:t> case are:</a:t>
            </a:r>
            <a:endParaRPr lang="en-GB" sz="1100" kern="1200" dirty="0">
              <a:solidFill>
                <a:schemeClr val="tx1"/>
              </a:solidFill>
              <a:effectLst/>
              <a:latin typeface="Arial" panose="020B0604020202020204" pitchFamily="34" charset="0"/>
              <a:ea typeface="+mn-ea"/>
              <a:cs typeface="Arial" panose="020B0604020202020204" pitchFamily="34" charset="0"/>
            </a:endParaRPr>
          </a:p>
          <a:p>
            <a:r>
              <a:rPr lang="en-GB" sz="1100" b="1" kern="1200" dirty="0">
                <a:solidFill>
                  <a:schemeClr val="tx1"/>
                </a:solidFill>
                <a:effectLst/>
                <a:latin typeface="Arial" panose="020B0604020202020204" pitchFamily="34" charset="0"/>
                <a:ea typeface="+mn-ea"/>
                <a:cs typeface="Arial" panose="020B0604020202020204" pitchFamily="34" charset="0"/>
              </a:rPr>
              <a:t> </a:t>
            </a: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appeal court overturns the conviction and orders the immediate and unconditional release of </a:t>
            </a:r>
            <a:r>
              <a:rPr lang="en-GB" sz="1100" kern="1200" dirty="0" err="1">
                <a:solidFill>
                  <a:schemeClr val="tx1"/>
                </a:solidFill>
                <a:effectLst/>
                <a:latin typeface="Arial" panose="020B0604020202020204" pitchFamily="34" charset="0"/>
                <a:ea typeface="+mn-ea"/>
                <a:cs typeface="Arial" panose="020B0604020202020204" pitchFamily="34" charset="0"/>
              </a:rPr>
              <a:t>Tep</a:t>
            </a:r>
            <a:r>
              <a:rPr lang="en-GB" sz="1100" kern="1200" dirty="0">
                <a:solidFill>
                  <a:schemeClr val="tx1"/>
                </a:solidFill>
                <a:effectLst/>
                <a:latin typeface="Arial" panose="020B0604020202020204" pitchFamily="34" charset="0"/>
                <a:ea typeface="+mn-ea"/>
                <a:cs typeface="Arial" panose="020B0604020202020204" pitchFamily="34" charset="0"/>
              </a:rPr>
              <a:t> </a:t>
            </a:r>
            <a:r>
              <a:rPr lang="en-GB" sz="1100" kern="1200" dirty="0" err="1">
                <a:solidFill>
                  <a:schemeClr val="tx1"/>
                </a:solidFill>
                <a:effectLst/>
                <a:latin typeface="Arial" panose="020B0604020202020204" pitchFamily="34" charset="0"/>
                <a:ea typeface="+mn-ea"/>
                <a:cs typeface="Arial" panose="020B0604020202020204" pitchFamily="34" charset="0"/>
              </a:rPr>
              <a:t>Vanny</a:t>
            </a: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Increased visiting rights for family and friends</a:t>
            </a:r>
          </a:p>
          <a:p>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Tep</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Vanny</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is a land rights defender, human rights defender and community representative.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Tap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Vanny</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has become a symbol of peaceful resistance in Cambodia.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She helped mobilise the communities of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Boeung</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Kak</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Lake to protest against the forced eviction of thousands of families to make way for a tourist development by a private company granted a 99-year lease on the land by Phnom Penh Municipality.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Because of their peaceful protests, she and 13 fellow women human rights defenders, were sentenced to 2.5 years in prison on 24 May 2012.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The authorities are now reviving old cases against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Tep</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Vanny</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in an apparent attempt to silence her and as a warning to other defenders.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In March 2013 she participated in a protest against the lake development, held outside Prime Minister Hun Sen’s house in Phnom Penh.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Because of this, on 23 February 2017 she was convicted on charges of “intentional violence with aggravated circumstances” and again given a 2.5 year prison sentence.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During the trial the prosecution presented no credible evidence to back up their charges.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dirty="0">
                <a:latin typeface="Arial" panose="020B0604020202020204" pitchFamily="34" charset="0"/>
                <a:cs typeface="Arial" panose="020B0604020202020204" pitchFamily="34" charset="0"/>
              </a:rPr>
              <a:t>She has been in prison since 16 August 2016 for her land protest work, and the authorities are going to extraordinary lengths to ensure that she remains in prison.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dirty="0">
                <a:latin typeface="Arial" panose="020B0604020202020204" pitchFamily="34" charset="0"/>
                <a:cs typeface="Arial" panose="020B0604020202020204" pitchFamily="34" charset="0"/>
              </a:rPr>
              <a:t>They hope to send a chilling message to other human rights defenders and activists.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100" b="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18</a:t>
            </a:fld>
            <a:endParaRPr lang="en-GB"/>
          </a:p>
        </p:txBody>
      </p:sp>
    </p:spTree>
    <p:extLst>
      <p:ext uri="{BB962C8B-B14F-4D97-AF65-F5344CB8AC3E}">
        <p14:creationId xmlns:p14="http://schemas.microsoft.com/office/powerpoint/2010/main" val="88933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17: Exploring Key Campaign Cases: Rodrigo</a:t>
            </a:r>
            <a:r>
              <a:rPr lang="en-GB" sz="1100" b="1" baseline="0" dirty="0">
                <a:latin typeface="Arial" panose="020B0604020202020204" pitchFamily="34" charset="0"/>
                <a:cs typeface="Arial" panose="020B0604020202020204" pitchFamily="34" charset="0"/>
              </a:rPr>
              <a:t> </a:t>
            </a:r>
            <a:r>
              <a:rPr lang="en-GB" sz="1100" b="1" baseline="0" dirty="0" err="1">
                <a:latin typeface="Arial" panose="020B0604020202020204" pitchFamily="34" charset="0"/>
                <a:cs typeface="Arial" panose="020B0604020202020204" pitchFamily="34" charset="0"/>
              </a:rPr>
              <a:t>Mundaca</a:t>
            </a:r>
            <a:r>
              <a:rPr lang="en-GB" sz="1100" b="1" baseline="0" dirty="0">
                <a:latin typeface="Arial" panose="020B0604020202020204" pitchFamily="34" charset="0"/>
                <a:cs typeface="Arial" panose="020B0604020202020204" pitchFamily="34" charset="0"/>
              </a:rPr>
              <a:t> and </a:t>
            </a:r>
            <a:r>
              <a:rPr lang="en-GB" sz="1100" b="1" dirty="0">
                <a:latin typeface="Arial" panose="020B0604020202020204" pitchFamily="34" charset="0"/>
                <a:cs typeface="Arial" panose="020B0604020202020204" pitchFamily="34" charset="0"/>
              </a:rPr>
              <a:t>members of MODATIMA </a:t>
            </a:r>
          </a:p>
          <a:p>
            <a:endParaRPr lang="en-GB" sz="1100" b="1"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The</a:t>
            </a:r>
            <a:r>
              <a:rPr lang="en-GB" sz="1100" b="0" baseline="0" dirty="0">
                <a:latin typeface="Arial" panose="020B0604020202020204" pitchFamily="34" charset="0"/>
                <a:cs typeface="Arial" panose="020B0604020202020204" pitchFamily="34" charset="0"/>
              </a:rPr>
              <a:t> next few slides will focus on exploring the 5 campaign cases that will be the focus of the two year priority campaign. </a:t>
            </a:r>
          </a:p>
          <a:p>
            <a:endParaRPr lang="en-GB" sz="1100" b="0" baseline="0" dirty="0">
              <a:latin typeface="Arial" panose="020B0604020202020204" pitchFamily="34" charset="0"/>
              <a:cs typeface="Arial" panose="020B0604020202020204" pitchFamily="34" charset="0"/>
            </a:endParaRPr>
          </a:p>
          <a:p>
            <a:r>
              <a:rPr lang="en-GB" sz="1100" b="1" kern="1200" dirty="0">
                <a:solidFill>
                  <a:schemeClr val="tx1"/>
                </a:solidFill>
                <a:effectLst/>
                <a:latin typeface="Arial" panose="020B0604020202020204" pitchFamily="34" charset="0"/>
                <a:ea typeface="+mn-ea"/>
                <a:cs typeface="Arial" panose="020B0604020202020204" pitchFamily="34" charset="0"/>
              </a:rPr>
              <a:t>The global objectives on Rodrigo’s case are: </a:t>
            </a: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By 2018, the authorities provide effective protection measures to Rodrigo </a:t>
            </a:r>
            <a:r>
              <a:rPr lang="en-GB" sz="1100" kern="1200" dirty="0" err="1">
                <a:solidFill>
                  <a:schemeClr val="tx1"/>
                </a:solidFill>
                <a:effectLst/>
                <a:latin typeface="Arial" panose="020B0604020202020204" pitchFamily="34" charset="0"/>
                <a:ea typeface="+mn-ea"/>
                <a:cs typeface="Arial" panose="020B0604020202020204" pitchFamily="34" charset="0"/>
              </a:rPr>
              <a:t>Mundaca</a:t>
            </a:r>
            <a:r>
              <a:rPr lang="en-GB" sz="1100" kern="1200" dirty="0">
                <a:solidFill>
                  <a:schemeClr val="tx1"/>
                </a:solidFill>
                <a:effectLst/>
                <a:latin typeface="Arial" panose="020B0604020202020204" pitchFamily="34" charset="0"/>
                <a:ea typeface="+mn-ea"/>
                <a:cs typeface="Arial" panose="020B0604020202020204" pitchFamily="34" charset="0"/>
              </a:rPr>
              <a:t> and other members of MODATIMA, in consultation with them and in accordance with their wishes;</a:t>
            </a: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By 2018, the authorities initiate prompt, thorough and impartial investigations into the threats and attacks against members of MODATIMA, make the results public and bring those responsible to justice.</a:t>
            </a: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Rodrigo </a:t>
            </a:r>
            <a:r>
              <a:rPr lang="en-GB" sz="1100" kern="1200" dirty="0" err="1">
                <a:solidFill>
                  <a:schemeClr val="tx1"/>
                </a:solidFill>
                <a:effectLst/>
                <a:latin typeface="Arial" panose="020B0604020202020204" pitchFamily="34" charset="0"/>
                <a:ea typeface="+mn-ea"/>
                <a:cs typeface="Arial" panose="020B0604020202020204" pitchFamily="34" charset="0"/>
              </a:rPr>
              <a:t>Mundaca</a:t>
            </a:r>
            <a:r>
              <a:rPr lang="en-GB" sz="1100" kern="1200" dirty="0">
                <a:solidFill>
                  <a:schemeClr val="tx1"/>
                </a:solidFill>
                <a:effectLst/>
                <a:latin typeface="Arial" panose="020B0604020202020204" pitchFamily="34" charset="0"/>
                <a:ea typeface="+mn-ea"/>
                <a:cs typeface="Arial" panose="020B0604020202020204" pitchFamily="34" charset="0"/>
              </a:rPr>
              <a:t> and other members of MODATIMA receive international solidarity, which encourages them to continue their important human rights work.</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Rodrigo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Mundaca</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is a member of the Defence Movement of Earth, Environmental Protection and for the Access to Water,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Movimiento</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de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Defensa</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por</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el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Acceso</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al Agua, la Tierra y la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Protección</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del Medio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ambiente</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(MODATIMA).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Rodrigo lives in Central Chile, in the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Petorca</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Province and in 2012, he began to denounce the illegal extraction of water by politicians and enterprises in the zone.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As a consequence, 4 criminal cases against the defender were initiated.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One of them ended with a sentence of 61 days in prison suspended under the condition that Rodrigo would present himself monthly to the Chilean Policy, for a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In March 2015, Rodrigo was physically attacked from the back by unidentified people.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In the recent years, he and other community leaders have received threats via cell phone calls, and by people in the street.</a:t>
            </a:r>
          </a:p>
          <a:p>
            <a:pPr marL="228600" indent="-228600">
              <a:buAutoNum type="arabicPeriod"/>
            </a:pP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19</a:t>
            </a:fld>
            <a:endParaRPr lang="en-GB"/>
          </a:p>
        </p:txBody>
      </p:sp>
    </p:spTree>
    <p:extLst>
      <p:ext uri="{BB962C8B-B14F-4D97-AF65-F5344CB8AC3E}">
        <p14:creationId xmlns:p14="http://schemas.microsoft.com/office/powerpoint/2010/main" val="82801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1: Content Warning</a:t>
            </a:r>
          </a:p>
          <a:p>
            <a:endParaRPr lang="en-GB" sz="1100" b="1" dirty="0">
              <a:latin typeface="Arial" panose="020B0604020202020204" pitchFamily="34" charset="0"/>
              <a:cs typeface="Arial" panose="020B0604020202020204" pitchFamily="34" charset="0"/>
            </a:endParaRP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This slide is an important part of setting the scene for this training. With the graphic nature of the abuse suffered by HRDs, which this training highlights, it is important to forewarn participants. Participants should be asked to speak to the trainer should they feel unable part take in all or some parts of the training. </a:t>
            </a:r>
            <a:endParaRPr lang="en-GB" sz="1100" b="0" dirty="0">
              <a:latin typeface="Arial" panose="020B0604020202020204" pitchFamily="34" charset="0"/>
              <a:cs typeface="Arial" panose="020B0604020202020204" pitchFamily="34" charset="0"/>
            </a:endParaRPr>
          </a:p>
          <a:p>
            <a:endParaRPr lang="en-GB" sz="1100" b="0" dirty="0">
              <a:latin typeface="Arial" panose="020B0604020202020204" pitchFamily="34" charset="0"/>
              <a:cs typeface="Arial" panose="020B0604020202020204" pitchFamily="34" charset="0"/>
            </a:endParaRPr>
          </a:p>
          <a:p>
            <a:pPr rtl="0"/>
            <a:r>
              <a:rPr lang="en-GB" sz="1100" b="0" dirty="0">
                <a:latin typeface="Arial" panose="020B0604020202020204" pitchFamily="34" charset="0"/>
                <a:cs typeface="Arial" panose="020B0604020202020204" pitchFamily="34" charset="0"/>
              </a:rPr>
              <a:t>1. </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Content warning for the following;</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Sexual Assault</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Rape</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Torture</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Intimidation and reprisals</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Discrimination</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Killings</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Enforced disappearances</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Stigmatisation</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Smear campaigns</a:t>
            </a: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Trolling</a:t>
            </a:r>
          </a:p>
          <a:p>
            <a:pPr rtl="0"/>
            <a:endParaRPr lang="en-GB"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rtl="0"/>
            <a:endParaRPr lang="en-GB"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rtl="0"/>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You may include the following:</a:t>
            </a:r>
          </a:p>
          <a:p>
            <a:pPr rtl="0"/>
            <a:endParaRPr lang="en-GB"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For activists; The nature of the work we do at Amnesty means that we often deal with issues which are upsetting or distressing. When working on HRD issues it is important to remember that many of the issues we address will have happened to people participating directly in our work. For example, in 2016 HRDs were threatened or attacked in 94 countries.</a:t>
            </a:r>
          </a:p>
          <a:p>
            <a:pPr marL="228600" indent="-228600" rtl="0">
              <a:buFont typeface="+mj-lt"/>
              <a:buAutoNum type="arabicPeriod"/>
            </a:pPr>
            <a:endParaRPr lang="en-GB"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This means that whether you realise or not, you are likely to work with people who have had some direct experience of the issues we are discussing. Please remember this when participating in and facilitating discussions and take care in the type of language you use to ensure that others feel safe in spaces where we learn and campaign for human rights change.</a:t>
            </a:r>
          </a:p>
        </p:txBody>
      </p:sp>
      <p:sp>
        <p:nvSpPr>
          <p:cNvPr id="4" name="Slide Number Placeholder 3"/>
          <p:cNvSpPr>
            <a:spLocks noGrp="1"/>
          </p:cNvSpPr>
          <p:nvPr>
            <p:ph type="sldNum" sz="quarter" idx="10"/>
          </p:nvPr>
        </p:nvSpPr>
        <p:spPr/>
        <p:txBody>
          <a:bodyPr/>
          <a:lstStyle/>
          <a:p>
            <a:fld id="{2BD9460A-BA6D-40FA-8E02-4B10A626AEEB}" type="slidenum">
              <a:rPr lang="en-GB" smtClean="0"/>
              <a:t>2</a:t>
            </a:fld>
            <a:endParaRPr lang="en-GB"/>
          </a:p>
        </p:txBody>
      </p:sp>
    </p:spTree>
    <p:extLst>
      <p:ext uri="{BB962C8B-B14F-4D97-AF65-F5344CB8AC3E}">
        <p14:creationId xmlns:p14="http://schemas.microsoft.com/office/powerpoint/2010/main" val="354070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18: Exploring Key Campaign Cases: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Sakris</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Kupila</a:t>
            </a:r>
            <a:endParaRPr lang="en-GB" sz="11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The</a:t>
            </a:r>
            <a:r>
              <a:rPr lang="en-GB" sz="1100" b="0" baseline="0" dirty="0">
                <a:latin typeface="Arial" panose="020B0604020202020204" pitchFamily="34" charset="0"/>
                <a:cs typeface="Arial" panose="020B0604020202020204" pitchFamily="34" charset="0"/>
              </a:rPr>
              <a:t> next few slides will focus on exploring the 5 campaign cases that will be the focus of the two year priority campaign. </a:t>
            </a:r>
          </a:p>
          <a:p>
            <a:endParaRPr lang="en-GB" sz="1100" b="0" baseline="0" dirty="0">
              <a:latin typeface="Arial" panose="020B0604020202020204" pitchFamily="34" charset="0"/>
              <a:cs typeface="Arial" panose="020B0604020202020204" pitchFamily="34" charset="0"/>
            </a:endParaRPr>
          </a:p>
          <a:p>
            <a:r>
              <a:rPr lang="en-GB" sz="1100" b="1" kern="1200" dirty="0">
                <a:solidFill>
                  <a:schemeClr val="tx1"/>
                </a:solidFill>
                <a:effectLst/>
                <a:latin typeface="Arial" panose="020B0604020202020204" pitchFamily="34" charset="0"/>
                <a:ea typeface="+mn-ea"/>
                <a:cs typeface="Arial" panose="020B0604020202020204" pitchFamily="34" charset="0"/>
              </a:rPr>
              <a:t>The global objectives on </a:t>
            </a:r>
            <a:r>
              <a:rPr lang="en-GB" sz="1100" b="1" kern="1200" dirty="0" err="1">
                <a:solidFill>
                  <a:schemeClr val="tx1"/>
                </a:solidFill>
                <a:effectLst/>
                <a:latin typeface="Arial" panose="020B0604020202020204" pitchFamily="34" charset="0"/>
                <a:ea typeface="+mn-ea"/>
                <a:cs typeface="Arial" panose="020B0604020202020204" pitchFamily="34" charset="0"/>
              </a:rPr>
              <a:t>Sakris</a:t>
            </a:r>
            <a:r>
              <a:rPr lang="en-GB" sz="1100" b="1" kern="1200" dirty="0">
                <a:solidFill>
                  <a:schemeClr val="tx1"/>
                </a:solidFill>
                <a:effectLst/>
                <a:latin typeface="Arial" panose="020B0604020202020204" pitchFamily="34" charset="0"/>
                <a:ea typeface="+mn-ea"/>
                <a:cs typeface="Arial" panose="020B0604020202020204" pitchFamily="34" charset="0"/>
              </a:rPr>
              <a:t>’ case are:</a:t>
            </a:r>
            <a:endParaRPr lang="en-GB" sz="1100" kern="1200" dirty="0">
              <a:solidFill>
                <a:schemeClr val="tx1"/>
              </a:solidFill>
              <a:effectLst/>
              <a:latin typeface="Arial" panose="020B0604020202020204" pitchFamily="34" charset="0"/>
              <a:ea typeface="+mn-ea"/>
              <a:cs typeface="Arial" panose="020B0604020202020204" pitchFamily="34" charset="0"/>
            </a:endParaRPr>
          </a:p>
          <a:p>
            <a:r>
              <a:rPr lang="en-GB" sz="11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Government of Finland to develop a gender recognition procedure that is quick, transparent, based on self-determination, and available irrespective of age, medical or financial status;</a:t>
            </a: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Ministry of Social Affairs and Health to introduce a legislative proposal by the end of 2017 to change the current law on legal gender recognition – the Trans Act – allowing transgender people to obtain legal recognition of their gender through a timely and transparent procedure on the basis of self-identification;</a:t>
            </a: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Government of Finland to revise the Trans Act by the end of 2018, abolishing the need for sterilization, other medical treatment, and a mental health diagnosis, as requirements for a person’s legal recognition of their gender identity. Judicial and medical issues are to be separated and gender diversity is </a:t>
            </a:r>
            <a:r>
              <a:rPr lang="en-GB" sz="1100" kern="1200" dirty="0" err="1">
                <a:solidFill>
                  <a:schemeClr val="tx1"/>
                </a:solidFill>
                <a:effectLst/>
                <a:latin typeface="Arial" panose="020B0604020202020204" pitchFamily="34" charset="0"/>
                <a:ea typeface="+mn-ea"/>
                <a:cs typeface="Arial" panose="020B0604020202020204" pitchFamily="34" charset="0"/>
              </a:rPr>
              <a:t>depathologized</a:t>
            </a:r>
            <a:r>
              <a:rPr lang="en-GB" sz="11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100" kern="1200" dirty="0" err="1">
                <a:solidFill>
                  <a:schemeClr val="tx1"/>
                </a:solidFill>
                <a:effectLst/>
                <a:latin typeface="Arial" panose="020B0604020202020204" pitchFamily="34" charset="0"/>
                <a:ea typeface="+mn-ea"/>
                <a:cs typeface="Arial" panose="020B0604020202020204" pitchFamily="34" charset="0"/>
              </a:rPr>
              <a:t>Sakris</a:t>
            </a:r>
            <a:r>
              <a:rPr lang="en-GB" sz="1100" kern="1200" dirty="0">
                <a:solidFill>
                  <a:schemeClr val="tx1"/>
                </a:solidFill>
                <a:effectLst/>
                <a:latin typeface="Arial" panose="020B0604020202020204" pitchFamily="34" charset="0"/>
                <a:ea typeface="+mn-ea"/>
                <a:cs typeface="Arial" panose="020B0604020202020204" pitchFamily="34" charset="0"/>
              </a:rPr>
              <a:t> is recognized and supported by the authorities in his fight for transgender rights in Finland.</a:t>
            </a:r>
          </a:p>
          <a:p>
            <a:pPr marL="171450" indent="-171450">
              <a:buFont typeface="Arial" panose="020B0604020202020204" pitchFamily="34" charset="0"/>
              <a:buChar char="•"/>
            </a:pPr>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indent="-228600" rtl="0">
              <a:buAutoNum type="arabicPeriod"/>
            </a:pP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Sakris</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Kupila</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is a 20 year-old medical student, youth activist and a defender of transgender rights, from Finland. </a:t>
            </a:r>
          </a:p>
          <a:p>
            <a:pPr marL="228600" indent="-228600" rtl="0">
              <a:buAutoNum type="arabicPeriod"/>
            </a:pP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Sakris</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is being denied legal gender recognition because he refuses to fulfil the requirements of the current process – which requires a diagnosis of mental disorder and enforced sterilisation.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It is not easy to use the traditionally male name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Sakris</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Rectrictive</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laws means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Sakris</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has to continue using old photos and names on his ID and passport.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In Finland you cannot give children names of the “opposite” gender and you cannot change your name as an adult to one that suits your gender identity, without a mental disorder diagnosis.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Because of his work advocating for the rights of Trans people,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Sakris</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has faced harassment, intimidation, threats of violent beatings, and open hostility, forcing him to take a year away from his education.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Despite this,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Sakris</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is determined to continue his work, so that all transgender persons may enjoy their rights. </a:t>
            </a:r>
          </a:p>
        </p:txBody>
      </p:sp>
      <p:sp>
        <p:nvSpPr>
          <p:cNvPr id="4" name="Slide Number Placeholder 3"/>
          <p:cNvSpPr>
            <a:spLocks noGrp="1"/>
          </p:cNvSpPr>
          <p:nvPr>
            <p:ph type="sldNum" sz="quarter" idx="10"/>
          </p:nvPr>
        </p:nvSpPr>
        <p:spPr/>
        <p:txBody>
          <a:bodyPr/>
          <a:lstStyle/>
          <a:p>
            <a:fld id="{2BD9460A-BA6D-40FA-8E02-4B10A626AEEB}" type="slidenum">
              <a:rPr lang="en-GB" smtClean="0"/>
              <a:t>20</a:t>
            </a:fld>
            <a:endParaRPr lang="en-GB"/>
          </a:p>
        </p:txBody>
      </p:sp>
    </p:spTree>
    <p:extLst>
      <p:ext uri="{BB962C8B-B14F-4D97-AF65-F5344CB8AC3E}">
        <p14:creationId xmlns:p14="http://schemas.microsoft.com/office/powerpoint/2010/main" val="3231750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19: Exploring Key Campaign Cases: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Azza</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Soliman</a:t>
            </a:r>
            <a:endParaRPr lang="en-GB" sz="11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The</a:t>
            </a:r>
            <a:r>
              <a:rPr lang="en-GB" sz="1100" b="0" baseline="0" dirty="0">
                <a:latin typeface="Arial" panose="020B0604020202020204" pitchFamily="34" charset="0"/>
                <a:cs typeface="Arial" panose="020B0604020202020204" pitchFamily="34" charset="0"/>
              </a:rPr>
              <a:t> next few slides will focus on exploring the 5 campaign cases that will be the focus of the two year priority campaign. </a:t>
            </a:r>
          </a:p>
          <a:p>
            <a:endParaRPr lang="en-GB" sz="11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Arial" panose="020B0604020202020204" pitchFamily="34" charset="0"/>
                <a:ea typeface="+mn-ea"/>
                <a:cs typeface="Arial" panose="020B0604020202020204" pitchFamily="34" charset="0"/>
              </a:rPr>
              <a:t>The global objectives on </a:t>
            </a:r>
            <a:r>
              <a:rPr lang="en-GB" sz="1100" b="1" kern="1200" dirty="0" err="1">
                <a:solidFill>
                  <a:schemeClr val="tx1"/>
                </a:solidFill>
                <a:effectLst/>
                <a:latin typeface="Arial" panose="020B0604020202020204" pitchFamily="34" charset="0"/>
                <a:ea typeface="+mn-ea"/>
                <a:cs typeface="Arial" panose="020B0604020202020204" pitchFamily="34" charset="0"/>
              </a:rPr>
              <a:t>Azza’s</a:t>
            </a:r>
            <a:r>
              <a:rPr lang="en-GB" sz="1100" b="1" kern="1200" dirty="0">
                <a:solidFill>
                  <a:schemeClr val="tx1"/>
                </a:solidFill>
                <a:effectLst/>
                <a:latin typeface="Arial" panose="020B0604020202020204" pitchFamily="34" charset="0"/>
                <a:ea typeface="+mn-ea"/>
                <a:cs typeface="Arial" panose="020B0604020202020204" pitchFamily="34" charset="0"/>
              </a:rPr>
              <a:t> case are:</a:t>
            </a:r>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Egyptian authorities to</a:t>
            </a:r>
            <a:r>
              <a:rPr lang="en-GB" sz="1100" kern="1200" baseline="0" dirty="0">
                <a:solidFill>
                  <a:schemeClr val="tx1"/>
                </a:solidFill>
                <a:effectLst/>
                <a:latin typeface="Arial" panose="020B0604020202020204" pitchFamily="34" charset="0"/>
                <a:ea typeface="+mn-ea"/>
                <a:cs typeface="Arial" panose="020B0604020202020204" pitchFamily="34" charset="0"/>
              </a:rPr>
              <a:t> </a:t>
            </a:r>
            <a:r>
              <a:rPr lang="en-GB" sz="1100" kern="1200" dirty="0">
                <a:solidFill>
                  <a:schemeClr val="tx1"/>
                </a:solidFill>
                <a:effectLst/>
                <a:latin typeface="Arial" panose="020B0604020202020204" pitchFamily="34" charset="0"/>
                <a:ea typeface="+mn-ea"/>
                <a:cs typeface="Arial" panose="020B0604020202020204" pitchFamily="34" charset="0"/>
              </a:rPr>
              <a:t>drop the charges against </a:t>
            </a:r>
            <a:r>
              <a:rPr lang="en-GB" sz="1100" kern="1200" dirty="0" err="1">
                <a:solidFill>
                  <a:schemeClr val="tx1"/>
                </a:solidFill>
                <a:effectLst/>
                <a:latin typeface="Arial" panose="020B0604020202020204" pitchFamily="34" charset="0"/>
                <a:ea typeface="+mn-ea"/>
                <a:cs typeface="Arial" panose="020B0604020202020204" pitchFamily="34" charset="0"/>
              </a:rPr>
              <a:t>Azza</a:t>
            </a:r>
            <a:r>
              <a:rPr lang="en-GB" sz="1100" kern="1200" dirty="0">
                <a:solidFill>
                  <a:schemeClr val="tx1"/>
                </a:solidFill>
                <a:effectLst/>
                <a:latin typeface="Arial" panose="020B0604020202020204" pitchFamily="34" charset="0"/>
                <a:ea typeface="+mn-ea"/>
                <a:cs typeface="Arial" panose="020B0604020202020204" pitchFamily="34" charset="0"/>
              </a:rPr>
              <a:t> and  Case 173</a:t>
            </a: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Egyptian authorities must drop the travel bans and asset freezes against </a:t>
            </a:r>
            <a:r>
              <a:rPr lang="en-GB" sz="1100" kern="1200" dirty="0" err="1">
                <a:solidFill>
                  <a:schemeClr val="tx1"/>
                </a:solidFill>
                <a:effectLst/>
                <a:latin typeface="Arial" panose="020B0604020202020204" pitchFamily="34" charset="0"/>
                <a:ea typeface="+mn-ea"/>
                <a:cs typeface="Arial" panose="020B0604020202020204" pitchFamily="34" charset="0"/>
              </a:rPr>
              <a:t>Azza</a:t>
            </a:r>
            <a:r>
              <a:rPr lang="en-GB" sz="1100" kern="1200" dirty="0">
                <a:solidFill>
                  <a:schemeClr val="tx1"/>
                </a:solidFill>
                <a:effectLst/>
                <a:latin typeface="Arial" panose="020B0604020202020204" pitchFamily="34" charset="0"/>
                <a:ea typeface="+mn-ea"/>
                <a:cs typeface="Arial" panose="020B0604020202020204" pitchFamily="34" charset="0"/>
              </a:rPr>
              <a:t> and Case</a:t>
            </a:r>
            <a:r>
              <a:rPr lang="en-GB" sz="1100" kern="1200" baseline="0" dirty="0">
                <a:solidFill>
                  <a:schemeClr val="tx1"/>
                </a:solidFill>
                <a:effectLst/>
                <a:latin typeface="Arial" panose="020B0604020202020204" pitchFamily="34" charset="0"/>
                <a:ea typeface="+mn-ea"/>
                <a:cs typeface="Arial" panose="020B0604020202020204" pitchFamily="34" charset="0"/>
              </a:rPr>
              <a:t> 173</a:t>
            </a: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Egyptian authorities amend the NGO Law to eliminate restrictions on civil society work including limitations on registration, funding, operations, and to eliminate harsh criminal penalties.</a:t>
            </a:r>
            <a:endParaRPr lang="en-GB" sz="11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indent="-228600" rtl="0">
              <a:buAutoNum type="arabicPeriod"/>
            </a:pP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Azza</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Soliman</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works to defend women victims of torture and arbitrary detention.</a:t>
            </a:r>
          </a:p>
          <a:p>
            <a:pPr marL="228600" indent="-228600" rtl="0">
              <a:buAutoNum type="arabicPeriod"/>
            </a:pP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Azza</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Soliman</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founded the Centre for Egyptian Women's Legal Assistance (CEWLA) in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Boulaq</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el-</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Dakror</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 working class neighbourhood in greater Cairo.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The organisation provides legal aid, support and literacy lessons for women, especially those who have experienced domestic abuse and rape.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She has been targeted with smear campaigns, government surveillance and faces constant harassment by security forces and pro-government media.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Recently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Azza</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was arrested, interrogated and charged with tax evasion, operating a civil society organization without proper registration, and with slandering Egypt’s image by claiming that women in the country face rape.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She has been banned from travelling and her assets and those of her organization have been frozen.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She could be sentenced to 25 years in prison. </a:t>
            </a:r>
          </a:p>
        </p:txBody>
      </p:sp>
      <p:sp>
        <p:nvSpPr>
          <p:cNvPr id="4" name="Slide Number Placeholder 3"/>
          <p:cNvSpPr>
            <a:spLocks noGrp="1"/>
          </p:cNvSpPr>
          <p:nvPr>
            <p:ph type="sldNum" sz="quarter" idx="10"/>
          </p:nvPr>
        </p:nvSpPr>
        <p:spPr/>
        <p:txBody>
          <a:bodyPr/>
          <a:lstStyle/>
          <a:p>
            <a:fld id="{2BD9460A-BA6D-40FA-8E02-4B10A626AEEB}" type="slidenum">
              <a:rPr lang="en-GB" smtClean="0"/>
              <a:t>21</a:t>
            </a:fld>
            <a:endParaRPr lang="en-GB"/>
          </a:p>
        </p:txBody>
      </p:sp>
    </p:spTree>
    <p:extLst>
      <p:ext uri="{BB962C8B-B14F-4D97-AF65-F5344CB8AC3E}">
        <p14:creationId xmlns:p14="http://schemas.microsoft.com/office/powerpoint/2010/main" val="4163093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20: Exploring Key</a:t>
            </a:r>
            <a:r>
              <a:rPr lang="en-GB" sz="1100" b="1" baseline="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Campaign Cases: </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Dr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Mudawi</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Ibrahim Adam </a:t>
            </a:r>
          </a:p>
          <a:p>
            <a:endParaRPr lang="en-GB" sz="1100" b="1"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The</a:t>
            </a:r>
            <a:r>
              <a:rPr lang="en-GB" sz="1100" b="0" baseline="0" dirty="0">
                <a:latin typeface="Arial" panose="020B0604020202020204" pitchFamily="34" charset="0"/>
                <a:cs typeface="Arial" panose="020B0604020202020204" pitchFamily="34" charset="0"/>
              </a:rPr>
              <a:t> next few slides will focus on exploring the 5 campaign cases that will be the focus of the two year priority campaign.</a:t>
            </a:r>
          </a:p>
          <a:p>
            <a:endParaRPr lang="en-GB" sz="1100" b="0" baseline="0" dirty="0">
              <a:latin typeface="Arial" panose="020B0604020202020204" pitchFamily="34" charset="0"/>
              <a:cs typeface="Arial" panose="020B0604020202020204" pitchFamily="34" charset="0"/>
            </a:endParaRPr>
          </a:p>
          <a:p>
            <a:r>
              <a:rPr lang="en-GB" sz="1100" b="1" kern="1200" dirty="0">
                <a:solidFill>
                  <a:schemeClr val="tx1"/>
                </a:solidFill>
                <a:effectLst/>
                <a:latin typeface="Arial" panose="020B0604020202020204" pitchFamily="34" charset="0"/>
                <a:ea typeface="+mn-ea"/>
                <a:cs typeface="Arial" panose="020B0604020202020204" pitchFamily="34" charset="0"/>
              </a:rPr>
              <a:t>The global objectives on </a:t>
            </a:r>
            <a:r>
              <a:rPr lang="en-GB" sz="1100" b="1" kern="1200" dirty="0" err="1">
                <a:solidFill>
                  <a:schemeClr val="tx1"/>
                </a:solidFill>
                <a:effectLst/>
                <a:latin typeface="Arial" panose="020B0604020202020204" pitchFamily="34" charset="0"/>
                <a:ea typeface="+mn-ea"/>
                <a:cs typeface="Arial" panose="020B0604020202020204" pitchFamily="34" charset="0"/>
              </a:rPr>
              <a:t>Mudawi’s</a:t>
            </a:r>
            <a:r>
              <a:rPr lang="en-GB" sz="1100" b="1" kern="1200" dirty="0">
                <a:solidFill>
                  <a:schemeClr val="tx1"/>
                </a:solidFill>
                <a:effectLst/>
                <a:latin typeface="Arial" panose="020B0604020202020204" pitchFamily="34" charset="0"/>
                <a:ea typeface="+mn-ea"/>
                <a:cs typeface="Arial" panose="020B0604020202020204" pitchFamily="34" charset="0"/>
              </a:rPr>
              <a:t> case are:</a:t>
            </a: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Sudanese authorities release Dr </a:t>
            </a:r>
            <a:r>
              <a:rPr lang="en-GB" sz="1100" kern="1200" dirty="0" err="1">
                <a:solidFill>
                  <a:schemeClr val="tx1"/>
                </a:solidFill>
                <a:effectLst/>
                <a:latin typeface="Arial" panose="020B0604020202020204" pitchFamily="34" charset="0"/>
                <a:ea typeface="+mn-ea"/>
                <a:cs typeface="Arial" panose="020B0604020202020204" pitchFamily="34" charset="0"/>
              </a:rPr>
              <a:t>Mudawi</a:t>
            </a:r>
            <a:r>
              <a:rPr lang="en-GB" sz="1100" kern="1200" dirty="0">
                <a:solidFill>
                  <a:schemeClr val="tx1"/>
                </a:solidFill>
                <a:effectLst/>
                <a:latin typeface="Arial" panose="020B0604020202020204" pitchFamily="34" charset="0"/>
                <a:ea typeface="+mn-ea"/>
                <a:cs typeface="Arial" panose="020B0604020202020204" pitchFamily="34" charset="0"/>
              </a:rPr>
              <a:t> Ibrahim Adam immediately and unconditionally</a:t>
            </a:r>
          </a:p>
          <a:p>
            <a:pPr marL="171450" lvl="0" indent="-171450">
              <a:buFont typeface="Arial" panose="020B0604020202020204" pitchFamily="34" charset="0"/>
              <a:buChar char="•"/>
            </a:pPr>
            <a:r>
              <a:rPr lang="en-GB" sz="1100" kern="1200" dirty="0">
                <a:solidFill>
                  <a:schemeClr val="tx1"/>
                </a:solidFill>
                <a:effectLst/>
                <a:latin typeface="Arial" panose="020B0604020202020204" pitchFamily="34" charset="0"/>
                <a:ea typeface="+mn-ea"/>
                <a:cs typeface="Arial" panose="020B0604020202020204" pitchFamily="34" charset="0"/>
              </a:rPr>
              <a:t>The Sudanese authorities investigate allegations that Dr </a:t>
            </a:r>
            <a:r>
              <a:rPr lang="en-GB" sz="1100" kern="1200" dirty="0" err="1">
                <a:solidFill>
                  <a:schemeClr val="tx1"/>
                </a:solidFill>
                <a:effectLst/>
                <a:latin typeface="Arial" panose="020B0604020202020204" pitchFamily="34" charset="0"/>
                <a:ea typeface="+mn-ea"/>
                <a:cs typeface="Arial" panose="020B0604020202020204" pitchFamily="34" charset="0"/>
              </a:rPr>
              <a:t>Mudawi</a:t>
            </a:r>
            <a:r>
              <a:rPr lang="en-GB" sz="1100" kern="1200" dirty="0">
                <a:solidFill>
                  <a:schemeClr val="tx1"/>
                </a:solidFill>
                <a:effectLst/>
                <a:latin typeface="Arial" panose="020B0604020202020204" pitchFamily="34" charset="0"/>
                <a:ea typeface="+mn-ea"/>
                <a:cs typeface="Arial" panose="020B0604020202020204" pitchFamily="34" charset="0"/>
              </a:rPr>
              <a:t> Ibrahim Adam has been otherwise ill-treated while in detention and prosecute those suspected of responsibility in proceedings that meet international fair trial standards</a:t>
            </a:r>
          </a:p>
          <a:p>
            <a:r>
              <a:rPr lang="en-GB" sz="1100" b="0" baseline="0" dirty="0">
                <a:latin typeface="Arial" panose="020B0604020202020204" pitchFamily="34" charset="0"/>
                <a:cs typeface="Arial" panose="020B0604020202020204" pitchFamily="34" charset="0"/>
              </a:rPr>
              <a:t> </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indent="-228600" rtl="0">
              <a:buAutoNum type="arabicPeriod"/>
            </a:pP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Dr </a:t>
            </a:r>
            <a:r>
              <a:rPr lang="en-GB" sz="1100" b="1" i="0" u="none" strike="noStrike" kern="1200" baseline="0" dirty="0" err="1">
                <a:solidFill>
                  <a:schemeClr val="tx1"/>
                </a:solidFill>
                <a:latin typeface="Arial" panose="020B0604020202020204" pitchFamily="34" charset="0"/>
                <a:ea typeface="+mn-ea"/>
                <a:cs typeface="Arial" panose="020B0604020202020204" pitchFamily="34" charset="0"/>
              </a:rPr>
              <a:t>Mudawi</a:t>
            </a:r>
            <a:r>
              <a:rPr lang="en-GB" sz="1100" b="1" i="0" u="none" strike="noStrike" kern="1200" baseline="0" dirty="0">
                <a:solidFill>
                  <a:schemeClr val="tx1"/>
                </a:solidFill>
                <a:latin typeface="Arial" panose="020B0604020202020204" pitchFamily="34" charset="0"/>
                <a:ea typeface="+mn-ea"/>
                <a:cs typeface="Arial" panose="020B0604020202020204" pitchFamily="34" charset="0"/>
              </a:rPr>
              <a:t> Ibrahim Adam </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is a Sudanese human rights defender known Organisation,</a:t>
            </a:r>
            <a:r>
              <a:rPr lang="en-GB" sz="1100" dirty="0">
                <a:latin typeface="Arial" panose="020B0604020202020204" pitchFamily="34" charset="0"/>
                <a:cs typeface="Arial" panose="020B0604020202020204" pitchFamily="34" charset="0"/>
              </a:rPr>
              <a:t> Sudan Social Development Organisation</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(SUDO), </a:t>
            </a:r>
            <a:r>
              <a:rPr lang="en-GB" sz="1100" dirty="0">
                <a:latin typeface="Arial" panose="020B0604020202020204" pitchFamily="34" charset="0"/>
                <a:cs typeface="Arial" panose="020B0604020202020204" pitchFamily="34" charset="0"/>
              </a:rPr>
              <a:t>working to shine a spotlight on human rights violations in Sudan</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228600" indent="-228600" rtl="0">
              <a:buAutoNum type="arabicPeriod"/>
            </a:pPr>
            <a:r>
              <a:rPr lang="en-GB" sz="1100" dirty="0">
                <a:latin typeface="Arial" panose="020B0604020202020204" pitchFamily="34" charset="0"/>
                <a:cs typeface="Arial" panose="020B0604020202020204" pitchFamily="34" charset="0"/>
              </a:rPr>
              <a:t>He is a Professor of Engineering at the University of Khartoum</a:t>
            </a:r>
            <a:endParaRPr lang="en-GB"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Dr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Mudawi</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has been arrested several times because of his human rights work, most recently on 7 December 2016 by the Sudanese National Intelligence and Security Services (NISS) while he was at the University.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He was first detained at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Kober</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prison in Khartoum, Sudan, where he went on hunger strike on 21 January 2017 for bringing attention to human rights violations in Sudan, in particular Darfur.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Around mid-February 2017, he was transferred to the office of the Sudanese State Security Prosecutor, after he agreed to end his hunger strike.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He remains in detention but has still not been charged or brought before a court.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He was only allowed to speak to his lawyer for the first time on 22 February. </a:t>
            </a:r>
          </a:p>
          <a:p>
            <a:pPr marL="228600" indent="-228600" rtl="0">
              <a:buAutoNum type="arabicPeriod"/>
            </a:pP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Dr </a:t>
            </a:r>
            <a:r>
              <a:rPr lang="en-GB" sz="1100" b="0" i="0" u="none" strike="noStrike" kern="1200" baseline="0" dirty="0" err="1">
                <a:solidFill>
                  <a:schemeClr val="tx1"/>
                </a:solidFill>
                <a:latin typeface="Arial" panose="020B0604020202020204" pitchFamily="34" charset="0"/>
                <a:ea typeface="+mn-ea"/>
                <a:cs typeface="Arial" panose="020B0604020202020204" pitchFamily="34" charset="0"/>
              </a:rPr>
              <a:t>Mudawi</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 suffers from chronic respiratory and heart complications. </a:t>
            </a:r>
          </a:p>
        </p:txBody>
      </p:sp>
      <p:sp>
        <p:nvSpPr>
          <p:cNvPr id="4" name="Slide Number Placeholder 3"/>
          <p:cNvSpPr>
            <a:spLocks noGrp="1"/>
          </p:cNvSpPr>
          <p:nvPr>
            <p:ph type="sldNum" sz="quarter" idx="10"/>
          </p:nvPr>
        </p:nvSpPr>
        <p:spPr/>
        <p:txBody>
          <a:bodyPr/>
          <a:lstStyle/>
          <a:p>
            <a:fld id="{2BD9460A-BA6D-40FA-8E02-4B10A626AEEB}" type="slidenum">
              <a:rPr lang="en-GB" smtClean="0"/>
              <a:t>22</a:t>
            </a:fld>
            <a:endParaRPr lang="en-GB"/>
          </a:p>
        </p:txBody>
      </p:sp>
    </p:spTree>
    <p:extLst>
      <p:ext uri="{BB962C8B-B14F-4D97-AF65-F5344CB8AC3E}">
        <p14:creationId xmlns:p14="http://schemas.microsoft.com/office/powerpoint/2010/main" val="349374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21: Dr </a:t>
            </a:r>
            <a:r>
              <a:rPr lang="en-GB" sz="1100" b="1" dirty="0" err="1">
                <a:latin typeface="Arial" panose="020B0604020202020204" pitchFamily="34" charset="0"/>
                <a:cs typeface="Arial" panose="020B0604020202020204" pitchFamily="34" charset="0"/>
              </a:rPr>
              <a:t>Mudawi</a:t>
            </a:r>
            <a:r>
              <a:rPr lang="en-GB" sz="1100" b="1" dirty="0">
                <a:latin typeface="Arial" panose="020B0604020202020204" pitchFamily="34" charset="0"/>
                <a:cs typeface="Arial" panose="020B0604020202020204" pitchFamily="34" charset="0"/>
              </a:rPr>
              <a:t> Released</a:t>
            </a:r>
          </a:p>
          <a:p>
            <a:endParaRPr lang="en-GB" sz="1100" b="1"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Please see the press release with details of Dr </a:t>
            </a:r>
            <a:r>
              <a:rPr lang="en-GB" sz="1100" b="0" dirty="0" err="1">
                <a:latin typeface="Arial" panose="020B0604020202020204" pitchFamily="34" charset="0"/>
                <a:cs typeface="Arial" panose="020B0604020202020204" pitchFamily="34" charset="0"/>
              </a:rPr>
              <a:t>Mudawi’s</a:t>
            </a:r>
            <a:r>
              <a:rPr lang="en-GB" sz="1100" b="0" dirty="0">
                <a:latin typeface="Arial" panose="020B0604020202020204" pitchFamily="34" charset="0"/>
                <a:cs typeface="Arial" panose="020B0604020202020204" pitchFamily="34" charset="0"/>
              </a:rPr>
              <a:t> release. </a:t>
            </a:r>
          </a:p>
          <a:p>
            <a:endParaRPr lang="en-GB" sz="1100" b="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https://www.amnesty.org.uk/press-releases/sudan-dr-mudawi-released-after-eight-months-wrongful-imprisonment</a:t>
            </a:r>
          </a:p>
          <a:p>
            <a:endParaRPr lang="en-GB" sz="1100" b="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You may include the following:</a:t>
            </a:r>
          </a:p>
          <a:p>
            <a:endParaRPr lang="en-GB" sz="1100" b="0" dirty="0">
              <a:latin typeface="Arial" panose="020B0604020202020204" pitchFamily="34" charset="0"/>
              <a:cs typeface="Arial" panose="020B0604020202020204" pitchFamily="34" charset="0"/>
            </a:endParaRPr>
          </a:p>
          <a:p>
            <a:pPr marL="228600" indent="-228600">
              <a:buAutoNum type="arabicPeriod"/>
            </a:pPr>
            <a:r>
              <a:rPr lang="en-GB" sz="1200" b="0" i="0" kern="1200" dirty="0">
                <a:solidFill>
                  <a:schemeClr val="tx1"/>
                </a:solidFill>
                <a:effectLst/>
                <a:latin typeface="+mn-lt"/>
                <a:ea typeface="+mn-ea"/>
                <a:cs typeface="+mn-cs"/>
              </a:rPr>
              <a:t>Dr </a:t>
            </a:r>
            <a:r>
              <a:rPr lang="en-GB" sz="1200" b="0" i="0" kern="1200" dirty="0" err="1">
                <a:solidFill>
                  <a:schemeClr val="tx1"/>
                </a:solidFill>
                <a:effectLst/>
                <a:latin typeface="+mn-lt"/>
                <a:ea typeface="+mn-ea"/>
                <a:cs typeface="+mn-cs"/>
              </a:rPr>
              <a:t>Mudawi</a:t>
            </a:r>
            <a:r>
              <a:rPr lang="en-GB" sz="1200" b="0" i="0" kern="1200" dirty="0">
                <a:solidFill>
                  <a:schemeClr val="tx1"/>
                </a:solidFill>
                <a:effectLst/>
                <a:latin typeface="+mn-lt"/>
                <a:ea typeface="+mn-ea"/>
                <a:cs typeface="+mn-cs"/>
              </a:rPr>
              <a:t> was released, along with five other human rights defenders, late on 29 August. He faced six trumped-up charges, including 'undermining the constitutional system’ and ‘waging war against the state', both of which carry either the death penalty or life imprisonment. All charges against him have been dropped.</a:t>
            </a:r>
          </a:p>
          <a:p>
            <a:pPr marL="228600" indent="-228600">
              <a:buAutoNum type="arabicPeriod"/>
            </a:pPr>
            <a:r>
              <a:rPr lang="en-GB" sz="1200" b="0" i="0" kern="1200" dirty="0">
                <a:solidFill>
                  <a:schemeClr val="tx1"/>
                </a:solidFill>
                <a:effectLst/>
                <a:latin typeface="+mn-lt"/>
                <a:ea typeface="+mn-ea"/>
                <a:cs typeface="+mn-cs"/>
              </a:rPr>
              <a:t>Sarah Jackson, Amnesty International’s Deputy Regional Director for East Africa, the Horn and the Great Lakes, said: “It is a great relief that this awful chapter has drawn to a close. Dr </a:t>
            </a:r>
            <a:r>
              <a:rPr lang="en-GB" sz="1200" b="0" i="0" kern="1200" dirty="0" err="1">
                <a:solidFill>
                  <a:schemeClr val="tx1"/>
                </a:solidFill>
                <a:effectLst/>
                <a:latin typeface="+mn-lt"/>
                <a:ea typeface="+mn-ea"/>
                <a:cs typeface="+mn-cs"/>
              </a:rPr>
              <a:t>Mudawi</a:t>
            </a:r>
            <a:r>
              <a:rPr lang="en-GB" sz="1200" b="0" i="0" kern="1200" dirty="0">
                <a:solidFill>
                  <a:schemeClr val="tx1"/>
                </a:solidFill>
                <a:effectLst/>
                <a:latin typeface="+mn-lt"/>
                <a:ea typeface="+mn-ea"/>
                <a:cs typeface="+mn-cs"/>
              </a:rPr>
              <a:t>, a prisoner of conscience, has been reunited with his family and is once again a free man.</a:t>
            </a:r>
          </a:p>
          <a:p>
            <a:pPr marL="228600" indent="-228600">
              <a:buAutoNum type="arabicPeriod"/>
            </a:pPr>
            <a:r>
              <a:rPr lang="en-GB" sz="1200" b="0" i="0" kern="1200" dirty="0">
                <a:solidFill>
                  <a:schemeClr val="tx1"/>
                </a:solidFill>
                <a:effectLst/>
                <a:latin typeface="+mn-lt"/>
                <a:ea typeface="+mn-ea"/>
                <a:cs typeface="+mn-cs"/>
              </a:rPr>
              <a:t>“Dr </a:t>
            </a:r>
            <a:r>
              <a:rPr lang="en-GB" sz="1200" b="0" i="0" kern="1200" dirty="0" err="1">
                <a:solidFill>
                  <a:schemeClr val="tx1"/>
                </a:solidFill>
                <a:effectLst/>
                <a:latin typeface="+mn-lt"/>
                <a:ea typeface="+mn-ea"/>
                <a:cs typeface="+mn-cs"/>
              </a:rPr>
              <a:t>Mudawi’s</a:t>
            </a:r>
            <a:r>
              <a:rPr lang="en-GB" sz="1200" b="0" i="0" kern="1200" dirty="0">
                <a:solidFill>
                  <a:schemeClr val="tx1"/>
                </a:solidFill>
                <a:effectLst/>
                <a:latin typeface="+mn-lt"/>
                <a:ea typeface="+mn-ea"/>
                <a:cs typeface="+mn-cs"/>
              </a:rPr>
              <a:t> eight months in prison represent a grave miscarriage of justice and his release must serve as a first step towards ending the criminalisation of human rights work in Sudan. The authorities’ relentless assault on any form of criticism endangers anyone who dares to speak out, and it must stop.”</a:t>
            </a:r>
          </a:p>
          <a:p>
            <a:pPr marL="228600" indent="-228600">
              <a:buAutoNum type="arabicPeriod"/>
            </a:pPr>
            <a:r>
              <a:rPr lang="en-GB" sz="1200" b="0" i="0" kern="1200" dirty="0">
                <a:solidFill>
                  <a:schemeClr val="tx1"/>
                </a:solidFill>
                <a:effectLst/>
                <a:latin typeface="+mn-lt"/>
                <a:ea typeface="+mn-ea"/>
                <a:cs typeface="+mn-cs"/>
              </a:rPr>
              <a:t>Dr </a:t>
            </a:r>
            <a:r>
              <a:rPr lang="en-GB" sz="1200" b="0" i="0" kern="1200" dirty="0" err="1">
                <a:solidFill>
                  <a:schemeClr val="tx1"/>
                </a:solidFill>
                <a:effectLst/>
                <a:latin typeface="+mn-lt"/>
                <a:ea typeface="+mn-ea"/>
                <a:cs typeface="+mn-cs"/>
              </a:rPr>
              <a:t>Mudawi</a:t>
            </a:r>
            <a:r>
              <a:rPr lang="en-GB" sz="1200" b="0" i="0" kern="1200" dirty="0">
                <a:solidFill>
                  <a:schemeClr val="tx1"/>
                </a:solidFill>
                <a:effectLst/>
                <a:latin typeface="+mn-lt"/>
                <a:ea typeface="+mn-ea"/>
                <a:cs typeface="+mn-cs"/>
              </a:rPr>
              <a:t> Ibrahim Adam has been released from prison and all charges against him dropped and he is now home with his family. </a:t>
            </a:r>
          </a:p>
          <a:p>
            <a:pPr marL="0" indent="0">
              <a:buNone/>
            </a:pPr>
            <a:endParaRPr lang="en-GB" sz="1200" b="0" i="0" kern="1200" dirty="0">
              <a:solidFill>
                <a:schemeClr val="tx1"/>
              </a:solidFill>
              <a:effectLst/>
              <a:latin typeface="+mn-lt"/>
              <a:ea typeface="+mn-ea"/>
              <a:cs typeface="+mn-cs"/>
            </a:endParaRPr>
          </a:p>
          <a:p>
            <a:pPr marL="228600" indent="-228600">
              <a:buAutoNum type="arabicPeriod"/>
            </a:pPr>
            <a:endParaRPr lang="en-GB" sz="1100" b="0" dirty="0">
              <a:latin typeface="Arial" panose="020B0604020202020204" pitchFamily="34" charset="0"/>
              <a:cs typeface="Arial" panose="020B0604020202020204" pitchFamily="34" charset="0"/>
            </a:endParaRPr>
          </a:p>
          <a:p>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23</a:t>
            </a:fld>
            <a:endParaRPr lang="en-GB"/>
          </a:p>
        </p:txBody>
      </p:sp>
    </p:spTree>
    <p:extLst>
      <p:ext uri="{BB962C8B-B14F-4D97-AF65-F5344CB8AC3E}">
        <p14:creationId xmlns:p14="http://schemas.microsoft.com/office/powerpoint/2010/main" val="548667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solidFill>
                  <a:schemeClr val="tx1"/>
                </a:solidFill>
                <a:latin typeface="Arial" panose="020B0604020202020204" pitchFamily="34" charset="0"/>
                <a:cs typeface="Arial" panose="020B0604020202020204" pitchFamily="34" charset="0"/>
              </a:rPr>
              <a:t>Slide</a:t>
            </a:r>
            <a:r>
              <a:rPr lang="en-GB" sz="1100" b="1" baseline="0" dirty="0">
                <a:solidFill>
                  <a:schemeClr val="tx1"/>
                </a:solidFill>
                <a:latin typeface="Arial" panose="020B0604020202020204" pitchFamily="34" charset="0"/>
                <a:cs typeface="Arial" panose="020B0604020202020204" pitchFamily="34" charset="0"/>
              </a:rPr>
              <a:t> 21: AIUK Campaign Materials</a:t>
            </a:r>
          </a:p>
          <a:p>
            <a:endParaRPr lang="en-GB" sz="1100" b="0" baseline="0" dirty="0">
              <a:solidFill>
                <a:schemeClr val="tx1"/>
              </a:solidFill>
              <a:latin typeface="Arial" panose="020B0604020202020204" pitchFamily="34" charset="0"/>
              <a:cs typeface="Arial" panose="020B0604020202020204" pitchFamily="34" charset="0"/>
            </a:endParaRPr>
          </a:p>
          <a:p>
            <a:pPr marL="0" indent="0">
              <a:buNone/>
            </a:pPr>
            <a:r>
              <a:rPr lang="en-GB" sz="1100" dirty="0">
                <a:latin typeface="Arial" panose="020B0604020202020204" pitchFamily="34" charset="0"/>
                <a:cs typeface="Arial" panose="020B0604020202020204" pitchFamily="34" charset="0"/>
              </a:rPr>
              <a:t>AIUK Campaign Materials available to order from MDA from </a:t>
            </a:r>
            <a:r>
              <a:rPr lang="en-GB" sz="1100" b="1" dirty="0">
                <a:latin typeface="Arial" panose="020B0604020202020204" pitchFamily="34" charset="0"/>
                <a:cs typeface="Arial" panose="020B0604020202020204" pitchFamily="34" charset="0"/>
              </a:rPr>
              <a:t>31</a:t>
            </a:r>
            <a:r>
              <a:rPr lang="en-GB" sz="1100" b="1" baseline="30000" dirty="0">
                <a:latin typeface="Arial" panose="020B0604020202020204" pitchFamily="34" charset="0"/>
                <a:cs typeface="Arial" panose="020B0604020202020204" pitchFamily="34" charset="0"/>
              </a:rPr>
              <a:t>st</a:t>
            </a:r>
            <a:r>
              <a:rPr lang="en-GB" sz="1100" b="1" dirty="0">
                <a:latin typeface="Arial" panose="020B0604020202020204" pitchFamily="34" charset="0"/>
                <a:cs typeface="Arial" panose="020B0604020202020204" pitchFamily="34" charset="0"/>
              </a:rPr>
              <a:t> August.</a:t>
            </a:r>
          </a:p>
          <a:p>
            <a:pPr marL="0" indent="0">
              <a:buNone/>
            </a:pPr>
            <a:endParaRPr lang="en-GB" sz="1100" dirty="0">
              <a:latin typeface="Arial" panose="020B0604020202020204" pitchFamily="34" charset="0"/>
              <a:cs typeface="Arial" panose="020B0604020202020204" pitchFamily="34" charset="0"/>
            </a:endParaRPr>
          </a:p>
          <a:p>
            <a:pPr marL="0" indent="0">
              <a:buNone/>
            </a:pPr>
            <a:r>
              <a:rPr lang="en-GB" sz="1100" b="1" dirty="0">
                <a:latin typeface="Arial" panose="020B0604020202020204" pitchFamily="34" charset="0"/>
                <a:cs typeface="Arial" panose="020B0604020202020204" pitchFamily="34" charset="0"/>
              </a:rPr>
              <a:t>HRDs Action Cards</a:t>
            </a:r>
          </a:p>
          <a:p>
            <a:pPr marL="0" indent="0">
              <a:buNone/>
            </a:pPr>
            <a:endParaRPr lang="en-GB" sz="1100" b="1" dirty="0">
              <a:latin typeface="Arial" panose="020B0604020202020204" pitchFamily="34" charset="0"/>
              <a:cs typeface="Arial" panose="020B0604020202020204" pitchFamily="34" charset="0"/>
            </a:endParaRPr>
          </a:p>
          <a:p>
            <a:pPr marL="228600" indent="-228600">
              <a:buFont typeface="+mj-lt"/>
              <a:buAutoNum type="arabicPeriod"/>
            </a:pPr>
            <a:r>
              <a:rPr lang="en-GB" sz="1100" dirty="0">
                <a:latin typeface="Arial" panose="020B0604020202020204" pitchFamily="34" charset="0"/>
                <a:cs typeface="Arial" panose="020B0604020202020204" pitchFamily="34" charset="0"/>
              </a:rPr>
              <a:t>V1 (</a:t>
            </a:r>
            <a:r>
              <a:rPr lang="en-GB" sz="1100" dirty="0" err="1">
                <a:latin typeface="Arial" panose="020B0604020202020204" pitchFamily="34" charset="0"/>
                <a:cs typeface="Arial" panose="020B0604020202020204" pitchFamily="34" charset="0"/>
              </a:rPr>
              <a:t>Azza</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Soliman</a:t>
            </a:r>
            <a:r>
              <a:rPr lang="en-GB" sz="1100" dirty="0">
                <a:latin typeface="Arial" panose="020B0604020202020204" pitchFamily="34" charset="0"/>
                <a:cs typeface="Arial" panose="020B0604020202020204" pitchFamily="34" charset="0"/>
              </a:rPr>
              <a:t>)		HRD001</a:t>
            </a:r>
          </a:p>
          <a:p>
            <a:pPr marL="228600" indent="-228600">
              <a:buFont typeface="+mj-lt"/>
              <a:buAutoNum type="arabicPeriod"/>
            </a:pPr>
            <a:r>
              <a:rPr lang="en-GB" sz="1100" dirty="0">
                <a:latin typeface="Arial" panose="020B0604020202020204" pitchFamily="34" charset="0"/>
                <a:cs typeface="Arial" panose="020B0604020202020204" pitchFamily="34" charset="0"/>
              </a:rPr>
              <a:t>V2 (Dr Ibrahim Adam)		HRD002</a:t>
            </a:r>
          </a:p>
          <a:p>
            <a:pPr marL="228600" indent="-228600">
              <a:buFont typeface="+mj-lt"/>
              <a:buAutoNum type="arabicPeriod"/>
            </a:pPr>
            <a:r>
              <a:rPr lang="en-GB" sz="1100" dirty="0">
                <a:latin typeface="Arial" panose="020B0604020202020204" pitchFamily="34" charset="0"/>
                <a:cs typeface="Arial" panose="020B0604020202020204" pitchFamily="34" charset="0"/>
              </a:rPr>
              <a:t>V3 (</a:t>
            </a:r>
            <a:r>
              <a:rPr lang="en-GB" sz="1100" dirty="0" err="1">
                <a:latin typeface="Arial" panose="020B0604020202020204" pitchFamily="34" charset="0"/>
                <a:cs typeface="Arial" panose="020B0604020202020204" pitchFamily="34" charset="0"/>
              </a:rPr>
              <a:t>Sakris</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Kupila</a:t>
            </a:r>
            <a:r>
              <a:rPr lang="en-GB" sz="1100" dirty="0">
                <a:latin typeface="Arial" panose="020B0604020202020204" pitchFamily="34" charset="0"/>
                <a:cs typeface="Arial" panose="020B0604020202020204" pitchFamily="34" charset="0"/>
              </a:rPr>
              <a:t>) 		HRD003</a:t>
            </a:r>
          </a:p>
          <a:p>
            <a:pPr marL="228600" indent="-228600">
              <a:buFont typeface="+mj-lt"/>
              <a:buAutoNum type="arabicPeriod"/>
            </a:pPr>
            <a:r>
              <a:rPr lang="en-GB" sz="1100" dirty="0">
                <a:latin typeface="Arial" panose="020B0604020202020204" pitchFamily="34" charset="0"/>
                <a:cs typeface="Arial" panose="020B0604020202020204" pitchFamily="34" charset="0"/>
              </a:rPr>
              <a:t>V4 (</a:t>
            </a:r>
            <a:r>
              <a:rPr lang="en-GB" sz="1100" dirty="0" err="1">
                <a:latin typeface="Arial" panose="020B0604020202020204" pitchFamily="34" charset="0"/>
                <a:cs typeface="Arial" panose="020B0604020202020204" pitchFamily="34" charset="0"/>
              </a:rPr>
              <a:t>Tep</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Vanny</a:t>
            </a:r>
            <a:r>
              <a:rPr lang="en-GB" sz="1100" dirty="0">
                <a:latin typeface="Arial" panose="020B0604020202020204" pitchFamily="34" charset="0"/>
                <a:cs typeface="Arial" panose="020B0604020202020204" pitchFamily="34" charset="0"/>
              </a:rPr>
              <a:t>)		HRD004</a:t>
            </a:r>
          </a:p>
          <a:p>
            <a:pPr marL="228600" indent="-228600">
              <a:buFont typeface="+mj-lt"/>
              <a:buAutoNum type="arabicPeriod"/>
            </a:pPr>
            <a:r>
              <a:rPr lang="en-GB" sz="1100" dirty="0">
                <a:latin typeface="Arial" panose="020B0604020202020204" pitchFamily="34" charset="0"/>
                <a:cs typeface="Arial" panose="020B0604020202020204" pitchFamily="34" charset="0"/>
              </a:rPr>
              <a:t>V5 (Rodrigo </a:t>
            </a:r>
            <a:r>
              <a:rPr lang="en-GB" sz="1100" dirty="0" err="1">
                <a:latin typeface="Arial" panose="020B0604020202020204" pitchFamily="34" charset="0"/>
                <a:cs typeface="Arial" panose="020B0604020202020204" pitchFamily="34" charset="0"/>
              </a:rPr>
              <a:t>Mundaca</a:t>
            </a:r>
            <a:r>
              <a:rPr lang="en-GB" sz="1100" dirty="0">
                <a:latin typeface="Arial" panose="020B0604020202020204" pitchFamily="34" charset="0"/>
                <a:cs typeface="Arial" panose="020B0604020202020204" pitchFamily="34" charset="0"/>
              </a:rPr>
              <a:t>)		HRD005</a:t>
            </a:r>
          </a:p>
          <a:p>
            <a:pPr marL="228600" indent="-228600">
              <a:buFont typeface="+mj-lt"/>
              <a:buAutoNum type="arabicPeriod"/>
            </a:pPr>
            <a:r>
              <a:rPr lang="en-GB" sz="1100" dirty="0">
                <a:latin typeface="Arial" panose="020B0604020202020204" pitchFamily="34" charset="0"/>
                <a:cs typeface="Arial" panose="020B0604020202020204" pitchFamily="34" charset="0"/>
              </a:rPr>
              <a:t>Campaign Leaflet		HRD6TEMP</a:t>
            </a:r>
          </a:p>
          <a:p>
            <a:pPr marL="228600" indent="-228600" defTabSz="412750" hangingPunct="0">
              <a:buFont typeface="Arial" panose="020B0604020202020204" pitchFamily="34" charset="0"/>
              <a:buAutoNum type="arabicPeriod"/>
            </a:pPr>
            <a:endParaRPr lang="en-GB" sz="1100" b="1" kern="0" dirty="0">
              <a:solidFill>
                <a:schemeClr val="tx1"/>
              </a:solidFill>
              <a:latin typeface="Arial" panose="020B0604020202020204" pitchFamily="34" charset="0"/>
              <a:cs typeface="Arial" panose="020B0604020202020204" pitchFamily="34" charset="0"/>
              <a:sym typeface="Helvetica Light"/>
            </a:endParaRPr>
          </a:p>
          <a:p>
            <a:pPr marL="457200" indent="-457200">
              <a:buAutoNum type="arabicPeriod"/>
            </a:pPr>
            <a:endParaRPr lang="en-GB" sz="1100" b="0" dirty="0">
              <a:solidFill>
                <a:schemeClr val="tx1"/>
              </a:solidFill>
              <a:latin typeface="Arial" panose="020B0604020202020204" pitchFamily="34" charset="0"/>
              <a:cs typeface="Arial" panose="020B0604020202020204" pitchFamily="34" charset="0"/>
            </a:endParaRPr>
          </a:p>
          <a:p>
            <a:pPr lvl="1"/>
            <a:endParaRPr lang="en-GB" sz="1100" dirty="0">
              <a:solidFill>
                <a:schemeClr val="tx1"/>
              </a:solidFill>
              <a:latin typeface="Arial" panose="020B0604020202020204" pitchFamily="34" charset="0"/>
              <a:cs typeface="Arial" panose="020B0604020202020204" pitchFamily="34" charset="0"/>
            </a:endParaRPr>
          </a:p>
          <a:p>
            <a:pPr marL="228600" indent="-228600">
              <a:buAutoNum type="arabicPeriod"/>
            </a:pPr>
            <a:endParaRPr lang="en-GB" sz="1100" b="0" dirty="0">
              <a:solidFill>
                <a:schemeClr val="tx1"/>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24</a:t>
            </a:fld>
            <a:endParaRPr lang="en-GB"/>
          </a:p>
        </p:txBody>
      </p:sp>
    </p:spTree>
    <p:extLst>
      <p:ext uri="{BB962C8B-B14F-4D97-AF65-F5344CB8AC3E}">
        <p14:creationId xmlns:p14="http://schemas.microsoft.com/office/powerpoint/2010/main" val="69695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Slide 22:</a:t>
            </a:r>
            <a:r>
              <a:rPr lang="en-GB" sz="1200" b="1" baseline="0" dirty="0">
                <a:latin typeface="Arial" panose="020B0604020202020204" pitchFamily="34" charset="0"/>
                <a:cs typeface="Arial" panose="020B0604020202020204" pitchFamily="34" charset="0"/>
              </a:rPr>
              <a:t> Next steps</a:t>
            </a:r>
          </a:p>
          <a:p>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b="0" dirty="0">
                <a:latin typeface="Arial" panose="020B0604020202020204" pitchFamily="34" charset="0"/>
                <a:cs typeface="Arial" panose="020B0604020202020204" pitchFamily="34" charset="0"/>
              </a:rPr>
              <a:t>31</a:t>
            </a:r>
            <a:r>
              <a:rPr lang="en-GB" b="0" baseline="30000" dirty="0">
                <a:latin typeface="Arial" panose="020B0604020202020204" pitchFamily="34" charset="0"/>
                <a:cs typeface="Arial" panose="020B0604020202020204" pitchFamily="34" charset="0"/>
              </a:rPr>
              <a:t>st</a:t>
            </a:r>
            <a:r>
              <a:rPr lang="en-GB" b="0" dirty="0">
                <a:latin typeface="Arial" panose="020B0604020202020204" pitchFamily="34" charset="0"/>
                <a:cs typeface="Arial" panose="020B0604020202020204" pitchFamily="34" charset="0"/>
              </a:rPr>
              <a:t> August – AIUK Campaign Materials available to order from MDA </a:t>
            </a:r>
          </a:p>
          <a:p>
            <a:pPr marL="228600" indent="-228600">
              <a:buFont typeface="+mj-lt"/>
              <a:buAutoNum type="arabicPeriod"/>
            </a:pPr>
            <a:endParaRPr lang="en-GB" b="0" dirty="0">
              <a:latin typeface="Arial" panose="020B0604020202020204" pitchFamily="34" charset="0"/>
              <a:cs typeface="Arial" panose="020B0604020202020204" pitchFamily="34" charset="0"/>
            </a:endParaRPr>
          </a:p>
          <a:p>
            <a:pPr marL="228600" indent="-228600">
              <a:buFont typeface="+mj-lt"/>
              <a:buAutoNum type="arabicPeriod"/>
            </a:pPr>
            <a:r>
              <a:rPr lang="en-GB" b="0" dirty="0">
                <a:latin typeface="Arial" panose="020B0604020202020204" pitchFamily="34" charset="0"/>
                <a:cs typeface="Arial" panose="020B0604020202020204" pitchFamily="34" charset="0"/>
              </a:rPr>
              <a:t>30 September– HRE Conference in Manchester</a:t>
            </a:r>
          </a:p>
          <a:p>
            <a:pPr marL="228600" indent="-228600">
              <a:buFont typeface="+mj-lt"/>
              <a:buAutoNum type="arabicPeriod"/>
            </a:pPr>
            <a:endParaRPr lang="en-GB" b="0" dirty="0">
              <a:latin typeface="Arial" panose="020B0604020202020204" pitchFamily="34" charset="0"/>
              <a:cs typeface="Arial" panose="020B0604020202020204" pitchFamily="34" charset="0"/>
            </a:endParaRPr>
          </a:p>
          <a:p>
            <a:pPr marL="228600" indent="-228600">
              <a:buFont typeface="+mj-lt"/>
              <a:buAutoNum type="arabicPeriod"/>
            </a:pPr>
            <a:r>
              <a:rPr lang="en-GB" b="0" dirty="0">
                <a:latin typeface="Arial" panose="020B0604020202020204" pitchFamily="34" charset="0"/>
                <a:cs typeface="Arial" panose="020B0604020202020204" pitchFamily="34" charset="0"/>
              </a:rPr>
              <a:t>7</a:t>
            </a:r>
            <a:r>
              <a:rPr lang="en-GB" b="0" baseline="30000" dirty="0">
                <a:latin typeface="Arial" panose="020B0604020202020204" pitchFamily="34" charset="0"/>
                <a:cs typeface="Arial" panose="020B0604020202020204" pitchFamily="34" charset="0"/>
              </a:rPr>
              <a:t>th</a:t>
            </a:r>
            <a:r>
              <a:rPr lang="en-GB" b="0" dirty="0">
                <a:latin typeface="Arial" panose="020B0604020202020204" pitchFamily="34" charset="0"/>
                <a:cs typeface="Arial" panose="020B0604020202020204" pitchFamily="34" charset="0"/>
              </a:rPr>
              <a:t> October 2017 - AIUK </a:t>
            </a:r>
            <a:r>
              <a:rPr lang="en-GB" b="0" dirty="0" err="1">
                <a:latin typeface="Arial" panose="020B0604020202020204" pitchFamily="34" charset="0"/>
                <a:cs typeface="Arial" panose="020B0604020202020204" pitchFamily="34" charset="0"/>
              </a:rPr>
              <a:t>Skillshare</a:t>
            </a:r>
            <a:r>
              <a:rPr lang="en-GB" b="0" dirty="0">
                <a:latin typeface="Arial" panose="020B0604020202020204" pitchFamily="34" charset="0"/>
                <a:cs typeface="Arial" panose="020B0604020202020204" pitchFamily="34" charset="0"/>
              </a:rPr>
              <a:t> on BRAVE Campaign in Manchester</a:t>
            </a:r>
          </a:p>
          <a:p>
            <a:pPr marL="228600" indent="-228600">
              <a:buFont typeface="+mj-lt"/>
              <a:buAutoNum type="arabicPeriod"/>
            </a:pPr>
            <a:endParaRPr lang="en-GB" b="0" dirty="0">
              <a:latin typeface="Arial" panose="020B0604020202020204" pitchFamily="34" charset="0"/>
              <a:cs typeface="Arial" panose="020B0604020202020204" pitchFamily="34" charset="0"/>
            </a:endParaRPr>
          </a:p>
          <a:p>
            <a:pPr marL="228600" indent="-228600">
              <a:buFont typeface="+mj-lt"/>
              <a:buAutoNum type="arabicPeriod"/>
            </a:pPr>
            <a:r>
              <a:rPr lang="en-GB" b="0" dirty="0">
                <a:latin typeface="Arial" panose="020B0604020202020204" pitchFamily="34" charset="0"/>
                <a:cs typeface="Arial" panose="020B0604020202020204" pitchFamily="34" charset="0"/>
              </a:rPr>
              <a:t>1</a:t>
            </a:r>
            <a:r>
              <a:rPr lang="en-GB" b="0" baseline="30000" dirty="0">
                <a:latin typeface="Arial" panose="020B0604020202020204" pitchFamily="34" charset="0"/>
                <a:cs typeface="Arial" panose="020B0604020202020204" pitchFamily="34" charset="0"/>
              </a:rPr>
              <a:t>st</a:t>
            </a:r>
            <a:r>
              <a:rPr lang="en-GB" b="0" dirty="0">
                <a:latin typeface="Arial" panose="020B0604020202020204" pitchFamily="34" charset="0"/>
                <a:cs typeface="Arial" panose="020B0604020202020204" pitchFamily="34" charset="0"/>
              </a:rPr>
              <a:t> November – Write for Rights 2017 – featuring 10 Human Rights Defender cases</a:t>
            </a:r>
            <a:endParaRPr lang="en-US" b="0" dirty="0">
              <a:latin typeface="Arial" panose="020B060402020202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2BD9460A-BA6D-40FA-8E02-4B10A626AEEB}" type="slidenum">
              <a:rPr lang="en-GB" smtClean="0"/>
              <a:t>25</a:t>
            </a:fld>
            <a:endParaRPr lang="en-GB"/>
          </a:p>
        </p:txBody>
      </p:sp>
    </p:spTree>
    <p:extLst>
      <p:ext uri="{BB962C8B-B14F-4D97-AF65-F5344CB8AC3E}">
        <p14:creationId xmlns:p14="http://schemas.microsoft.com/office/powerpoint/2010/main" val="2966628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23:</a:t>
            </a:r>
            <a:r>
              <a:rPr lang="en-GB" sz="1100" b="1" baseline="0" dirty="0">
                <a:latin typeface="Arial" panose="020B0604020202020204" pitchFamily="34" charset="0"/>
                <a:cs typeface="Arial" panose="020B0604020202020204" pitchFamily="34" charset="0"/>
              </a:rPr>
              <a:t> Next steps</a:t>
            </a:r>
          </a:p>
          <a:p>
            <a:endParaRPr lang="en-GB" sz="1100" b="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1.</a:t>
            </a:r>
            <a:r>
              <a:rPr lang="en-GB" sz="1100" kern="1200" baseline="0" dirty="0">
                <a:solidFill>
                  <a:schemeClr val="tx1"/>
                </a:solidFill>
                <a:effectLst/>
                <a:latin typeface="Arial" panose="020B0604020202020204" pitchFamily="34" charset="0"/>
                <a:ea typeface="+mn-ea"/>
                <a:cs typeface="Arial" panose="020B0604020202020204" pitchFamily="34" charset="0"/>
              </a:rPr>
              <a:t> T</a:t>
            </a:r>
            <a:r>
              <a:rPr lang="en-GB" sz="1100" kern="1200" dirty="0">
                <a:solidFill>
                  <a:schemeClr val="tx1"/>
                </a:solidFill>
                <a:effectLst/>
                <a:latin typeface="Arial" panose="020B0604020202020204" pitchFamily="34" charset="0"/>
                <a:ea typeface="+mn-ea"/>
                <a:cs typeface="Arial" panose="020B0604020202020204" pitchFamily="34" charset="0"/>
              </a:rPr>
              <a:t>he International Secretariat’s online learning package is available</a:t>
            </a:r>
            <a:r>
              <a:rPr lang="en-GB" sz="1100" kern="1200" baseline="0" dirty="0">
                <a:solidFill>
                  <a:schemeClr val="tx1"/>
                </a:solidFill>
                <a:effectLst/>
                <a:latin typeface="Arial" panose="020B0604020202020204" pitchFamily="34" charset="0"/>
                <a:ea typeface="+mn-ea"/>
                <a:cs typeface="Arial" panose="020B0604020202020204" pitchFamily="34" charset="0"/>
              </a:rPr>
              <a:t> now and</a:t>
            </a:r>
            <a:r>
              <a:rPr lang="en-GB" sz="1100" kern="1200" dirty="0">
                <a:solidFill>
                  <a:schemeClr val="tx1"/>
                </a:solidFill>
                <a:effectLst/>
                <a:latin typeface="Arial" panose="020B0604020202020204" pitchFamily="34" charset="0"/>
                <a:ea typeface="+mn-ea"/>
                <a:cs typeface="Arial" panose="020B0604020202020204" pitchFamily="34" charset="0"/>
              </a:rPr>
              <a:t> covers: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The Importance of Defending Human Rights;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Who is a Human Rights Defender?;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The Importance of Defending Human Rights.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You do need to create an account to access this: </a:t>
            </a:r>
            <a:r>
              <a:rPr lang="en-GB" sz="1100" u="sng" kern="1200" dirty="0">
                <a:solidFill>
                  <a:schemeClr val="tx1"/>
                </a:solidFill>
                <a:effectLst/>
                <a:latin typeface="Arial" panose="020B0604020202020204" pitchFamily="34" charset="0"/>
                <a:ea typeface="+mn-ea"/>
                <a:cs typeface="Arial" panose="020B0604020202020204" pitchFamily="34" charset="0"/>
                <a:hlinkClick r:id="rId3"/>
              </a:rPr>
              <a:t>www.humanrightseducation.amnesty.org</a:t>
            </a:r>
            <a:r>
              <a:rPr lang="en-GB" sz="1100" kern="1200" dirty="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The MOOC on the HRDS is due to be launched in November.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2. November marks the beginning of </a:t>
            </a: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Write for Rights 2017 and will feature several Human Rights Defender cases </a:t>
            </a:r>
          </a:p>
          <a:p>
            <a:endParaRPr lang="en-GB" sz="11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3. Also in November, </a:t>
            </a:r>
            <a:r>
              <a:rPr lang="en-GB" sz="1100" kern="0"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Sakris</a:t>
            </a: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visits the UK and will be attending Amnesty’s Student Conference on Saturday/ Sunday.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4. </a:t>
            </a:r>
            <a:r>
              <a:rPr lang="en-GB" sz="1100" b="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29</a:t>
            </a:r>
            <a:r>
              <a:rPr lang="en-GB" sz="1100" b="0" kern="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th</a:t>
            </a:r>
            <a:r>
              <a:rPr lang="en-GB" sz="1100" b="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November will</a:t>
            </a:r>
            <a:r>
              <a:rPr lang="en-GB" sz="1100" b="0" kern="0" baseline="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be </a:t>
            </a: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International Women’s Human Rights Defenders Day followed</a:t>
            </a:r>
            <a:r>
              <a:rPr lang="en-GB" sz="1100" kern="0" baseline="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by </a:t>
            </a: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International Human Rights Defenders Day on</a:t>
            </a:r>
            <a:r>
              <a:rPr lang="en-GB" sz="1100" kern="0" baseline="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a:t>
            </a: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9</a:t>
            </a:r>
            <a:r>
              <a:rPr lang="en-GB" sz="1100" kern="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th</a:t>
            </a: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December.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5. Lastly, in February 2018 we are launching</a:t>
            </a:r>
            <a:r>
              <a:rPr lang="en-GB" sz="1100" kern="0" baseline="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a </a:t>
            </a:r>
            <a:r>
              <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Women’s Human Rights Defenders Wikipedia project.</a:t>
            </a:r>
            <a:r>
              <a:rPr lang="en-GB" sz="1100" kern="0" baseline="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This will be </a:t>
            </a:r>
            <a:r>
              <a:rPr lang="en-GB" sz="1100" kern="1200" dirty="0">
                <a:solidFill>
                  <a:schemeClr val="tx1"/>
                </a:solidFill>
                <a:effectLst/>
                <a:latin typeface="Arial" panose="020B0604020202020204" pitchFamily="34" charset="0"/>
                <a:ea typeface="+mn-ea"/>
                <a:cs typeface="Arial" panose="020B0604020202020204" pitchFamily="34" charset="0"/>
              </a:rPr>
              <a:t>a global edit-a-thon to generate and improve the WHRD content on Wikipedia.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endParaRPr>
          </a:p>
          <a:p>
            <a:endParaRPr lang="en-GB" sz="1100" b="0" baseline="0" dirty="0">
              <a:latin typeface="Arial" panose="020B0604020202020204" pitchFamily="34" charset="0"/>
              <a:cs typeface="Arial" panose="020B0604020202020204" pitchFamily="34" charset="0"/>
            </a:endParaRPr>
          </a:p>
          <a:p>
            <a:endParaRPr lang="en-GB"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26</a:t>
            </a:fld>
            <a:endParaRPr lang="en-GB"/>
          </a:p>
        </p:txBody>
      </p:sp>
    </p:spTree>
    <p:extLst>
      <p:ext uri="{BB962C8B-B14F-4D97-AF65-F5344CB8AC3E}">
        <p14:creationId xmlns:p14="http://schemas.microsoft.com/office/powerpoint/2010/main" val="2637637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9460A-BA6D-40FA-8E02-4B10A626AEEB}" type="slidenum">
              <a:rPr lang="en-GB" smtClean="0"/>
              <a:t>27</a:t>
            </a:fld>
            <a:endParaRPr lang="en-GB"/>
          </a:p>
        </p:txBody>
      </p:sp>
    </p:spTree>
    <p:extLst>
      <p:ext uri="{BB962C8B-B14F-4D97-AF65-F5344CB8AC3E}">
        <p14:creationId xmlns:p14="http://schemas.microsoft.com/office/powerpoint/2010/main" val="114503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Slide 2: Training</a:t>
            </a:r>
            <a:r>
              <a:rPr lang="en-US" sz="1100" b="1" baseline="0" dirty="0">
                <a:latin typeface="Arial" panose="020B0604020202020204" pitchFamily="34" charset="0"/>
                <a:cs typeface="Arial" panose="020B0604020202020204" pitchFamily="34" charset="0"/>
              </a:rPr>
              <a:t> Objectives.</a:t>
            </a:r>
            <a:endParaRPr lang="en-US" sz="1100" b="1"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These are the objectives of the Trainer Programme around Amnesty’s work on HRDs and the Brave</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campaign, which will run until the end of 2019. It is likely a session or workshop would only focus on one or two of these goals.</a:t>
            </a:r>
          </a:p>
          <a:p>
            <a:endParaRPr lang="en-US" sz="11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1" dirty="0">
                <a:latin typeface="Arial" panose="020B0604020202020204" pitchFamily="34" charset="0"/>
                <a:cs typeface="Arial" panose="020B0604020202020204" pitchFamily="34" charset="0"/>
              </a:rPr>
              <a:t>Understand the Brave</a:t>
            </a:r>
            <a:r>
              <a:rPr lang="en-GB" sz="1100" b="1" baseline="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global campaign and AIUK campaign priorities.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b="1" dirty="0">
              <a:latin typeface="Arial" panose="020B0604020202020204" pitchFamily="34" charset="0"/>
              <a:cs typeface="Arial" panose="020B0604020202020204" pitchFamily="34" charset="0"/>
            </a:endParaRPr>
          </a:p>
          <a:p>
            <a:pPr marL="228600" indent="-228600">
              <a:buFont typeface="+mj-lt"/>
              <a:buAutoNum type="arabicPeriod"/>
            </a:pPr>
            <a:r>
              <a:rPr lang="en-GB" sz="1100" b="1" dirty="0">
                <a:latin typeface="Arial" panose="020B0604020202020204" pitchFamily="34" charset="0"/>
                <a:cs typeface="Arial" panose="020B0604020202020204" pitchFamily="34" charset="0"/>
              </a:rPr>
              <a:t>Understand the issues surrounding HRDs</a:t>
            </a:r>
            <a:r>
              <a:rPr lang="en-GB" sz="1100" b="1" baseline="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and be able to effectively communicate these to others.</a:t>
            </a:r>
            <a:r>
              <a:rPr lang="en-GB" sz="1100" b="1"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 participants will</a:t>
            </a:r>
            <a:r>
              <a:rPr lang="en-GB" sz="1100" baseline="0" dirty="0">
                <a:latin typeface="Arial" panose="020B0604020202020204" pitchFamily="34" charset="0"/>
                <a:cs typeface="Arial" panose="020B0604020202020204" pitchFamily="34" charset="0"/>
              </a:rPr>
              <a:t> understand the key facts, figures and definitions related to the HRD campaign and the increasing risks HRDs take to champion human rights. This will help groups feel more confident discussing the topic with other people. </a:t>
            </a:r>
            <a:endParaRPr lang="en-GB" sz="1100" dirty="0">
              <a:latin typeface="Arial" panose="020B0604020202020204" pitchFamily="34" charset="0"/>
              <a:cs typeface="Arial" panose="020B0604020202020204" pitchFamily="34" charset="0"/>
            </a:endParaRPr>
          </a:p>
          <a:p>
            <a:pPr marL="228600" indent="-228600">
              <a:buFont typeface="+mj-lt"/>
              <a:buAutoNum type="arabicPeriod"/>
            </a:pPr>
            <a:endParaRPr lang="en-GB" sz="1100" dirty="0">
              <a:latin typeface="Arial" panose="020B0604020202020204" pitchFamily="34" charset="0"/>
              <a:cs typeface="Arial" panose="020B0604020202020204" pitchFamily="34" charset="0"/>
            </a:endParaRPr>
          </a:p>
          <a:p>
            <a:pPr marL="228600" indent="-228600">
              <a:buFont typeface="+mj-lt"/>
              <a:buAutoNum type="arabicPeriod"/>
            </a:pPr>
            <a:r>
              <a:rPr lang="en-GB" sz="1100" b="1" dirty="0">
                <a:latin typeface="Arial" panose="020B0604020202020204" pitchFamily="34" charset="0"/>
                <a:cs typeface="Arial" panose="020B0604020202020204" pitchFamily="34" charset="0"/>
              </a:rPr>
              <a:t>Gain skills, awareness and confidence to campaign on HRD issues.</a:t>
            </a:r>
            <a:r>
              <a:rPr lang="en-GB" sz="1100" b="1" baseline="0" dirty="0">
                <a:latin typeface="Arial" panose="020B0604020202020204" pitchFamily="34" charset="0"/>
                <a:cs typeface="Arial" panose="020B0604020202020204" pitchFamily="34" charset="0"/>
              </a:rPr>
              <a:t> </a:t>
            </a:r>
            <a:r>
              <a:rPr lang="en-GB" sz="1100" baseline="0" dirty="0">
                <a:latin typeface="Arial" panose="020B0604020202020204" pitchFamily="34" charset="0"/>
                <a:cs typeface="Arial" panose="020B0604020202020204" pitchFamily="34" charset="0"/>
              </a:rPr>
              <a:t>Whilst issues around HRDs can be complex, the objective of this initial training is to help the participants to reach a level of understanding that enables them to continue to research, explore or campaign on the issues independently or with a group. </a:t>
            </a:r>
            <a:endParaRPr lang="en-GB" sz="1100" b="1" dirty="0">
              <a:latin typeface="Arial" panose="020B0604020202020204" pitchFamily="34" charset="0"/>
              <a:cs typeface="Arial" panose="020B0604020202020204" pitchFamily="34" charset="0"/>
            </a:endParaRPr>
          </a:p>
          <a:p>
            <a:pPr marL="514350" indent="-514350">
              <a:buFont typeface="+mj-lt"/>
              <a:buAutoNum type="arabicPeriod"/>
            </a:pPr>
            <a:endParaRPr lang="en-GB" sz="11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1" dirty="0">
                <a:latin typeface="Arial" panose="020B0604020202020204" pitchFamily="34" charset="0"/>
                <a:cs typeface="Arial" panose="020B0604020202020204" pitchFamily="34" charset="0"/>
              </a:rPr>
              <a:t>Explore ways to make HRD issues relevant to UK audiences and get more people involved in Amnesty’s Brave campaign.</a:t>
            </a:r>
            <a:r>
              <a:rPr lang="en-GB" sz="1100" b="1"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Making this campaign relevant to the audiences we campaign to,</a:t>
            </a:r>
            <a:r>
              <a:rPr lang="en-GB" sz="1100" baseline="0" dirty="0">
                <a:latin typeface="Arial" panose="020B0604020202020204" pitchFamily="34" charset="0"/>
                <a:cs typeface="Arial" panose="020B0604020202020204" pitchFamily="34" charset="0"/>
              </a:rPr>
              <a:t> will be essential in influencing change. This will be a chance to explore creative and innovative ways to campaign for HRDs.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3</a:t>
            </a:fld>
            <a:endParaRPr lang="en-GB"/>
          </a:p>
        </p:txBody>
      </p:sp>
    </p:spTree>
    <p:extLst>
      <p:ext uri="{BB962C8B-B14F-4D97-AF65-F5344CB8AC3E}">
        <p14:creationId xmlns:p14="http://schemas.microsoft.com/office/powerpoint/2010/main" val="327263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3: Activity: Who is a human rights defender?</a:t>
            </a:r>
          </a:p>
          <a:p>
            <a:endParaRPr lang="en-GB" sz="1100" b="1"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This activity is to gauge the understanding in the room. How do participants define HRDs? Is there definition close to the international legal framework definition? Why is it important to know what a HRD is, and what they are </a:t>
            </a:r>
            <a:r>
              <a:rPr lang="en-GB" sz="1100" b="1" baseline="0" dirty="0">
                <a:latin typeface="Arial" panose="020B0604020202020204" pitchFamily="34" charset="0"/>
                <a:cs typeface="Arial" panose="020B0604020202020204" pitchFamily="34" charset="0"/>
              </a:rPr>
              <a:t>not</a:t>
            </a:r>
            <a:r>
              <a:rPr lang="en-GB" sz="1100" b="0" baseline="0" dirty="0">
                <a:latin typeface="Arial" panose="020B0604020202020204" pitchFamily="34" charset="0"/>
                <a:cs typeface="Arial" panose="020B0604020202020204" pitchFamily="34" charset="0"/>
              </a:rPr>
              <a:t>?</a:t>
            </a:r>
          </a:p>
          <a:p>
            <a:endParaRPr lang="en-GB" sz="1100" b="0" baseline="0" dirty="0">
              <a:latin typeface="Arial" panose="020B0604020202020204" pitchFamily="34" charset="0"/>
              <a:cs typeface="Arial" panose="020B0604020202020204" pitchFamily="34" charset="0"/>
            </a:endParaRPr>
          </a:p>
          <a:p>
            <a:r>
              <a:rPr lang="en-GB" sz="1100" b="1" kern="1200" dirty="0">
                <a:solidFill>
                  <a:schemeClr val="tx1"/>
                </a:solidFill>
                <a:effectLst/>
                <a:latin typeface="Arial" panose="020B0604020202020204" pitchFamily="34" charset="0"/>
                <a:ea typeface="+mn-ea"/>
                <a:cs typeface="Arial" panose="020B0604020202020204" pitchFamily="34" charset="0"/>
              </a:rPr>
              <a:t>Session objective</a:t>
            </a:r>
            <a:r>
              <a:rPr lang="en-GB" sz="1100" kern="1200" dirty="0">
                <a:solidFill>
                  <a:schemeClr val="tx1"/>
                </a:solidFill>
                <a:effectLst/>
                <a:latin typeface="Arial" panose="020B0604020202020204" pitchFamily="34" charset="0"/>
                <a:ea typeface="+mn-ea"/>
                <a:cs typeface="Arial" panose="020B0604020202020204" pitchFamily="34" charset="0"/>
              </a:rPr>
              <a:t>: To personally reflect on what it</a:t>
            </a:r>
            <a:r>
              <a:rPr lang="en-GB" sz="1100" kern="1200" baseline="0" dirty="0">
                <a:solidFill>
                  <a:schemeClr val="tx1"/>
                </a:solidFill>
                <a:effectLst/>
                <a:latin typeface="Arial" panose="020B0604020202020204" pitchFamily="34" charset="0"/>
                <a:ea typeface="+mn-ea"/>
                <a:cs typeface="Arial" panose="020B0604020202020204" pitchFamily="34" charset="0"/>
              </a:rPr>
              <a:t> means to be a HRD.</a:t>
            </a:r>
            <a:endParaRPr lang="en-GB" sz="1100" kern="1200" dirty="0">
              <a:solidFill>
                <a:schemeClr val="tx1"/>
              </a:solidFill>
              <a:effectLst/>
              <a:latin typeface="Arial" panose="020B0604020202020204" pitchFamily="34" charset="0"/>
              <a:ea typeface="+mn-ea"/>
              <a:cs typeface="Arial" panose="020B0604020202020204" pitchFamily="34" charset="0"/>
            </a:endParaRP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b="1" kern="1200" dirty="0">
                <a:solidFill>
                  <a:schemeClr val="tx1"/>
                </a:solidFill>
                <a:effectLst/>
                <a:latin typeface="Arial" panose="020B0604020202020204" pitchFamily="34" charset="0"/>
                <a:ea typeface="+mn-ea"/>
                <a:cs typeface="Arial" panose="020B0604020202020204" pitchFamily="34" charset="0"/>
              </a:rPr>
              <a:t>Length of session:</a:t>
            </a:r>
            <a:r>
              <a:rPr lang="en-GB" sz="1100" kern="1200" dirty="0">
                <a:solidFill>
                  <a:schemeClr val="tx1"/>
                </a:solidFill>
                <a:effectLst/>
                <a:latin typeface="Arial" panose="020B0604020202020204" pitchFamily="34" charset="0"/>
                <a:ea typeface="+mn-ea"/>
                <a:cs typeface="Arial" panose="020B0604020202020204" pitchFamily="34" charset="0"/>
              </a:rPr>
              <a:t> 10 minutes</a:t>
            </a:r>
          </a:p>
          <a:p>
            <a:r>
              <a:rPr lang="en-GB" sz="1100" kern="1200" dirty="0">
                <a:solidFill>
                  <a:schemeClr val="tx1"/>
                </a:solidFill>
                <a:effectLst/>
                <a:latin typeface="Arial" panose="020B0604020202020204" pitchFamily="34" charset="0"/>
                <a:ea typeface="+mn-ea"/>
                <a:cs typeface="Arial" panose="020B0604020202020204" pitchFamily="34" charset="0"/>
              </a:rPr>
              <a:t> </a:t>
            </a:r>
          </a:p>
          <a:p>
            <a:r>
              <a:rPr lang="en-GB" sz="1100" b="1" kern="1200" dirty="0">
                <a:solidFill>
                  <a:schemeClr val="tx1"/>
                </a:solidFill>
                <a:effectLst/>
                <a:latin typeface="Arial" panose="020B0604020202020204" pitchFamily="34" charset="0"/>
                <a:ea typeface="+mn-ea"/>
                <a:cs typeface="Arial" panose="020B0604020202020204" pitchFamily="34" charset="0"/>
              </a:rPr>
              <a:t>Resources: </a:t>
            </a:r>
            <a:r>
              <a:rPr lang="en-GB" sz="1100" kern="1200" dirty="0">
                <a:solidFill>
                  <a:schemeClr val="tx1"/>
                </a:solidFill>
                <a:effectLst/>
                <a:latin typeface="Arial" panose="020B0604020202020204" pitchFamily="34" charset="0"/>
                <a:ea typeface="+mn-ea"/>
                <a:cs typeface="Arial" panose="020B0604020202020204" pitchFamily="34" charset="0"/>
              </a:rPr>
              <a:t>Post-it notes, marker pens, flip chart</a:t>
            </a:r>
          </a:p>
          <a:p>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kern="1200" baseline="0" dirty="0">
                <a:solidFill>
                  <a:schemeClr val="tx1"/>
                </a:solidFill>
                <a:effectLst/>
                <a:latin typeface="Arial" panose="020B0604020202020204" pitchFamily="34" charset="0"/>
                <a:ea typeface="+mn-ea"/>
                <a:cs typeface="Arial" panose="020B0604020202020204" pitchFamily="34" charset="0"/>
              </a:rPr>
              <a:t>In pairs or groups of three discuss how you would define what a HRD is? (3 minutes)</a:t>
            </a:r>
          </a:p>
          <a:p>
            <a:pPr marL="228600" indent="-228600">
              <a:buAutoNum type="arabicPeriod"/>
            </a:pPr>
            <a:r>
              <a:rPr lang="en-GB" sz="1100" kern="1200" baseline="0" dirty="0">
                <a:solidFill>
                  <a:schemeClr val="tx1"/>
                </a:solidFill>
                <a:effectLst/>
                <a:latin typeface="Arial" panose="020B0604020202020204" pitchFamily="34" charset="0"/>
                <a:ea typeface="+mn-ea"/>
                <a:cs typeface="Arial" panose="020B0604020202020204" pitchFamily="34" charset="0"/>
              </a:rPr>
              <a:t>Write your definition on a post it note, ready to share with the wider group. (1 minute)</a:t>
            </a:r>
          </a:p>
          <a:p>
            <a:pPr marL="228600" indent="-228600">
              <a:buAutoNum type="arabicPeriod"/>
            </a:pPr>
            <a:r>
              <a:rPr lang="en-GB" sz="1100" kern="1200" baseline="0" dirty="0">
                <a:solidFill>
                  <a:schemeClr val="tx1"/>
                </a:solidFill>
                <a:effectLst/>
                <a:latin typeface="Arial" panose="020B0604020202020204" pitchFamily="34" charset="0"/>
                <a:ea typeface="+mn-ea"/>
                <a:cs typeface="Arial" panose="020B0604020202020204" pitchFamily="34" charset="0"/>
              </a:rPr>
              <a:t>Each group share their definitions and discuss similarities and differences if there are any. (5 minutes)</a:t>
            </a:r>
          </a:p>
          <a:p>
            <a:pPr marL="228600" indent="-228600">
              <a:buAutoNum type="arabicPeriod"/>
            </a:pPr>
            <a:r>
              <a:rPr lang="en-GB" sz="1100" kern="1200" baseline="0" dirty="0">
                <a:solidFill>
                  <a:schemeClr val="tx1"/>
                </a:solidFill>
                <a:effectLst/>
                <a:latin typeface="Arial" panose="020B0604020202020204" pitchFamily="34" charset="0"/>
                <a:ea typeface="+mn-ea"/>
                <a:cs typeface="Arial" panose="020B0604020202020204" pitchFamily="34" charset="0"/>
              </a:rPr>
              <a:t>Ask if anyone would like to share any personal reflections about this activity and whether this challenged them or opened their mind in any way? (1 minute)</a:t>
            </a:r>
          </a:p>
          <a:p>
            <a:pPr marL="228600" indent="-228600">
              <a:buAutoNum type="arabicPeriod"/>
            </a:pPr>
            <a:r>
              <a:rPr lang="en-GB" sz="1100" dirty="0">
                <a:latin typeface="Arial" panose="020B0604020202020204" pitchFamily="34" charset="0"/>
                <a:cs typeface="Arial" panose="020B0604020202020204" pitchFamily="34" charset="0"/>
              </a:rPr>
              <a:t>Go into the next slide to find out the answer…</a:t>
            </a:r>
          </a:p>
          <a:p>
            <a:pPr marL="228600" indent="-228600">
              <a:buAutoNum type="arabicPeriod"/>
            </a:pPr>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4</a:t>
            </a:fld>
            <a:endParaRPr lang="en-GB"/>
          </a:p>
        </p:txBody>
      </p:sp>
    </p:spTree>
    <p:extLst>
      <p:ext uri="{BB962C8B-B14F-4D97-AF65-F5344CB8AC3E}">
        <p14:creationId xmlns:p14="http://schemas.microsoft.com/office/powerpoint/2010/main" val="138760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4: A Human Rights Defender is…</a:t>
            </a:r>
          </a:p>
          <a:p>
            <a:endParaRPr lang="en-GB" sz="1100" b="1" baseline="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This</a:t>
            </a:r>
            <a:r>
              <a:rPr lang="en-GB" sz="1100" b="0" baseline="0" dirty="0">
                <a:latin typeface="Arial" panose="020B0604020202020204" pitchFamily="34" charset="0"/>
                <a:cs typeface="Arial" panose="020B0604020202020204" pitchFamily="34" charset="0"/>
              </a:rPr>
              <a:t> slide will answer what a human rights defender is according to the international legal definition. We will explore the international legal framework which protects the rights of HRDs later on in this training. </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baseline="0" dirty="0">
                <a:latin typeface="Arial" panose="020B0604020202020204" pitchFamily="34" charset="0"/>
                <a:cs typeface="Arial" panose="020B0604020202020204" pitchFamily="34" charset="0"/>
              </a:rPr>
              <a:t>According to the international legal framework, a human rights defender is </a:t>
            </a:r>
            <a:r>
              <a:rPr lang="en-GB" sz="1100" dirty="0">
                <a:latin typeface="Arial" panose="020B0604020202020204" pitchFamily="34" charset="0"/>
                <a:ea typeface="Times New Roman" panose="02020603050405020304" pitchFamily="18" charset="0"/>
                <a:cs typeface="Arial" panose="020B0604020202020204" pitchFamily="34" charset="0"/>
              </a:rPr>
              <a:t>a person who, individually or in association with others, acts to defend, promote and protect human rights at the local, national, regional or international levels.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kern="1200" dirty="0">
                <a:solidFill>
                  <a:schemeClr val="tx1"/>
                </a:solidFill>
                <a:effectLst/>
                <a:latin typeface="Arial" panose="020B0604020202020204" pitchFamily="34" charset="0"/>
                <a:ea typeface="+mn-ea"/>
                <a:cs typeface="Arial" panose="020B0604020202020204" pitchFamily="34" charset="0"/>
              </a:rPr>
              <a:t>Human Rights Defenders are messengers or social change and crucial in upholding freedoms and human Rights for all. They are the ones holding political leaders, challenge racism, sexism and advocate for equality and justice for all.  </a:t>
            </a:r>
            <a:endParaRPr lang="en-US" sz="1100" kern="120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kern="1200" dirty="0">
                <a:solidFill>
                  <a:schemeClr val="tx1"/>
                </a:solidFill>
                <a:effectLst/>
                <a:latin typeface="Arial" panose="020B0604020202020204" pitchFamily="34" charset="0"/>
                <a:ea typeface="+mn-ea"/>
                <a:cs typeface="Arial" panose="020B0604020202020204" pitchFamily="34" charset="0"/>
              </a:rPr>
              <a:t>Defenders come from all walks of life and can be journalists, lawyers, teachers, health professionals, trade unionists, whistle-blowers, or victims or relatives of victims of human rights violations and abuses. They can also be unpaid volunteers or activists - so yes our AIUK activists are HRD’s!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1" u="sng" kern="1200" dirty="0">
                <a:solidFill>
                  <a:schemeClr val="tx1"/>
                </a:solidFill>
                <a:effectLst/>
                <a:latin typeface="Arial" panose="020B0604020202020204" pitchFamily="34" charset="0"/>
                <a:ea typeface="+mn-ea"/>
                <a:cs typeface="Arial" panose="020B0604020202020204" pitchFamily="34" charset="0"/>
              </a:rPr>
              <a:t>Human Rights Defenders are defined by what they do rather than who they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u="none" dirty="0">
                <a:latin typeface="Arial" panose="020B0604020202020204" pitchFamily="34" charset="0"/>
                <a:ea typeface="+mn-ea"/>
                <a:cs typeface="Arial" panose="020B0604020202020204" pitchFamily="34" charset="0"/>
              </a:rPr>
              <a:t>In</a:t>
            </a:r>
            <a:r>
              <a:rPr lang="en-GB" sz="1100" b="0" u="none" baseline="0" dirty="0">
                <a:latin typeface="Arial" panose="020B0604020202020204" pitchFamily="34" charset="0"/>
                <a:ea typeface="+mn-ea"/>
                <a:cs typeface="Arial" panose="020B0604020202020204" pitchFamily="34" charset="0"/>
              </a:rPr>
              <a:t> addition, one of our key focuses will be working on and with Women Human Rights Defenders. WHRDs refers to both female HRDs (who may work on any human rights issue), or defenders, (who may not necessarily be women ), who work on women’s rights or on a range of gender-related issues.</a:t>
            </a:r>
            <a:endParaRPr lang="en-GB" sz="1100" b="0" u="none" dirty="0">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baseline="0" dirty="0">
                <a:latin typeface="Arial" panose="020B0604020202020204" pitchFamily="34" charset="0"/>
                <a:ea typeface="+mn-ea"/>
                <a:cs typeface="Arial" panose="020B0604020202020204" pitchFamily="34" charset="0"/>
              </a:rPr>
              <a:t>How does this definition compare to your own definitions from the earlier activity?</a:t>
            </a:r>
            <a:endParaRPr lang="en-GB" sz="1100" b="0" baseline="0" dirty="0">
              <a:latin typeface="Arial" panose="020B0604020202020204" pitchFamily="34" charset="0"/>
              <a:cs typeface="Arial" panose="020B0604020202020204" pitchFamily="34" charset="0"/>
            </a:endParaRPr>
          </a:p>
          <a:p>
            <a:pPr marL="228600" indent="-228600">
              <a:buAutoNum type="arabicPeriod"/>
            </a:pP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5</a:t>
            </a:fld>
            <a:endParaRPr lang="en-GB"/>
          </a:p>
        </p:txBody>
      </p:sp>
    </p:spTree>
    <p:extLst>
      <p:ext uri="{BB962C8B-B14F-4D97-AF65-F5344CB8AC3E}">
        <p14:creationId xmlns:p14="http://schemas.microsoft.com/office/powerpoint/2010/main" val="225730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5: Who is not an HRD?</a:t>
            </a:r>
          </a:p>
          <a:p>
            <a:endParaRPr lang="en-GB" sz="1100" b="1" baseline="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This</a:t>
            </a:r>
            <a:r>
              <a:rPr lang="en-GB" sz="1100" b="0" baseline="0" dirty="0">
                <a:latin typeface="Arial" panose="020B0604020202020204" pitchFamily="34" charset="0"/>
                <a:cs typeface="Arial" panose="020B0604020202020204" pitchFamily="34" charset="0"/>
              </a:rPr>
              <a:t> slide outlines why some individuals and groups cannot be HRDs. This distinction is important as it may be the reason why organisations like Amnesty may not campaign on behalf of some individuals and groups.</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Trainers may be interested in Amnesty’s history with Nelson Mandela’s case: https://www.amnesty.org.uk/nelson-mandela-and-amnesty-international. In 1962 Amnesty adopted Mandela as a prisoner of conscience, but later, as a global movement, took the decision to no longer consider Mandela a prisoner of conscience on the grounds of advocating violence. This core Amnesty principle for prisoners of conscience also prevails in our work with HRDs. </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After his release, Nelson Mandela acknowledged that Amnesty made this decision in good faith and thanked Amnesty for working on behalf of thousands of other South African prisoners and detainees.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On being presented the Ambassador of Conscience Award in 2006, Mandela said</a:t>
            </a:r>
          </a:p>
          <a:p>
            <a:r>
              <a:rPr lang="en-GB" sz="1100" b="0" baseline="0" dirty="0">
                <a:latin typeface="Arial" panose="020B0604020202020204" pitchFamily="34" charset="0"/>
                <a:cs typeface="Arial" panose="020B0604020202020204" pitchFamily="34" charset="0"/>
              </a:rPr>
              <a:t>‘Like Amnesty International, I have been struggling for justice and human rights, for long years. I have retired from public life now. But as long as injustice and inequality persist in our world, none of us can truly rest. We must become stronger still.’</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baseline="0" dirty="0">
                <a:latin typeface="Arial" panose="020B0604020202020204" pitchFamily="34" charset="0"/>
                <a:cs typeface="Arial" panose="020B0604020202020204" pitchFamily="34" charset="0"/>
              </a:rPr>
              <a:t>It is important to understand why some individuals or groups are not deemed HRDs.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dirty="0">
                <a:latin typeface="Arial" panose="020B0604020202020204" pitchFamily="34" charset="0"/>
                <a:cs typeface="Arial" panose="020B0604020202020204" pitchFamily="34" charset="0"/>
              </a:rPr>
              <a:t>A person </a:t>
            </a:r>
            <a:r>
              <a:rPr lang="en-GB" sz="1100" b="1" dirty="0">
                <a:latin typeface="Arial" panose="020B0604020202020204" pitchFamily="34" charset="0"/>
                <a:cs typeface="Arial" panose="020B0604020202020204" pitchFamily="34" charset="0"/>
              </a:rPr>
              <a:t>cannot claim to be an HRD </a:t>
            </a:r>
            <a:r>
              <a:rPr lang="en-GB" sz="1100" dirty="0">
                <a:latin typeface="Arial" panose="020B0604020202020204" pitchFamily="34" charset="0"/>
                <a:cs typeface="Arial" panose="020B0604020202020204" pitchFamily="34" charset="0"/>
              </a:rPr>
              <a:t>if they;</a:t>
            </a:r>
          </a:p>
          <a:p>
            <a:pPr marL="457200" indent="-457200">
              <a:buFont typeface="Arial" panose="020B0604020202020204" pitchFamily="34" charset="0"/>
              <a:buChar char="•"/>
            </a:pPr>
            <a:r>
              <a:rPr lang="en-GB" sz="1100" dirty="0">
                <a:latin typeface="Arial" panose="020B0604020202020204" pitchFamily="34" charset="0"/>
                <a:cs typeface="Arial" panose="020B0604020202020204" pitchFamily="34" charset="0"/>
              </a:rPr>
              <a:t>Resort to or advocate violence, </a:t>
            </a:r>
          </a:p>
          <a:p>
            <a:pPr marL="457200" indent="-457200">
              <a:buFont typeface="Arial" panose="020B0604020202020204" pitchFamily="34" charset="0"/>
              <a:buChar char="•"/>
            </a:pPr>
            <a:r>
              <a:rPr lang="en-GB" sz="1100" dirty="0">
                <a:latin typeface="Arial" panose="020B0604020202020204" pitchFamily="34" charset="0"/>
                <a:cs typeface="Arial" panose="020B0604020202020204" pitchFamily="34" charset="0"/>
              </a:rPr>
              <a:t>Deny the universality of human rights or </a:t>
            </a:r>
          </a:p>
          <a:p>
            <a:pPr marL="457200" indent="-457200">
              <a:buFont typeface="Arial" panose="020B0604020202020204" pitchFamily="34" charset="0"/>
              <a:buChar char="•"/>
            </a:pPr>
            <a:r>
              <a:rPr lang="en-GB" sz="1100" dirty="0">
                <a:latin typeface="Arial" panose="020B0604020202020204" pitchFamily="34" charset="0"/>
                <a:cs typeface="Arial" panose="020B0604020202020204" pitchFamily="34" charset="0"/>
              </a:rPr>
              <a:t>Take action that undermines the rights of others.</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GB" sz="1100" b="0" baseline="0" dirty="0">
                <a:latin typeface="Arial" panose="020B0604020202020204" pitchFamily="34" charset="0"/>
                <a:cs typeface="Arial" panose="020B0604020202020204" pitchFamily="34" charset="0"/>
              </a:rPr>
              <a:t>This is an important distinction as it explains why Amnesty and other organisations may not campaign on behalf of certain individuals and groups. </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GB" sz="1100" b="0" baseline="0" dirty="0">
                <a:latin typeface="Arial" panose="020B0604020202020204" pitchFamily="34" charset="0"/>
                <a:cs typeface="Arial" panose="020B0604020202020204" pitchFamily="34" charset="0"/>
              </a:rPr>
              <a:t>You may be interested in Amnesty’s history with Nelson Mandela’s case. In 1962 Amnesty adopted Mandela as a prisoner of conscience, but later, as a global movement, took the decision to no longer consider Mandela a prisoner of conscience on the grounds of advocating violence. This core Amnesty principle for prisoners of conscience also prevails in our work with HRDs. </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GB" sz="1100" b="0" baseline="0" dirty="0">
                <a:latin typeface="Arial" panose="020B0604020202020204" pitchFamily="34" charset="0"/>
                <a:cs typeface="Arial" panose="020B0604020202020204" pitchFamily="34" charset="0"/>
              </a:rPr>
              <a:t>After his release, Nelson Mandela acknowledged that Amnesty made this decision in good faith and thanked Amnesty for working on behalf of thousands of other South African prisoners and detainees. </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GB" sz="1100" b="0" baseline="0" dirty="0">
                <a:latin typeface="Arial" panose="020B0604020202020204" pitchFamily="34" charset="0"/>
                <a:cs typeface="Arial" panose="020B0604020202020204" pitchFamily="34" charset="0"/>
              </a:rPr>
              <a:t>On being presented the Ambassador of Conscience Award in 2006, Mandela said</a:t>
            </a:r>
          </a:p>
          <a:p>
            <a:r>
              <a:rPr lang="en-GB" sz="1100" b="0" baseline="0" dirty="0">
                <a:latin typeface="Arial" panose="020B0604020202020204" pitchFamily="34" charset="0"/>
                <a:cs typeface="Arial" panose="020B0604020202020204" pitchFamily="34" charset="0"/>
              </a:rPr>
              <a:t>‘Like Amnesty International, I have been struggling for justice and human rights, for long years. I have retired from public life now. But as long as injustice and inequality persist in our world, none of us can truly rest. We must become stronger still.’</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GB" sz="1100" b="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6</a:t>
            </a:fld>
            <a:endParaRPr lang="en-GB"/>
          </a:p>
        </p:txBody>
      </p:sp>
    </p:spTree>
    <p:extLst>
      <p:ext uri="{BB962C8B-B14F-4D97-AF65-F5344CB8AC3E}">
        <p14:creationId xmlns:p14="http://schemas.microsoft.com/office/powerpoint/2010/main" val="58773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6: What do they defend?</a:t>
            </a:r>
          </a:p>
          <a:p>
            <a:endParaRPr lang="en-GB" sz="1100" b="1" baseline="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This</a:t>
            </a:r>
            <a:r>
              <a:rPr lang="en-GB" sz="1100" b="0" baseline="0" dirty="0">
                <a:latin typeface="Arial" panose="020B0604020202020204" pitchFamily="34" charset="0"/>
                <a:cs typeface="Arial" panose="020B0604020202020204" pitchFamily="34" charset="0"/>
              </a:rPr>
              <a:t> slide gives the audience an idea of the vast area of human rights issues in which HRDs operate. It is safe to say that HRD’s and civil society organisations work across the full spectrum of human rights issues, making the work they do invaluable and vital to attaining a more just world. This is the message we must get across to audiences around the country, that HRDs defend us all and address any and all human rights concerns. </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say the following: </a:t>
            </a:r>
          </a:p>
          <a:p>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baseline="0" dirty="0">
                <a:latin typeface="Arial" panose="020B0604020202020204" pitchFamily="34" charset="0"/>
                <a:cs typeface="Arial" panose="020B0604020202020204" pitchFamily="34" charset="0"/>
              </a:rPr>
              <a:t>As you can see, HRDs and civil society organisations operate and work on a vast area of human rights issues. It is safe to say that HRD’s and civil society organisations works across the full spectrum of human rights issues, making the work they do invaluable and vital to attaining a more just world.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100" b="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kern="1200" dirty="0">
                <a:solidFill>
                  <a:schemeClr val="tx1"/>
                </a:solidFill>
                <a:effectLst/>
                <a:latin typeface="Arial" panose="020B0604020202020204" pitchFamily="34" charset="0"/>
                <a:ea typeface="+mn-ea"/>
                <a:cs typeface="Arial" panose="020B0604020202020204" pitchFamily="34" charset="0"/>
              </a:rPr>
              <a:t>Human rights defenders address any human rights concerns, which can be as varied as,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summary executions,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torture,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arbitrary arrest and detention,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female genital mutilation,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discrimination,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employment issues,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forced evictions,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access to health care,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and toxic waste and its impact on the environment.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3. Defenders are active in support of human rights as diverse as the rights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 food and 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 the highest attainable standard of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 adequate housing,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 a name and a nationality,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to freedom of movement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and to non-discrimination.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kern="1200" dirty="0">
                <a:solidFill>
                  <a:schemeClr val="tx1"/>
                </a:solidFill>
                <a:effectLst/>
                <a:latin typeface="Arial" panose="020B0604020202020204" pitchFamily="34" charset="0"/>
                <a:ea typeface="+mn-ea"/>
                <a:cs typeface="Arial" panose="020B0604020202020204" pitchFamily="34" charset="0"/>
              </a:rPr>
              <a:t>4. They sometimes address the rights of categories of persons,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women’s rights,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children’s rights,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the rights of indigenous persons,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the rights of refugees and internally displaced persons,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rPr>
              <a:t>and the rights of national, linguistic or sexual minorities.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effectLst/>
                <a:latin typeface="Arial" panose="020B0604020202020204" pitchFamily="34" charset="0"/>
                <a:ea typeface="+mn-ea"/>
                <a:cs typeface="Arial" panose="020B0604020202020204" pitchFamily="34" charset="0"/>
              </a:rPr>
              <a:t>5. </a:t>
            </a:r>
            <a:r>
              <a:rPr lang="en-GB" sz="1100" b="0" baseline="0" dirty="0">
                <a:latin typeface="Arial" panose="020B0604020202020204" pitchFamily="34" charset="0"/>
                <a:cs typeface="Arial" panose="020B0604020202020204" pitchFamily="34" charset="0"/>
              </a:rPr>
              <a:t>This is the message we must get across to audiences around the country, that HRDs defend us all and address any and all human rights concerns.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100" b="0" baseline="0" dirty="0">
              <a:latin typeface="Arial" panose="020B0604020202020204" pitchFamily="34" charset="0"/>
              <a:cs typeface="Arial" panose="020B0604020202020204" pitchFamily="34" charset="0"/>
            </a:endParaRPr>
          </a:p>
          <a:p>
            <a:pPr marL="228600" indent="-228600">
              <a:buAutoNum type="arabicPeriod"/>
            </a:pP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7</a:t>
            </a:fld>
            <a:endParaRPr lang="en-GB"/>
          </a:p>
        </p:txBody>
      </p:sp>
    </p:spTree>
    <p:extLst>
      <p:ext uri="{BB962C8B-B14F-4D97-AF65-F5344CB8AC3E}">
        <p14:creationId xmlns:p14="http://schemas.microsoft.com/office/powerpoint/2010/main" val="209027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7: On the Front Line </a:t>
            </a:r>
          </a:p>
          <a:p>
            <a:endParaRPr lang="en-GB" sz="1100" b="1"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This slide shows the extent to which HRDs are at risk across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Please refer to the “</a:t>
            </a:r>
            <a:r>
              <a:rPr lang="en-GB" sz="1100" b="0" i="1" baseline="0" dirty="0">
                <a:latin typeface="Arial" panose="020B0604020202020204" pitchFamily="34" charset="0"/>
                <a:cs typeface="Arial" panose="020B0604020202020204" pitchFamily="34" charset="0"/>
              </a:rPr>
              <a:t>Human Rights Defenders Under Threat: A Shrinking Space for Civil Society” </a:t>
            </a:r>
            <a:r>
              <a:rPr lang="en-GB" sz="1100" b="0" i="0" baseline="0" dirty="0">
                <a:latin typeface="Arial" panose="020B0604020202020204" pitchFamily="34" charset="0"/>
                <a:cs typeface="Arial" panose="020B0604020202020204" pitchFamily="34" charset="0"/>
              </a:rPr>
              <a:t>report for further information. Page references are given in the script below. </a:t>
            </a:r>
            <a:endParaRPr lang="en-GB" sz="1100" b="0" baseline="0" dirty="0">
              <a:latin typeface="Arial" panose="020B0604020202020204" pitchFamily="34" charset="0"/>
              <a:cs typeface="Arial" panose="020B0604020202020204" pitchFamily="34" charset="0"/>
            </a:endParaRP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r>
              <a:rPr lang="en-GB" sz="1100" b="0" kern="1200" baseline="0" dirty="0">
                <a:solidFill>
                  <a:schemeClr val="tx1"/>
                </a:solidFill>
                <a:effectLst/>
                <a:latin typeface="Arial" panose="020B0604020202020204" pitchFamily="34" charset="0"/>
                <a:ea typeface="+mn-ea"/>
                <a:cs typeface="Arial" panose="020B0604020202020204" pitchFamily="34" charset="0"/>
              </a:rPr>
              <a:t>You may say the following</a:t>
            </a:r>
            <a:endParaRPr lang="en-GB" sz="1100" kern="1200" dirty="0">
              <a:solidFill>
                <a:schemeClr val="tx1"/>
              </a:solidFill>
              <a:effectLst/>
              <a:latin typeface="Arial" panose="020B0604020202020204" pitchFamily="34" charset="0"/>
              <a:ea typeface="+mn-ea"/>
              <a:cs typeface="Arial" panose="020B0604020202020204" pitchFamily="34" charset="0"/>
            </a:endParaRPr>
          </a:p>
          <a:p>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kern="1200" baseline="0" dirty="0">
                <a:solidFill>
                  <a:schemeClr val="tx1"/>
                </a:solidFill>
                <a:effectLst/>
                <a:latin typeface="Arial" panose="020B0604020202020204" pitchFamily="34" charset="0"/>
                <a:ea typeface="+mn-ea"/>
                <a:cs typeface="Arial" panose="020B0604020202020204" pitchFamily="34" charset="0"/>
              </a:rPr>
              <a:t>The space in which HRDs operate shows increased levels of risk, danger and harm, just for standing up for human rights. In 2016, HRDs in 63 countries faced smear campaigns designed to discredit, delegitimise and undermine the work they do. </a:t>
            </a:r>
            <a:r>
              <a:rPr lang="en-GB" sz="1100" dirty="0">
                <a:latin typeface="Arial" panose="020B0604020202020204" pitchFamily="34" charset="0"/>
                <a:cs typeface="Arial" panose="020B0604020202020204" pitchFamily="34" charset="0"/>
              </a:rPr>
              <a:t>Typically, authorities and others in power make statements tarnishing their reputations. HRDs may be publicly (and falsely) accused of – among other things – being terrorists, defenders of criminals, unpatriotic, corrupt, “foreign agents”, “fifth column” spies, “enemies of the state” or of “picking quarrels and provoking trouble” and opposing national or moral values. (pg. 14)</a:t>
            </a:r>
          </a:p>
          <a:p>
            <a:pPr marL="228600" indent="-228600">
              <a:buAutoNum type="arabicPeriod"/>
            </a:pPr>
            <a:r>
              <a:rPr lang="en-GB" sz="1100" dirty="0">
                <a:latin typeface="Arial" panose="020B0604020202020204" pitchFamily="34" charset="0"/>
                <a:cs typeface="Arial" panose="020B0604020202020204" pitchFamily="34" charset="0"/>
              </a:rPr>
              <a:t>In addition, Women</a:t>
            </a:r>
            <a:r>
              <a:rPr lang="en-GB" sz="1100" baseline="0" dirty="0">
                <a:latin typeface="Arial" panose="020B0604020202020204" pitchFamily="34" charset="0"/>
                <a:cs typeface="Arial" panose="020B0604020202020204" pitchFamily="34" charset="0"/>
              </a:rPr>
              <a:t> HRDs (</a:t>
            </a:r>
            <a:r>
              <a:rPr lang="en-GB" sz="1100" dirty="0">
                <a:latin typeface="Arial" panose="020B0604020202020204" pitchFamily="34" charset="0"/>
                <a:cs typeface="Arial" panose="020B0604020202020204" pitchFamily="34" charset="0"/>
              </a:rPr>
              <a:t>WHRDs) may be subjected to smear campaigns which portray them as sexually promiscuous as a means to ostracize them from their communities. (Pg. 35)</a:t>
            </a:r>
          </a:p>
          <a:p>
            <a:pPr marL="228600" indent="-228600">
              <a:buAutoNum type="arabicPeriod"/>
            </a:pPr>
            <a:r>
              <a:rPr lang="en-GB" sz="1100" dirty="0">
                <a:latin typeface="Arial" panose="020B0604020202020204" pitchFamily="34" charset="0"/>
                <a:cs typeface="Arial" panose="020B0604020202020204" pitchFamily="34" charset="0"/>
              </a:rPr>
              <a:t>In 94 countries HRDs were threatened or attacked. This includes being threatened with  death, rape, being beaten</a:t>
            </a:r>
            <a:r>
              <a:rPr lang="en-GB" sz="1100" baseline="0" dirty="0">
                <a:latin typeface="Arial" panose="020B0604020202020204" pitchFamily="34" charset="0"/>
                <a:cs typeface="Arial" panose="020B0604020202020204" pitchFamily="34" charset="0"/>
              </a:rPr>
              <a:t> and harming family or those close to HRDs, in order to stop them from continuing with their human rights work.</a:t>
            </a:r>
          </a:p>
          <a:p>
            <a:pPr marL="228600" indent="-228600">
              <a:buAutoNum type="arabicPeriod"/>
            </a:pPr>
            <a:r>
              <a:rPr lang="en-GB" sz="1100" baseline="0" dirty="0">
                <a:latin typeface="Arial" panose="020B0604020202020204" pitchFamily="34" charset="0"/>
                <a:cs typeface="Arial" panose="020B0604020202020204" pitchFamily="34" charset="0"/>
              </a:rPr>
              <a:t>HRDs were arrested or detained solely because of their peaceful work in 68 countries in 2016. This is known as persecution through prosecution. </a:t>
            </a:r>
            <a:r>
              <a:rPr lang="en-GB" sz="1100" dirty="0">
                <a:latin typeface="Arial" panose="020B0604020202020204" pitchFamily="34" charset="0"/>
                <a:cs typeface="Arial" panose="020B0604020202020204" pitchFamily="34" charset="0"/>
              </a:rPr>
              <a:t>Authorities around the world are increasingly misusing criminal, civil and administrative laws to target and harass HRDs in order to delegitimise them and their causes and deter, limit or even prevent their human rights work. HRDs are frequently subjected to criminal proceedings on unfounded charges. Arbitrary detention and multiple other violations of the right to a fair trial are being employed as a way to interfere with their ability to defend and promote human rights. </a:t>
            </a:r>
            <a:r>
              <a:rPr lang="en-GB" sz="1100" baseline="0" dirty="0">
                <a:latin typeface="Arial" panose="020B0604020202020204" pitchFamily="34" charset="0"/>
                <a:cs typeface="Arial" panose="020B0604020202020204" pitchFamily="34" charset="0"/>
              </a:rPr>
              <a:t>(pg. 11-14).  </a:t>
            </a:r>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8</a:t>
            </a:fld>
            <a:endParaRPr lang="en-GB"/>
          </a:p>
        </p:txBody>
      </p:sp>
    </p:spTree>
    <p:extLst>
      <p:ext uri="{BB962C8B-B14F-4D97-AF65-F5344CB8AC3E}">
        <p14:creationId xmlns:p14="http://schemas.microsoft.com/office/powerpoint/2010/main" val="424679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a:t>
            </a:r>
            <a:r>
              <a:rPr lang="en-GB" sz="1100" b="1" baseline="0" dirty="0">
                <a:latin typeface="Arial" panose="020B0604020202020204" pitchFamily="34" charset="0"/>
                <a:cs typeface="Arial" panose="020B0604020202020204" pitchFamily="34" charset="0"/>
              </a:rPr>
              <a:t> 8: State of Human Rights Defenders</a:t>
            </a:r>
          </a:p>
          <a:p>
            <a:endParaRPr lang="en-GB" sz="1100" b="1"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This slide shows the extent to which HRDs are at risk across the world. The figures from 2015/16 reflects the increase in risk and danger that HRDs face year on year. </a:t>
            </a:r>
          </a:p>
          <a:p>
            <a:endParaRPr lang="en-GB" sz="11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baseline="0" dirty="0">
                <a:latin typeface="Arial" panose="020B0604020202020204" pitchFamily="34" charset="0"/>
                <a:cs typeface="Arial" panose="020B0604020202020204" pitchFamily="34" charset="0"/>
              </a:rPr>
              <a:t>Please refer to the “</a:t>
            </a:r>
            <a:r>
              <a:rPr lang="en-GB" sz="1100" b="0" i="1" baseline="0" dirty="0">
                <a:latin typeface="Arial" panose="020B0604020202020204" pitchFamily="34" charset="0"/>
                <a:cs typeface="Arial" panose="020B0604020202020204" pitchFamily="34" charset="0"/>
              </a:rPr>
              <a:t>Human Rights Defenders Under Threat: A Shrinking Space for Civil Society” </a:t>
            </a:r>
            <a:r>
              <a:rPr lang="en-GB" sz="1100" b="0" i="0" baseline="0" dirty="0">
                <a:latin typeface="Arial" panose="020B0604020202020204" pitchFamily="34" charset="0"/>
                <a:cs typeface="Arial" panose="020B0604020202020204" pitchFamily="34" charset="0"/>
              </a:rPr>
              <a:t>report for further information. Page references are given in the script below. </a:t>
            </a:r>
            <a:endParaRPr lang="en-GB" sz="1100" b="0" baseline="0" dirty="0">
              <a:latin typeface="Arial" panose="020B0604020202020204" pitchFamily="34" charset="0"/>
              <a:cs typeface="Arial" panose="020B0604020202020204" pitchFamily="34" charset="0"/>
            </a:endParaRPr>
          </a:p>
          <a:p>
            <a:endParaRPr lang="en-GB" sz="1100" b="0" kern="1200" baseline="0" dirty="0">
              <a:solidFill>
                <a:schemeClr val="tx1"/>
              </a:solidFill>
              <a:effectLst/>
              <a:latin typeface="Arial" panose="020B0604020202020204" pitchFamily="34" charset="0"/>
              <a:ea typeface="+mn-ea"/>
              <a:cs typeface="Arial" panose="020B0604020202020204" pitchFamily="34" charset="0"/>
            </a:endParaRPr>
          </a:p>
          <a:p>
            <a:r>
              <a:rPr lang="en-GB" sz="1100" b="0" kern="1200" baseline="0" dirty="0">
                <a:solidFill>
                  <a:schemeClr val="tx1"/>
                </a:solidFill>
                <a:effectLst/>
                <a:latin typeface="Arial" panose="020B0604020202020204" pitchFamily="34" charset="0"/>
                <a:ea typeface="+mn-ea"/>
                <a:cs typeface="Arial" panose="020B0604020202020204" pitchFamily="34" charset="0"/>
              </a:rPr>
              <a:t>You may say the following</a:t>
            </a:r>
            <a:endParaRPr lang="en-GB" sz="1100" kern="1200" dirty="0">
              <a:solidFill>
                <a:schemeClr val="tx1"/>
              </a:solidFill>
              <a:effectLst/>
              <a:latin typeface="Arial" panose="020B0604020202020204" pitchFamily="34" charset="0"/>
              <a:ea typeface="+mn-ea"/>
              <a:cs typeface="Arial" panose="020B0604020202020204" pitchFamily="34" charset="0"/>
            </a:endParaRPr>
          </a:p>
          <a:p>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baseline="0" dirty="0">
                <a:latin typeface="Arial" panose="020B0604020202020204" pitchFamily="34" charset="0"/>
                <a:cs typeface="Arial" panose="020B0604020202020204" pitchFamily="34" charset="0"/>
              </a:rPr>
              <a:t>Perhaps the most worrying all the figures is that at least 22 countries saw HRDs killed for peacefully standing up for human rights. </a:t>
            </a:r>
            <a:r>
              <a:rPr lang="en-GB" sz="1100" dirty="0">
                <a:latin typeface="Arial" panose="020B0604020202020204" pitchFamily="34" charset="0"/>
                <a:cs typeface="Arial" panose="020B0604020202020204" pitchFamily="34" charset="0"/>
              </a:rPr>
              <a:t>According to Front Line Defenders, an NGO founded to protect HRDs at risk, 156 defenders were killed in 2015 and 281 in 2016. Over half of those killings in 2015 and more than three quarters in 2016 were in the Americas region. Forty-nine per cent of those killed in 2016 were working on land, territory and environmental issues, including many Indigenous HRDs.</a:t>
            </a:r>
            <a:r>
              <a:rPr lang="en-GB" sz="1100" baseline="0" dirty="0">
                <a:latin typeface="Arial" panose="020B0604020202020204" pitchFamily="34" charset="0"/>
                <a:cs typeface="Arial" panose="020B0604020202020204" pitchFamily="34" charset="0"/>
              </a:rPr>
              <a:t> </a:t>
            </a:r>
          </a:p>
          <a:p>
            <a:pPr marL="228600" indent="-228600">
              <a:buAutoNum type="arabicPeriod"/>
            </a:pPr>
            <a:r>
              <a:rPr lang="en-GB" sz="1100" baseline="0" dirty="0">
                <a:latin typeface="Arial" panose="020B0604020202020204" pitchFamily="34" charset="0"/>
                <a:cs typeface="Arial" panose="020B0604020202020204" pitchFamily="34" charset="0"/>
              </a:rPr>
              <a:t>Since the UN Declaration on Human Rights Defenders in 1998, it is estimated that 3500 HRDs have been killed for their peaceful work defending human rights. </a:t>
            </a:r>
          </a:p>
          <a:p>
            <a:pPr marL="228600" indent="-228600">
              <a:buAutoNum type="arabicPeriod"/>
            </a:pPr>
            <a:endParaRPr lang="en-GB" sz="1100" dirty="0">
              <a:latin typeface="Arial" panose="020B0604020202020204" pitchFamily="34" charset="0"/>
              <a:cs typeface="Arial" panose="020B0604020202020204" pitchFamily="34" charset="0"/>
            </a:endParaRPr>
          </a:p>
          <a:p>
            <a:pPr marL="228600" indent="-228600">
              <a:buAutoNum type="arabicPeriod"/>
            </a:pPr>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endParaRPr lang="en-GB" sz="1100" kern="1200" baseline="0" dirty="0">
              <a:solidFill>
                <a:schemeClr val="tx1"/>
              </a:solidFill>
              <a:effectLst/>
              <a:latin typeface="Arial" panose="020B0604020202020204" pitchFamily="34" charset="0"/>
              <a:ea typeface="+mn-ea"/>
              <a:cs typeface="Arial" panose="020B0604020202020204" pitchFamily="34" charset="0"/>
            </a:endParaRPr>
          </a:p>
          <a:p>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D9460A-BA6D-40FA-8E02-4B10A626AEEB}" type="slidenum">
              <a:rPr lang="en-GB" smtClean="0"/>
              <a:t>9</a:t>
            </a:fld>
            <a:endParaRPr lang="en-GB"/>
          </a:p>
        </p:txBody>
      </p:sp>
    </p:spTree>
    <p:extLst>
      <p:ext uri="{BB962C8B-B14F-4D97-AF65-F5344CB8AC3E}">
        <p14:creationId xmlns:p14="http://schemas.microsoft.com/office/powerpoint/2010/main" val="238415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80A182-F313-4BAA-9352-DE6F1A72770A}"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168078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0A182-F313-4BAA-9352-DE6F1A72770A}"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64045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0A182-F313-4BAA-9352-DE6F1A72770A}"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57905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0A182-F313-4BAA-9352-DE6F1A72770A}"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30797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80A182-F313-4BAA-9352-DE6F1A72770A}"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19158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80A182-F313-4BAA-9352-DE6F1A72770A}"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284091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80A182-F313-4BAA-9352-DE6F1A72770A}" type="datetimeFigureOut">
              <a:rPr lang="en-GB" smtClean="0"/>
              <a:t>30/08/2017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351809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80A182-F313-4BAA-9352-DE6F1A72770A}" type="datetimeFigureOut">
              <a:rPr lang="en-GB" smtClean="0"/>
              <a:t>30/08/2017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354102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0A182-F313-4BAA-9352-DE6F1A72770A}" type="datetimeFigureOut">
              <a:rPr lang="en-GB" smtClean="0"/>
              <a:t>30/08/2017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367559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80A182-F313-4BAA-9352-DE6F1A72770A}"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49101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80A182-F313-4BAA-9352-DE6F1A72770A}"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462F40-C9AE-4F13-8411-094D1A00C96B}" type="slidenum">
              <a:rPr lang="en-GB" smtClean="0"/>
              <a:t>‹#›</a:t>
            </a:fld>
            <a:endParaRPr lang="en-GB"/>
          </a:p>
        </p:txBody>
      </p:sp>
    </p:spTree>
    <p:extLst>
      <p:ext uri="{BB962C8B-B14F-4D97-AF65-F5344CB8AC3E}">
        <p14:creationId xmlns:p14="http://schemas.microsoft.com/office/powerpoint/2010/main" val="38672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0A182-F313-4BAA-9352-DE6F1A72770A}" type="datetimeFigureOut">
              <a:rPr lang="en-GB" smtClean="0"/>
              <a:t>30/08/2017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62F40-C9AE-4F13-8411-094D1A00C96B}"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14"/>
          <a:stretch>
            <a:fillRect/>
          </a:stretch>
        </p:blipFill>
        <p:spPr>
          <a:xfrm>
            <a:off x="7781926" y="6176963"/>
            <a:ext cx="1362074" cy="681037"/>
          </a:xfrm>
          <a:prstGeom prst="rect">
            <a:avLst/>
          </a:prstGeom>
        </p:spPr>
      </p:pic>
    </p:spTree>
    <p:extLst>
      <p:ext uri="{BB962C8B-B14F-4D97-AF65-F5344CB8AC3E}">
        <p14:creationId xmlns:p14="http://schemas.microsoft.com/office/powerpoint/2010/main" val="3675247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O-YoJOuLXG4"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humanrightseducation.amnesty.org/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372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THE RIGHT TO DEFEND </a:t>
            </a:r>
            <a:br>
              <a:rPr lang="en-GB" sz="3200" dirty="0">
                <a:latin typeface="Arial Black" panose="020B0A04020102020204" pitchFamily="34" charset="0"/>
              </a:rPr>
            </a:br>
            <a:r>
              <a:rPr lang="en-GB" sz="3200" dirty="0">
                <a:latin typeface="Arial Black" panose="020B0A04020102020204" pitchFamily="34" charset="0"/>
              </a:rPr>
              <a:t>HUMAN RIGHTS</a:t>
            </a:r>
            <a:endParaRPr lang="en-US" sz="3200" dirty="0">
              <a:latin typeface="Arial Black" panose="020B0A04020102020204" pitchFamily="34" charset="0"/>
            </a:endParaRPr>
          </a:p>
        </p:txBody>
      </p:sp>
      <p:pic>
        <p:nvPicPr>
          <p:cNvPr id="3" name="Picture 2"/>
          <p:cNvPicPr>
            <a:picLocks noChangeAspect="1"/>
          </p:cNvPicPr>
          <p:nvPr/>
        </p:nvPicPr>
        <p:blipFill>
          <a:blip r:embed="rId3"/>
          <a:stretch>
            <a:fillRect/>
          </a:stretch>
        </p:blipFill>
        <p:spPr>
          <a:xfrm>
            <a:off x="628650" y="2274349"/>
            <a:ext cx="8287594" cy="2531115"/>
          </a:xfrm>
          <a:prstGeom prst="rect">
            <a:avLst/>
          </a:prstGeom>
        </p:spPr>
      </p:pic>
    </p:spTree>
    <p:extLst>
      <p:ext uri="{BB962C8B-B14F-4D97-AF65-F5344CB8AC3E}">
        <p14:creationId xmlns:p14="http://schemas.microsoft.com/office/powerpoint/2010/main" val="401472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rotWithShape="1">
          <a:blip r:embed="rId4"/>
          <a:srcRect l="10278" r="8199" b="5833"/>
          <a:stretch/>
        </p:blipFill>
        <p:spPr>
          <a:xfrm>
            <a:off x="-183715" y="0"/>
            <a:ext cx="9511429" cy="6176963"/>
          </a:xfrm>
          <a:prstGeom prst="rect">
            <a:avLst/>
          </a:prstGeom>
        </p:spPr>
      </p:pic>
      <p:pic>
        <p:nvPicPr>
          <p:cNvPr id="7" name="O-YoJOuLXG4">
            <a:hlinkClick r:id="" action="ppaction://media"/>
          </p:cNvPr>
          <p:cNvPicPr>
            <a:picLocks noGrp="1" noRot="1" noChangeAspect="1"/>
          </p:cNvPicPr>
          <p:nvPr>
            <p:ph idx="1"/>
            <a:videoFile r:link="rId1"/>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891915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amnesty br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910" y="877778"/>
            <a:ext cx="4311278" cy="2317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3200" dirty="0">
                <a:latin typeface="Arial Black" panose="020B0A04020102020204" pitchFamily="34" charset="0"/>
              </a:rPr>
              <a:t>BRAVE: CAMPAIGN OVERVIEW</a:t>
            </a:r>
            <a:endParaRPr lang="en-US" sz="3200" dirty="0">
              <a:latin typeface="Arial Black" panose="020B0A04020102020204" pitchFamily="34" charset="0"/>
            </a:endParaRPr>
          </a:p>
        </p:txBody>
      </p:sp>
      <p:pic>
        <p:nvPicPr>
          <p:cNvPr id="3074" name="Picture 2" descr="https://res.cloudinary.com/www-virgin-com/w_800,c_scale,f_auto,fl_lossy,q_auto/virgin-com-prod/sites/virgin.com/files/screen_shot_2017-06-07_at_12.39.11.png"/>
          <p:cNvPicPr>
            <a:picLocks noChangeAspect="1" noChangeArrowheads="1"/>
          </p:cNvPicPr>
          <p:nvPr/>
        </p:nvPicPr>
        <p:blipFill rotWithShape="1">
          <a:blip r:embed="rId4">
            <a:extLst>
              <a:ext uri="{28A0092B-C50C-407E-A947-70E740481C1C}">
                <a14:useLocalDpi xmlns:a14="http://schemas.microsoft.com/office/drawing/2010/main" val="0"/>
              </a:ext>
            </a:extLst>
          </a:blip>
          <a:srcRect l="4119" t="9425" r="6380" b="11762"/>
          <a:stretch/>
        </p:blipFill>
        <p:spPr bwMode="auto">
          <a:xfrm>
            <a:off x="99819" y="2705126"/>
            <a:ext cx="9044181" cy="32553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mnesty br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43" y="1421076"/>
            <a:ext cx="2004709" cy="1002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amnesty br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833" y="1379563"/>
            <a:ext cx="2004709" cy="100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6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BRAVE: CAMPAIGN AIM</a:t>
            </a:r>
            <a:endParaRPr lang="en-US" sz="3200" dirty="0">
              <a:latin typeface="Arial Black" panose="020B0A04020102020204" pitchFamily="34" charset="0"/>
            </a:endParaRPr>
          </a:p>
        </p:txBody>
      </p:sp>
      <p:sp>
        <p:nvSpPr>
          <p:cNvPr id="5" name="Rectangle 4">
            <a:extLst/>
          </p:cNvPr>
          <p:cNvSpPr/>
          <p:nvPr/>
        </p:nvSpPr>
        <p:spPr>
          <a:xfrm>
            <a:off x="621636" y="3038028"/>
            <a:ext cx="7893713" cy="1277850"/>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6375" hangingPunct="0">
              <a:lnSpc>
                <a:spcPct val="107000"/>
              </a:lnSpc>
              <a:spcAft>
                <a:spcPts val="200"/>
              </a:spcAft>
            </a:pPr>
            <a:r>
              <a:rPr lang="en-GB" sz="2400" kern="0" dirty="0">
                <a:solidFill>
                  <a:srgbClr val="000000"/>
                </a:solidFill>
                <a:latin typeface="Arial" panose="020B0604020202020204" pitchFamily="34" charset="0"/>
                <a:cs typeface="Arial" panose="020B0604020202020204" pitchFamily="34" charset="0"/>
                <a:sym typeface="Helvetica Light"/>
              </a:rPr>
              <a:t>Actively respond to the increased attacks and target of Human Rights Defenders, Activists and civil society organisers around the world.</a:t>
            </a:r>
          </a:p>
        </p:txBody>
      </p:sp>
      <p:sp>
        <p:nvSpPr>
          <p:cNvPr id="6" name="Rectangle 5">
            <a:extLst/>
          </p:cNvPr>
          <p:cNvSpPr/>
          <p:nvPr/>
        </p:nvSpPr>
        <p:spPr>
          <a:xfrm>
            <a:off x="628650" y="1817689"/>
            <a:ext cx="7893713" cy="830997"/>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6375" hangingPunct="0"/>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Light"/>
              </a:rPr>
              <a:t>Strengthen the recognition and protection of human rights defenders.</a:t>
            </a:r>
            <a:endParaRPr lang="en-GB" sz="2400" kern="0" dirty="0">
              <a:solidFill>
                <a:srgbClr val="000000"/>
              </a:solidFill>
              <a:latin typeface="Arial" panose="020B0604020202020204" pitchFamily="34" charset="0"/>
              <a:cs typeface="Arial" panose="020B0604020202020204" pitchFamily="34" charset="0"/>
              <a:sym typeface="Helvetica Light"/>
            </a:endParaRPr>
          </a:p>
        </p:txBody>
      </p:sp>
      <p:sp>
        <p:nvSpPr>
          <p:cNvPr id="7" name="Rectangle 6">
            <a:extLst/>
          </p:cNvPr>
          <p:cNvSpPr/>
          <p:nvPr/>
        </p:nvSpPr>
        <p:spPr>
          <a:xfrm>
            <a:off x="621636" y="4705220"/>
            <a:ext cx="7886699" cy="1277850"/>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06375" hangingPunct="0">
              <a:lnSpc>
                <a:spcPct val="107000"/>
              </a:lnSpc>
              <a:spcAft>
                <a:spcPts val="200"/>
              </a:spcAft>
            </a:pPr>
            <a:r>
              <a:rPr lang="en-GB" sz="2400" kern="0" dirty="0">
                <a:solidFill>
                  <a:srgbClr val="000000"/>
                </a:solidFill>
                <a:latin typeface="Arial" panose="020B0604020202020204" pitchFamily="34" charset="0"/>
                <a:cs typeface="Arial" panose="020B0604020202020204" pitchFamily="34" charset="0"/>
                <a:sym typeface="Helvetica Light"/>
              </a:rPr>
              <a:t>Enable and equip Human Right Defenders and give power to our women and young defenders by training and education.</a:t>
            </a:r>
          </a:p>
        </p:txBody>
      </p:sp>
    </p:spTree>
    <p:extLst>
      <p:ext uri="{BB962C8B-B14F-4D97-AF65-F5344CB8AC3E}">
        <p14:creationId xmlns:p14="http://schemas.microsoft.com/office/powerpoint/2010/main" val="293202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BRAVE: KEY AREAS</a:t>
            </a:r>
            <a:endParaRPr lang="en-US" sz="3200" dirty="0">
              <a:latin typeface="Arial Black" panose="020B0A04020102020204" pitchFamily="34" charset="0"/>
            </a:endParaRPr>
          </a:p>
        </p:txBody>
      </p:sp>
      <p:sp>
        <p:nvSpPr>
          <p:cNvPr id="5" name="Rectangle 4">
            <a:extLst/>
          </p:cNvPr>
          <p:cNvSpPr/>
          <p:nvPr/>
        </p:nvSpPr>
        <p:spPr>
          <a:xfrm>
            <a:off x="0" y="1568595"/>
            <a:ext cx="8515350" cy="3477875"/>
          </a:xfrm>
          <a:prstGeom prst="rect">
            <a:avLst/>
          </a:prstGeom>
          <a:solidFill>
            <a:schemeClr val="tx1"/>
          </a:solidFill>
        </p:spPr>
        <p:txBody>
          <a:bodyPr wrap="square">
            <a:spAutoFit/>
          </a:bodyPr>
          <a:lstStyle/>
          <a:p>
            <a:pPr defTabSz="412750" hangingPunct="0"/>
            <a:r>
              <a:rPr lang="en-GB" sz="2000" kern="0" dirty="0">
                <a:solidFill>
                  <a:srgbClr val="FFFFFF"/>
                </a:solidFill>
                <a:latin typeface="Arial" panose="020B0604020202020204" pitchFamily="34" charset="0"/>
                <a:cs typeface="Arial" panose="020B0604020202020204" pitchFamily="34" charset="0"/>
                <a:sym typeface="Helvetica Light"/>
              </a:rPr>
              <a:t>There will be 4 priority areas in the campaign reflecting key issues and threats Human Rights Defenders face: </a:t>
            </a:r>
          </a:p>
          <a:p>
            <a:pPr defTabSz="412750" hangingPunct="0"/>
            <a:endParaRPr lang="en-GB" sz="2000" kern="0" dirty="0">
              <a:solidFill>
                <a:srgbClr val="FFFFFF"/>
              </a:solidFill>
              <a:latin typeface="Arial" panose="020B0604020202020204" pitchFamily="34" charset="0"/>
              <a:cs typeface="Arial" panose="020B0604020202020204" pitchFamily="34" charset="0"/>
              <a:sym typeface="Helvetica Light"/>
            </a:endParaRPr>
          </a:p>
          <a:p>
            <a:pPr marL="285750" indent="-285750" defTabSz="412750" hangingPunct="0">
              <a:buFont typeface="Arial" panose="020B0604020202020204" pitchFamily="34" charset="0"/>
              <a:buChar char="•"/>
            </a:pPr>
            <a:r>
              <a:rPr lang="en-GB" sz="2000" b="1" kern="0" dirty="0">
                <a:solidFill>
                  <a:srgbClr val="FFFFFF"/>
                </a:solidFill>
                <a:latin typeface="Arial" panose="020B0604020202020204" pitchFamily="34" charset="0"/>
                <a:cs typeface="Arial" panose="020B0604020202020204" pitchFamily="34" charset="0"/>
                <a:sym typeface="Helvetica Light"/>
              </a:rPr>
              <a:t>Women Human Rights Defenders </a:t>
            </a:r>
            <a:r>
              <a:rPr lang="en-GB" sz="2000" kern="0" dirty="0">
                <a:solidFill>
                  <a:srgbClr val="FFFFFF"/>
                </a:solidFill>
                <a:latin typeface="Arial" panose="020B0604020202020204" pitchFamily="34" charset="0"/>
                <a:cs typeface="Arial" panose="020B0604020202020204" pitchFamily="34" charset="0"/>
                <a:sym typeface="Helvetica Light"/>
              </a:rPr>
              <a:t>includes </a:t>
            </a:r>
            <a:r>
              <a:rPr lang="en-GB" sz="2000" b="1" kern="0" dirty="0">
                <a:solidFill>
                  <a:srgbClr val="FFFFFF"/>
                </a:solidFill>
                <a:latin typeface="Arial" panose="020B0604020202020204" pitchFamily="34" charset="0"/>
                <a:cs typeface="Arial" panose="020B0604020202020204" pitchFamily="34" charset="0"/>
                <a:sym typeface="Helvetica Light"/>
              </a:rPr>
              <a:t>LGBTIQ</a:t>
            </a:r>
            <a:r>
              <a:rPr lang="en-GB" sz="2000" kern="0" dirty="0">
                <a:solidFill>
                  <a:srgbClr val="FFFFFF"/>
                </a:solidFill>
                <a:latin typeface="Arial" panose="020B0604020202020204" pitchFamily="34" charset="0"/>
                <a:cs typeface="Arial" panose="020B0604020202020204" pitchFamily="34" charset="0"/>
                <a:sym typeface="Helvetica Light"/>
              </a:rPr>
              <a:t> and </a:t>
            </a:r>
            <a:r>
              <a:rPr lang="en-GB" sz="2000" b="1" kern="0" dirty="0">
                <a:solidFill>
                  <a:srgbClr val="FFFFFF"/>
                </a:solidFill>
                <a:latin typeface="Arial" panose="020B0604020202020204" pitchFamily="34" charset="0"/>
                <a:cs typeface="Arial" panose="020B0604020202020204" pitchFamily="34" charset="0"/>
                <a:sym typeface="Helvetica Light"/>
              </a:rPr>
              <a:t>inter-sectional discrimination </a:t>
            </a:r>
          </a:p>
          <a:p>
            <a:pPr marL="285750" indent="-285750" defTabSz="412750" hangingPunct="0">
              <a:buFont typeface="Arial" panose="020B0604020202020204" pitchFamily="34" charset="0"/>
              <a:buChar char="•"/>
            </a:pPr>
            <a:endParaRPr lang="en-GB" sz="2000" b="1" kern="0" dirty="0">
              <a:solidFill>
                <a:srgbClr val="FFFFFF"/>
              </a:solidFill>
              <a:latin typeface="Arial" panose="020B0604020202020204" pitchFamily="34" charset="0"/>
              <a:cs typeface="Arial" panose="020B0604020202020204" pitchFamily="34" charset="0"/>
              <a:sym typeface="Helvetica Light"/>
            </a:endParaRPr>
          </a:p>
          <a:p>
            <a:pPr marL="228600" indent="-228600" defTabSz="412750" hangingPunct="0">
              <a:buFont typeface="Arial" panose="020B0604020202020204" pitchFamily="34" charset="0"/>
              <a:buChar char="•"/>
            </a:pPr>
            <a:r>
              <a:rPr lang="en-GB" sz="2000" b="1" kern="0" dirty="0">
                <a:solidFill>
                  <a:srgbClr val="FFFFFF"/>
                </a:solidFill>
                <a:latin typeface="Arial" panose="020B0604020202020204" pitchFamily="34" charset="0"/>
                <a:cs typeface="Arial" panose="020B0604020202020204" pitchFamily="34" charset="0"/>
                <a:sym typeface="Helvetica Light"/>
              </a:rPr>
              <a:t>Killings</a:t>
            </a:r>
            <a:r>
              <a:rPr lang="en-GB" sz="2000" kern="0" dirty="0">
                <a:solidFill>
                  <a:srgbClr val="FFFFFF"/>
                </a:solidFill>
                <a:latin typeface="Arial" panose="020B0604020202020204" pitchFamily="34" charset="0"/>
                <a:cs typeface="Arial" panose="020B0604020202020204" pitchFamily="34" charset="0"/>
                <a:sym typeface="Helvetica Light"/>
              </a:rPr>
              <a:t>, to include Enforced Disappearances </a:t>
            </a:r>
          </a:p>
          <a:p>
            <a:pPr marL="228600" indent="-228600" defTabSz="412750" hangingPunct="0">
              <a:buFont typeface="Arial" panose="020B0604020202020204" pitchFamily="34" charset="0"/>
              <a:buChar char="•"/>
            </a:pPr>
            <a:endParaRPr lang="en-GB" sz="2000" kern="0" dirty="0">
              <a:solidFill>
                <a:srgbClr val="FFFFFF"/>
              </a:solidFill>
              <a:latin typeface="Arial" panose="020B0604020202020204" pitchFamily="34" charset="0"/>
              <a:cs typeface="Arial" panose="020B0604020202020204" pitchFamily="34" charset="0"/>
              <a:sym typeface="Helvetica Light"/>
            </a:endParaRPr>
          </a:p>
          <a:p>
            <a:pPr marL="228600" indent="-228600" defTabSz="412750" hangingPunct="0">
              <a:buFont typeface="Arial" panose="020B0604020202020204" pitchFamily="34" charset="0"/>
              <a:buChar char="•"/>
            </a:pPr>
            <a:r>
              <a:rPr lang="en-GB" sz="2000" b="1" kern="0" dirty="0">
                <a:solidFill>
                  <a:srgbClr val="FFFFFF"/>
                </a:solidFill>
                <a:latin typeface="Arial" panose="020B0604020202020204" pitchFamily="34" charset="0"/>
                <a:cs typeface="Arial" panose="020B0604020202020204" pitchFamily="34" charset="0"/>
                <a:sym typeface="Helvetica Light"/>
              </a:rPr>
              <a:t>Misuse and Regressive use of criminal, civil and administrative law</a:t>
            </a:r>
          </a:p>
          <a:p>
            <a:pPr marL="228600" indent="-228600" defTabSz="412750" hangingPunct="0">
              <a:buFont typeface="Arial" panose="020B0604020202020204" pitchFamily="34" charset="0"/>
              <a:buChar char="•"/>
            </a:pPr>
            <a:endParaRPr lang="en-GB" sz="2000" b="1" kern="0" dirty="0">
              <a:solidFill>
                <a:srgbClr val="FFFFFF"/>
              </a:solidFill>
              <a:latin typeface="Arial" panose="020B0604020202020204" pitchFamily="34" charset="0"/>
              <a:cs typeface="Arial" panose="020B0604020202020204" pitchFamily="34" charset="0"/>
              <a:sym typeface="Helvetica Light"/>
            </a:endParaRPr>
          </a:p>
          <a:p>
            <a:pPr marL="228600" indent="-228600" defTabSz="412750" hangingPunct="0">
              <a:buFont typeface="Arial" panose="020B0604020202020204" pitchFamily="34" charset="0"/>
              <a:buChar char="•"/>
            </a:pPr>
            <a:r>
              <a:rPr lang="en-GB" sz="2000" b="1" kern="0" dirty="0">
                <a:solidFill>
                  <a:srgbClr val="FFFFFF"/>
                </a:solidFill>
                <a:latin typeface="Arial" panose="020B0604020202020204" pitchFamily="34" charset="0"/>
                <a:cs typeface="Arial" panose="020B0604020202020204" pitchFamily="34" charset="0"/>
                <a:sym typeface="Helvetica Light"/>
              </a:rPr>
              <a:t>Surveillance </a:t>
            </a:r>
            <a:r>
              <a:rPr lang="en-GB" sz="2000" kern="0" dirty="0">
                <a:solidFill>
                  <a:srgbClr val="FFFFFF"/>
                </a:solidFill>
                <a:latin typeface="Arial" panose="020B0604020202020204" pitchFamily="34" charset="0"/>
                <a:cs typeface="Arial" panose="020B0604020202020204" pitchFamily="34" charset="0"/>
                <a:sym typeface="Helvetica Light"/>
              </a:rPr>
              <a:t>(online and offline)</a:t>
            </a:r>
          </a:p>
        </p:txBody>
      </p:sp>
      <p:pic>
        <p:nvPicPr>
          <p:cNvPr id="7" name="Picture 6">
            <a:extLst/>
          </p:cNvPr>
          <p:cNvPicPr>
            <a:picLocks noChangeAspect="1"/>
          </p:cNvPicPr>
          <p:nvPr/>
        </p:nvPicPr>
        <p:blipFill rotWithShape="1">
          <a:blip r:embed="rId3"/>
          <a:srcRect/>
          <a:stretch/>
        </p:blipFill>
        <p:spPr>
          <a:xfrm>
            <a:off x="0" y="5262457"/>
            <a:ext cx="1801293" cy="882976"/>
          </a:xfrm>
          <a:prstGeom prst="rect">
            <a:avLst/>
          </a:prstGeom>
        </p:spPr>
      </p:pic>
      <p:pic>
        <p:nvPicPr>
          <p:cNvPr id="8" name="Picture 7">
            <a:extLst/>
          </p:cNvPr>
          <p:cNvPicPr>
            <a:picLocks noChangeAspect="1"/>
          </p:cNvPicPr>
          <p:nvPr/>
        </p:nvPicPr>
        <p:blipFill>
          <a:blip r:embed="rId3"/>
          <a:stretch>
            <a:fillRect/>
          </a:stretch>
        </p:blipFill>
        <p:spPr>
          <a:xfrm>
            <a:off x="1646661" y="5262457"/>
            <a:ext cx="1571398" cy="882976"/>
          </a:xfrm>
          <a:prstGeom prst="rect">
            <a:avLst/>
          </a:prstGeom>
        </p:spPr>
      </p:pic>
      <p:pic>
        <p:nvPicPr>
          <p:cNvPr id="9" name="Picture 8">
            <a:extLst/>
          </p:cNvPr>
          <p:cNvPicPr>
            <a:picLocks noChangeAspect="1"/>
          </p:cNvPicPr>
          <p:nvPr/>
        </p:nvPicPr>
        <p:blipFill>
          <a:blip r:embed="rId3"/>
          <a:stretch>
            <a:fillRect/>
          </a:stretch>
        </p:blipFill>
        <p:spPr>
          <a:xfrm>
            <a:off x="3217112" y="5262457"/>
            <a:ext cx="1571398" cy="882976"/>
          </a:xfrm>
          <a:prstGeom prst="rect">
            <a:avLst/>
          </a:prstGeom>
        </p:spPr>
      </p:pic>
      <p:pic>
        <p:nvPicPr>
          <p:cNvPr id="10" name="Picture 9">
            <a:extLst/>
          </p:cNvPr>
          <p:cNvPicPr>
            <a:picLocks noChangeAspect="1"/>
          </p:cNvPicPr>
          <p:nvPr/>
        </p:nvPicPr>
        <p:blipFill>
          <a:blip r:embed="rId3"/>
          <a:stretch>
            <a:fillRect/>
          </a:stretch>
        </p:blipFill>
        <p:spPr>
          <a:xfrm>
            <a:off x="4769673" y="5260580"/>
            <a:ext cx="1595447" cy="882976"/>
          </a:xfrm>
          <a:prstGeom prst="rect">
            <a:avLst/>
          </a:prstGeom>
        </p:spPr>
      </p:pic>
      <p:pic>
        <p:nvPicPr>
          <p:cNvPr id="11" name="Picture 10">
            <a:extLst/>
          </p:cNvPr>
          <p:cNvPicPr>
            <a:picLocks noChangeAspect="1"/>
          </p:cNvPicPr>
          <p:nvPr/>
        </p:nvPicPr>
        <p:blipFill>
          <a:blip r:embed="rId3"/>
          <a:stretch>
            <a:fillRect/>
          </a:stretch>
        </p:blipFill>
        <p:spPr>
          <a:xfrm>
            <a:off x="6340124" y="5260580"/>
            <a:ext cx="1571398" cy="882976"/>
          </a:xfrm>
          <a:prstGeom prst="rect">
            <a:avLst/>
          </a:prstGeom>
        </p:spPr>
      </p:pic>
      <p:pic>
        <p:nvPicPr>
          <p:cNvPr id="12" name="Picture 11">
            <a:extLst/>
          </p:cNvPr>
          <p:cNvPicPr>
            <a:picLocks noChangeAspect="1"/>
          </p:cNvPicPr>
          <p:nvPr/>
        </p:nvPicPr>
        <p:blipFill>
          <a:blip r:embed="rId3"/>
          <a:stretch>
            <a:fillRect/>
          </a:stretch>
        </p:blipFill>
        <p:spPr>
          <a:xfrm>
            <a:off x="7892685" y="5258703"/>
            <a:ext cx="1595447" cy="882976"/>
          </a:xfrm>
          <a:prstGeom prst="rect">
            <a:avLst/>
          </a:prstGeom>
        </p:spPr>
      </p:pic>
      <p:sp>
        <p:nvSpPr>
          <p:cNvPr id="3" name="Rectangle 2"/>
          <p:cNvSpPr/>
          <p:nvPr/>
        </p:nvSpPr>
        <p:spPr>
          <a:xfrm rot="5400000">
            <a:off x="7097189" y="3076701"/>
            <a:ext cx="3477877" cy="461665"/>
          </a:xfrm>
          <a:prstGeom prst="rect">
            <a:avLst/>
          </a:prstGeom>
          <a:solidFill>
            <a:srgbClr val="FFFF00"/>
          </a:solidFill>
        </p:spPr>
        <p:txBody>
          <a:bodyPr wrap="square">
            <a:spAutoFit/>
          </a:bodyPr>
          <a:lstStyle/>
          <a:p>
            <a:r>
              <a:rPr lang="en-GB" sz="2400" b="1" kern="0" cap="all" dirty="0">
                <a:latin typeface="Arial" panose="020B0604020202020204" pitchFamily="34" charset="0"/>
                <a:cs typeface="Arial" panose="020B0604020202020204" pitchFamily="34" charset="0"/>
                <a:sym typeface="Helvetica Light"/>
              </a:rPr>
              <a:t>Smear</a:t>
            </a:r>
            <a:r>
              <a:rPr lang="en-GB" sz="2400" b="1" kern="0" cap="all" dirty="0">
                <a:solidFill>
                  <a:srgbClr val="FFFFFF"/>
                </a:solidFill>
                <a:latin typeface="Arial" panose="020B0604020202020204" pitchFamily="34" charset="0"/>
                <a:cs typeface="Arial" panose="020B0604020202020204" pitchFamily="34" charset="0"/>
                <a:sym typeface="Helvetica Light"/>
              </a:rPr>
              <a:t> </a:t>
            </a:r>
            <a:r>
              <a:rPr lang="en-GB" sz="2400" b="1" kern="0" cap="all" dirty="0">
                <a:latin typeface="Arial" panose="020B0604020202020204" pitchFamily="34" charset="0"/>
                <a:cs typeface="Arial" panose="020B0604020202020204" pitchFamily="34" charset="0"/>
                <a:sym typeface="Helvetica Light"/>
              </a:rPr>
              <a:t>campaigns</a:t>
            </a:r>
            <a:endParaRPr lang="en-US" sz="2400" cap="all" dirty="0"/>
          </a:p>
        </p:txBody>
      </p:sp>
    </p:spTree>
    <p:extLst>
      <p:ext uri="{BB962C8B-B14F-4D97-AF65-F5344CB8AC3E}">
        <p14:creationId xmlns:p14="http://schemas.microsoft.com/office/powerpoint/2010/main" val="104821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DOESN’T HAPPEN OVERNIGHT</a:t>
            </a:r>
            <a:endParaRPr lang="en-US" sz="3200" dirty="0">
              <a:latin typeface="Arial Black" panose="020B0A04020102020204" pitchFamily="34" charset="0"/>
            </a:endParaRPr>
          </a:p>
        </p:txBody>
      </p:sp>
      <p:pic>
        <p:nvPicPr>
          <p:cNvPr id="1028" name="Picture 4" descr="Image result for berta honduras AMNES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80" y="1266825"/>
            <a:ext cx="7295919" cy="485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7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BRAVE: AIUK FOCUS</a:t>
            </a:r>
            <a:endParaRPr lang="en-US" sz="3200" dirty="0">
              <a:latin typeface="Arial Black" panose="020B0A04020102020204" pitchFamily="34" charset="0"/>
            </a:endParaRPr>
          </a:p>
        </p:txBody>
      </p:sp>
      <p:sp>
        <p:nvSpPr>
          <p:cNvPr id="5" name="Rectangle 4">
            <a:extLst/>
          </p:cNvPr>
          <p:cNvSpPr/>
          <p:nvPr/>
        </p:nvSpPr>
        <p:spPr>
          <a:xfrm>
            <a:off x="4800601" y="1258784"/>
            <a:ext cx="4144080" cy="1938992"/>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HRD’s are better equipped and connected to carry out their work through specific training and capacity building projects. </a:t>
            </a:r>
          </a:p>
        </p:txBody>
      </p:sp>
      <p:sp>
        <p:nvSpPr>
          <p:cNvPr id="6" name="Rectangle 5">
            <a:extLst/>
          </p:cNvPr>
          <p:cNvSpPr/>
          <p:nvPr/>
        </p:nvSpPr>
        <p:spPr>
          <a:xfrm>
            <a:off x="365167" y="1258784"/>
            <a:ext cx="4171950" cy="1938992"/>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Ensure that AIUK campaign and contribution to the global campaign has led to more recognition, protection  of HRD’s</a:t>
            </a:r>
          </a:p>
        </p:txBody>
      </p:sp>
      <p:sp>
        <p:nvSpPr>
          <p:cNvPr id="7" name="Rectangle 6">
            <a:extLst/>
          </p:cNvPr>
          <p:cNvSpPr/>
          <p:nvPr/>
        </p:nvSpPr>
        <p:spPr>
          <a:xfrm>
            <a:off x="365167" y="3453526"/>
            <a:ext cx="4171950" cy="1569660"/>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Named HRDs at risk see positive developments in their cases</a:t>
            </a:r>
          </a:p>
        </p:txBody>
      </p:sp>
      <p:sp>
        <p:nvSpPr>
          <p:cNvPr id="9" name="Rectangle 8">
            <a:extLst/>
          </p:cNvPr>
          <p:cNvSpPr/>
          <p:nvPr/>
        </p:nvSpPr>
        <p:spPr>
          <a:xfrm>
            <a:off x="4800602" y="3453526"/>
            <a:ext cx="4144080" cy="1569660"/>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Inspire more people in the UK to take action with and on behalf of Human Rights Defenders</a:t>
            </a:r>
          </a:p>
        </p:txBody>
      </p:sp>
      <p:sp>
        <p:nvSpPr>
          <p:cNvPr id="10" name="Rectangle 9">
            <a:extLst/>
          </p:cNvPr>
          <p:cNvSpPr/>
          <p:nvPr/>
        </p:nvSpPr>
        <p:spPr>
          <a:xfrm>
            <a:off x="365167" y="5278936"/>
            <a:ext cx="8579514" cy="830997"/>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Inspire people to become Human Rights Defenders themselves. </a:t>
            </a:r>
          </a:p>
        </p:txBody>
      </p:sp>
    </p:spTree>
    <p:extLst>
      <p:ext uri="{BB962C8B-B14F-4D97-AF65-F5344CB8AC3E}">
        <p14:creationId xmlns:p14="http://schemas.microsoft.com/office/powerpoint/2010/main" val="363303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12214" t="33661" r="12789" b="36875"/>
          <a:stretch/>
        </p:blipFill>
        <p:spPr>
          <a:xfrm>
            <a:off x="-25401" y="2012360"/>
            <a:ext cx="9004301" cy="1988934"/>
          </a:xfrm>
          <a:prstGeom prst="rect">
            <a:avLst/>
          </a:prstGeom>
        </p:spPr>
      </p:pic>
      <p:pic>
        <p:nvPicPr>
          <p:cNvPr id="5" name="Picture 4"/>
          <p:cNvPicPr>
            <a:picLocks noChangeAspect="1"/>
          </p:cNvPicPr>
          <p:nvPr/>
        </p:nvPicPr>
        <p:blipFill>
          <a:blip r:embed="rId4"/>
          <a:stretch>
            <a:fillRect/>
          </a:stretch>
        </p:blipFill>
        <p:spPr>
          <a:xfrm>
            <a:off x="12700" y="3636962"/>
            <a:ext cx="3048000" cy="2540000"/>
          </a:xfrm>
          <a:prstGeom prst="rect">
            <a:avLst/>
          </a:prstGeom>
        </p:spPr>
      </p:pic>
      <p:pic>
        <p:nvPicPr>
          <p:cNvPr id="6" name="Picture 5"/>
          <p:cNvPicPr>
            <a:picLocks noChangeAspect="1"/>
          </p:cNvPicPr>
          <p:nvPr/>
        </p:nvPicPr>
        <p:blipFill>
          <a:blip r:embed="rId5"/>
          <a:stretch>
            <a:fillRect/>
          </a:stretch>
        </p:blipFill>
        <p:spPr>
          <a:xfrm>
            <a:off x="3060700" y="3636962"/>
            <a:ext cx="3048002" cy="2540002"/>
          </a:xfrm>
          <a:prstGeom prst="rect">
            <a:avLst/>
          </a:prstGeom>
        </p:spPr>
      </p:pic>
      <p:pic>
        <p:nvPicPr>
          <p:cNvPr id="7" name="Picture 6"/>
          <p:cNvPicPr>
            <a:picLocks noChangeAspect="1"/>
          </p:cNvPicPr>
          <p:nvPr/>
        </p:nvPicPr>
        <p:blipFill>
          <a:blip r:embed="rId6"/>
          <a:stretch>
            <a:fillRect/>
          </a:stretch>
        </p:blipFill>
        <p:spPr>
          <a:xfrm>
            <a:off x="6096000" y="3636962"/>
            <a:ext cx="3048000" cy="2540000"/>
          </a:xfrm>
          <a:prstGeom prst="rect">
            <a:avLst/>
          </a:prstGeom>
        </p:spPr>
      </p:pic>
      <p:pic>
        <p:nvPicPr>
          <p:cNvPr id="8" name="Picture 7"/>
          <p:cNvPicPr>
            <a:picLocks noChangeAspect="1"/>
          </p:cNvPicPr>
          <p:nvPr/>
        </p:nvPicPr>
        <p:blipFill>
          <a:blip r:embed="rId7"/>
          <a:stretch>
            <a:fillRect/>
          </a:stretch>
        </p:blipFill>
        <p:spPr>
          <a:xfrm>
            <a:off x="-1" y="-6967"/>
            <a:ext cx="4576764" cy="2390088"/>
          </a:xfrm>
          <a:prstGeom prst="rect">
            <a:avLst/>
          </a:prstGeom>
        </p:spPr>
      </p:pic>
      <p:pic>
        <p:nvPicPr>
          <p:cNvPr id="10" name="Picture 9"/>
          <p:cNvPicPr>
            <a:picLocks noChangeAspect="1"/>
          </p:cNvPicPr>
          <p:nvPr/>
        </p:nvPicPr>
        <p:blipFill>
          <a:blip r:embed="rId8"/>
          <a:stretch>
            <a:fillRect/>
          </a:stretch>
        </p:blipFill>
        <p:spPr>
          <a:xfrm>
            <a:off x="4530084" y="-28856"/>
            <a:ext cx="4613916" cy="2409490"/>
          </a:xfrm>
          <a:prstGeom prst="rect">
            <a:avLst/>
          </a:prstGeom>
        </p:spPr>
      </p:pic>
    </p:spTree>
    <p:extLst>
      <p:ext uri="{BB962C8B-B14F-4D97-AF65-F5344CB8AC3E}">
        <p14:creationId xmlns:p14="http://schemas.microsoft.com/office/powerpoint/2010/main" val="188625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CASE: TEP VANNY</a:t>
            </a:r>
          </a:p>
        </p:txBody>
      </p:sp>
      <p:sp>
        <p:nvSpPr>
          <p:cNvPr id="3" name="Content Placeholder 2"/>
          <p:cNvSpPr>
            <a:spLocks noGrp="1"/>
          </p:cNvSpPr>
          <p:nvPr>
            <p:ph idx="1"/>
          </p:nvPr>
        </p:nvSpPr>
        <p:spPr>
          <a:xfrm>
            <a:off x="628650" y="1825625"/>
            <a:ext cx="3865610" cy="4351338"/>
          </a:xfrm>
        </p:spPr>
        <p:txBody>
          <a:bodyPr>
            <a:normAutofit fontScale="85000" lnSpcReduction="10000"/>
          </a:bodyPr>
          <a:lstStyle/>
          <a:p>
            <a:pPr marL="0" indent="0">
              <a:buNone/>
            </a:pPr>
            <a:r>
              <a:rPr lang="en-GB" b="1" dirty="0" err="1">
                <a:latin typeface="Arial" panose="020B0604020202020204" pitchFamily="34" charset="0"/>
                <a:cs typeface="Arial" panose="020B0604020202020204" pitchFamily="34" charset="0"/>
              </a:rPr>
              <a:t>Tep</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Vanny</a:t>
            </a: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Country</a:t>
            </a:r>
            <a:r>
              <a:rPr lang="en-GB" dirty="0">
                <a:latin typeface="Arial" panose="020B0604020202020204" pitchFamily="34" charset="0"/>
                <a:cs typeface="Arial" panose="020B0604020202020204" pitchFamily="34" charset="0"/>
              </a:rPr>
              <a:t>: Cambodia</a:t>
            </a:r>
          </a:p>
          <a:p>
            <a:pPr marL="0" indent="0">
              <a:buNone/>
            </a:pPr>
            <a:r>
              <a:rPr lang="en-GB" dirty="0">
                <a:latin typeface="Arial" panose="020B0604020202020204" pitchFamily="34" charset="0"/>
                <a:cs typeface="Arial" panose="020B0604020202020204" pitchFamily="34" charset="0"/>
              </a:rPr>
              <a:t>Land Rights Defender</a:t>
            </a:r>
          </a:p>
          <a:p>
            <a:pPr marL="0" indent="0">
              <a:buNone/>
            </a:pPr>
            <a:r>
              <a:rPr lang="en-GB" b="1" dirty="0">
                <a:latin typeface="Arial" panose="020B0604020202020204" pitchFamily="34" charset="0"/>
                <a:cs typeface="Arial" panose="020B0604020202020204" pitchFamily="34" charset="0"/>
              </a:rPr>
              <a:t>Abuse</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faced</a:t>
            </a:r>
            <a:r>
              <a:rPr lang="en-GB" dirty="0">
                <a:latin typeface="Arial" panose="020B0604020202020204" pitchFamily="34" charset="0"/>
                <a:cs typeface="Arial" panose="020B0604020202020204" pitchFamily="34" charset="0"/>
              </a:rPr>
              <a:t>: Persecution through prosecution, imprisonment, intimidation.</a:t>
            </a:r>
          </a:p>
          <a:p>
            <a:pPr marL="0" lvl="0" indent="0">
              <a:buNone/>
            </a:pPr>
            <a:r>
              <a:rPr lang="en-GB" b="1" dirty="0">
                <a:latin typeface="Arial" panose="020B0604020202020204" pitchFamily="34" charset="0"/>
                <a:cs typeface="Arial" panose="020B0604020202020204" pitchFamily="34" charset="0"/>
              </a:rPr>
              <a:t>BRAVE Themes:</a:t>
            </a:r>
          </a:p>
          <a:p>
            <a:pPr marL="0" lvl="0" indent="0">
              <a:buNone/>
            </a:pPr>
            <a:r>
              <a:rPr lang="en-GB" dirty="0">
                <a:latin typeface="Arial" panose="020B0604020202020204" pitchFamily="34" charset="0"/>
                <a:cs typeface="Arial" panose="020B0604020202020204" pitchFamily="34" charset="0"/>
              </a:rPr>
              <a:t>Women HRDs and LGBTI defenders</a:t>
            </a:r>
          </a:p>
          <a:p>
            <a:pPr marL="0" indent="0">
              <a:buNone/>
            </a:pPr>
            <a:r>
              <a:rPr lang="en-GB" dirty="0">
                <a:latin typeface="Arial" panose="020B0604020202020204" pitchFamily="34" charset="0"/>
                <a:cs typeface="Arial" panose="020B0604020202020204" pitchFamily="34" charset="0"/>
              </a:rPr>
              <a:t>Misuse / regressive use of law</a:t>
            </a:r>
            <a:endParaRPr lang="en-GB"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494260" y="1825625"/>
            <a:ext cx="4649740" cy="3874784"/>
          </a:xfrm>
          <a:prstGeom prst="rect">
            <a:avLst/>
          </a:prstGeom>
        </p:spPr>
      </p:pic>
    </p:spTree>
    <p:extLst>
      <p:ext uri="{BB962C8B-B14F-4D97-AF65-F5344CB8AC3E}">
        <p14:creationId xmlns:p14="http://schemas.microsoft.com/office/powerpoint/2010/main" val="276797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CASE: RODRIGO MUNDACA</a:t>
            </a:r>
          </a:p>
        </p:txBody>
      </p:sp>
      <p:sp>
        <p:nvSpPr>
          <p:cNvPr id="3" name="Content Placeholder 2"/>
          <p:cNvSpPr>
            <a:spLocks noGrp="1"/>
          </p:cNvSpPr>
          <p:nvPr>
            <p:ph idx="1"/>
          </p:nvPr>
        </p:nvSpPr>
        <p:spPr>
          <a:xfrm>
            <a:off x="628650" y="1489448"/>
            <a:ext cx="8145699" cy="4351338"/>
          </a:xfrm>
        </p:spPr>
        <p:txBody>
          <a:bodyPr>
            <a:noAutofit/>
          </a:bodyPr>
          <a:lstStyle/>
          <a:p>
            <a:pPr marL="0" indent="0">
              <a:buNone/>
            </a:pPr>
            <a:r>
              <a:rPr lang="en-GB" sz="2400" b="1" dirty="0">
                <a:latin typeface="Arial" panose="020B0604020202020204" pitchFamily="34" charset="0"/>
                <a:cs typeface="Arial" panose="020B0604020202020204" pitchFamily="34" charset="0"/>
              </a:rPr>
              <a:t>Rodrigo </a:t>
            </a:r>
            <a:r>
              <a:rPr lang="en-GB" sz="2400" b="1" dirty="0" err="1">
                <a:latin typeface="Arial" panose="020B0604020202020204" pitchFamily="34" charset="0"/>
                <a:cs typeface="Arial" panose="020B0604020202020204" pitchFamily="34" charset="0"/>
              </a:rPr>
              <a:t>Mundaca</a:t>
            </a:r>
            <a:r>
              <a:rPr lang="en-GB" sz="2400" b="1"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and members of </a:t>
            </a:r>
          </a:p>
          <a:p>
            <a:pPr marL="0" indent="0">
              <a:buNone/>
            </a:pPr>
            <a:r>
              <a:rPr lang="en-GB" sz="2400" dirty="0">
                <a:latin typeface="Arial" panose="020B0604020202020204" pitchFamily="34" charset="0"/>
                <a:cs typeface="Arial" panose="020B0604020202020204" pitchFamily="34" charset="0"/>
              </a:rPr>
              <a:t>MODATIMA </a:t>
            </a:r>
          </a:p>
          <a:p>
            <a:pPr marL="0" indent="0">
              <a:buNone/>
            </a:pPr>
            <a:r>
              <a:rPr lang="en-GB" sz="2400" b="1" dirty="0">
                <a:latin typeface="Arial" panose="020B0604020202020204" pitchFamily="34" charset="0"/>
                <a:cs typeface="Arial" panose="020B0604020202020204" pitchFamily="34" charset="0"/>
              </a:rPr>
              <a:t>Country</a:t>
            </a:r>
            <a:r>
              <a:rPr lang="en-GB" sz="2400" dirty="0">
                <a:latin typeface="Arial" panose="020B0604020202020204" pitchFamily="34" charset="0"/>
                <a:cs typeface="Arial" panose="020B0604020202020204" pitchFamily="34" charset="0"/>
              </a:rPr>
              <a:t>: Chile</a:t>
            </a:r>
          </a:p>
          <a:p>
            <a:pPr marL="0" indent="0">
              <a:buNone/>
            </a:pPr>
            <a:r>
              <a:rPr lang="en-GB" sz="2400" dirty="0">
                <a:latin typeface="Arial" panose="020B0604020202020204" pitchFamily="34" charset="0"/>
                <a:cs typeface="Arial" panose="020B0604020202020204" pitchFamily="34" charset="0"/>
              </a:rPr>
              <a:t>Environmental</a:t>
            </a:r>
          </a:p>
          <a:p>
            <a:pPr marL="0" indent="0">
              <a:buNone/>
            </a:pPr>
            <a:r>
              <a:rPr lang="en-GB" sz="2400" dirty="0">
                <a:latin typeface="Arial" panose="020B0604020202020204" pitchFamily="34" charset="0"/>
                <a:cs typeface="Arial" panose="020B0604020202020204" pitchFamily="34" charset="0"/>
              </a:rPr>
              <a:t>Defenders</a:t>
            </a:r>
          </a:p>
          <a:p>
            <a:pPr marL="0" indent="0">
              <a:buNone/>
            </a:pPr>
            <a:r>
              <a:rPr lang="en-GB" sz="2400" b="1" dirty="0">
                <a:latin typeface="Arial" panose="020B0604020202020204" pitchFamily="34" charset="0"/>
                <a:cs typeface="Arial" panose="020B0604020202020204" pitchFamily="34" charset="0"/>
              </a:rPr>
              <a:t>Abuse</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faced</a:t>
            </a:r>
            <a:r>
              <a:rPr lang="en-GB" sz="2400" dirty="0">
                <a:latin typeface="Arial" panose="020B0604020202020204" pitchFamily="34" charset="0"/>
                <a:cs typeface="Arial" panose="020B0604020202020204" pitchFamily="34" charset="0"/>
              </a:rPr>
              <a:t>: Persecution through prosecution, threatened and attacked. </a:t>
            </a:r>
          </a:p>
          <a:p>
            <a:pPr marL="0" lvl="0" indent="0">
              <a:buNone/>
            </a:pPr>
            <a:r>
              <a:rPr lang="en-GB" sz="2400" b="1" dirty="0">
                <a:latin typeface="Arial" panose="020B0604020202020204" pitchFamily="34" charset="0"/>
                <a:cs typeface="Arial" panose="020B0604020202020204" pitchFamily="34" charset="0"/>
              </a:rPr>
              <a:t>BRAVE Themes:</a:t>
            </a:r>
          </a:p>
          <a:p>
            <a:pPr marL="0" lvl="0" indent="0">
              <a:buNone/>
            </a:pPr>
            <a:r>
              <a:rPr lang="en-GB" sz="2400" dirty="0">
                <a:latin typeface="Arial" panose="020B0604020202020204" pitchFamily="34" charset="0"/>
                <a:cs typeface="Arial" panose="020B0604020202020204" pitchFamily="34" charset="0"/>
              </a:rPr>
              <a:t>Physical attacks / killings / enforced disappearances </a:t>
            </a:r>
          </a:p>
          <a:p>
            <a:pPr marL="0" indent="0">
              <a:buNone/>
            </a:pPr>
            <a:endParaRPr lang="en-GB"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929974" y="1395319"/>
            <a:ext cx="5214026" cy="2722880"/>
          </a:xfrm>
          <a:prstGeom prst="rect">
            <a:avLst/>
          </a:prstGeom>
        </p:spPr>
      </p:pic>
    </p:spTree>
    <p:extLst>
      <p:ext uri="{BB962C8B-B14F-4D97-AF65-F5344CB8AC3E}">
        <p14:creationId xmlns:p14="http://schemas.microsoft.com/office/powerpoint/2010/main" val="190635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Black" panose="020B0A04020102020204" pitchFamily="34" charset="0"/>
                <a:cs typeface="Arial" panose="020B0604020202020204" pitchFamily="34" charset="0"/>
              </a:rPr>
              <a:t>CONTENT WARNING</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348" y="1523547"/>
            <a:ext cx="9159348" cy="3876130"/>
          </a:xfrm>
          <a:prstGeom prst="rect">
            <a:avLst/>
          </a:prstGeom>
        </p:spPr>
      </p:pic>
    </p:spTree>
    <p:extLst>
      <p:ext uri="{BB962C8B-B14F-4D97-AF65-F5344CB8AC3E}">
        <p14:creationId xmlns:p14="http://schemas.microsoft.com/office/powerpoint/2010/main" val="421406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CASE: SAKRIS KUPILA</a:t>
            </a:r>
          </a:p>
        </p:txBody>
      </p:sp>
      <p:sp>
        <p:nvSpPr>
          <p:cNvPr id="3" name="Content Placeholder 2"/>
          <p:cNvSpPr>
            <a:spLocks noGrp="1"/>
          </p:cNvSpPr>
          <p:nvPr>
            <p:ph idx="1"/>
          </p:nvPr>
        </p:nvSpPr>
        <p:spPr>
          <a:xfrm>
            <a:off x="628650" y="1825625"/>
            <a:ext cx="3943350" cy="4351338"/>
          </a:xfrm>
        </p:spPr>
        <p:txBody>
          <a:bodyPr>
            <a:noAutofit/>
          </a:bodyPr>
          <a:lstStyle/>
          <a:p>
            <a:pPr marL="0" indent="0">
              <a:buNone/>
            </a:pPr>
            <a:r>
              <a:rPr lang="en-GB" sz="2400" b="1" dirty="0" err="1">
                <a:latin typeface="Arial" panose="020B0604020202020204" pitchFamily="34" charset="0"/>
                <a:cs typeface="Arial" panose="020B0604020202020204" pitchFamily="34" charset="0"/>
              </a:rPr>
              <a:t>Sakris</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Kupila</a:t>
            </a: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Country</a:t>
            </a:r>
            <a:r>
              <a:rPr lang="en-GB" sz="2400" dirty="0">
                <a:latin typeface="Arial" panose="020B0604020202020204" pitchFamily="34" charset="0"/>
                <a:cs typeface="Arial" panose="020B0604020202020204" pitchFamily="34" charset="0"/>
              </a:rPr>
              <a:t>: Finland</a:t>
            </a:r>
          </a:p>
          <a:p>
            <a:pPr marL="0" indent="0">
              <a:buNone/>
            </a:pPr>
            <a:r>
              <a:rPr lang="en-GB" sz="2400" dirty="0">
                <a:latin typeface="Arial" panose="020B0604020202020204" pitchFamily="34" charset="0"/>
                <a:cs typeface="Arial" panose="020B0604020202020204" pitchFamily="34" charset="0"/>
              </a:rPr>
              <a:t>Trans Rights Defender</a:t>
            </a:r>
          </a:p>
          <a:p>
            <a:pPr marL="0" indent="0">
              <a:buNone/>
            </a:pPr>
            <a:r>
              <a:rPr lang="en-GB" sz="2400" b="1" dirty="0">
                <a:latin typeface="Arial" panose="020B0604020202020204" pitchFamily="34" charset="0"/>
                <a:cs typeface="Arial" panose="020B0604020202020204" pitchFamily="34" charset="0"/>
              </a:rPr>
              <a:t>Abuse</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faced</a:t>
            </a:r>
            <a:r>
              <a:rPr lang="en-GB" sz="2400" dirty="0">
                <a:latin typeface="Arial" panose="020B0604020202020204" pitchFamily="34" charset="0"/>
                <a:cs typeface="Arial" panose="020B0604020202020204" pitchFamily="34" charset="0"/>
              </a:rPr>
              <a:t>: Harassment, threats of violence, intimidation, open hostility.</a:t>
            </a:r>
          </a:p>
          <a:p>
            <a:pPr marL="0" indent="0">
              <a:buNone/>
            </a:pPr>
            <a:r>
              <a:rPr lang="en-GB" sz="2400" b="1" dirty="0">
                <a:latin typeface="Arial" panose="020B0604020202020204" pitchFamily="34" charset="0"/>
                <a:cs typeface="Arial" panose="020B0604020202020204" pitchFamily="34" charset="0"/>
              </a:rPr>
              <a:t>BRAVE Themes:</a:t>
            </a:r>
          </a:p>
          <a:p>
            <a:pPr marL="0" lvl="0" indent="0">
              <a:buNone/>
            </a:pPr>
            <a:r>
              <a:rPr lang="en-GB" sz="2400" dirty="0">
                <a:latin typeface="Arial" panose="020B0604020202020204" pitchFamily="34" charset="0"/>
                <a:cs typeface="Arial" panose="020B0604020202020204" pitchFamily="34" charset="0"/>
              </a:rPr>
              <a:t>Women HRDs and LGBTI defenders</a:t>
            </a:r>
          </a:p>
          <a:p>
            <a:pPr marL="0" indent="0">
              <a:buNone/>
            </a:pPr>
            <a:r>
              <a:rPr lang="en-GB" sz="2400" dirty="0">
                <a:latin typeface="Arial" panose="020B0604020202020204" pitchFamily="34" charset="0"/>
                <a:cs typeface="Arial" panose="020B0604020202020204" pitchFamily="34" charset="0"/>
              </a:rPr>
              <a:t>Smear and stigmatisation</a:t>
            </a:r>
          </a:p>
        </p:txBody>
      </p:sp>
      <p:pic>
        <p:nvPicPr>
          <p:cNvPr id="5" name="Picture 4"/>
          <p:cNvPicPr>
            <a:picLocks noChangeAspect="1"/>
          </p:cNvPicPr>
          <p:nvPr/>
        </p:nvPicPr>
        <p:blipFill>
          <a:blip r:embed="rId3"/>
          <a:stretch>
            <a:fillRect/>
          </a:stretch>
        </p:blipFill>
        <p:spPr>
          <a:xfrm>
            <a:off x="4682532" y="1690689"/>
            <a:ext cx="4461468" cy="3717890"/>
          </a:xfrm>
          <a:prstGeom prst="rect">
            <a:avLst/>
          </a:prstGeom>
        </p:spPr>
      </p:pic>
    </p:spTree>
    <p:extLst>
      <p:ext uri="{BB962C8B-B14F-4D97-AF65-F5344CB8AC3E}">
        <p14:creationId xmlns:p14="http://schemas.microsoft.com/office/powerpoint/2010/main" val="257677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CASE: AZZA SOLIMAN</a:t>
            </a:r>
          </a:p>
        </p:txBody>
      </p:sp>
      <p:sp>
        <p:nvSpPr>
          <p:cNvPr id="3" name="Content Placeholder 2"/>
          <p:cNvSpPr>
            <a:spLocks noGrp="1"/>
          </p:cNvSpPr>
          <p:nvPr>
            <p:ph idx="1"/>
          </p:nvPr>
        </p:nvSpPr>
        <p:spPr>
          <a:xfrm>
            <a:off x="252132" y="1690689"/>
            <a:ext cx="8663268" cy="4351338"/>
          </a:xfrm>
        </p:spPr>
        <p:txBody>
          <a:bodyPr>
            <a:noAutofit/>
          </a:bodyPr>
          <a:lstStyle/>
          <a:p>
            <a:pPr marL="0" indent="0">
              <a:buNone/>
            </a:pPr>
            <a:r>
              <a:rPr lang="en-GB" sz="2400" b="1" dirty="0" err="1">
                <a:latin typeface="Arial" panose="020B0604020202020204" pitchFamily="34" charset="0"/>
                <a:cs typeface="Arial" panose="020B0604020202020204" pitchFamily="34" charset="0"/>
              </a:rPr>
              <a:t>Azza</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Soliman</a:t>
            </a:r>
            <a:r>
              <a:rPr lang="en-GB" sz="2400" b="1" dirty="0">
                <a:latin typeface="Arial" panose="020B0604020202020204" pitchFamily="34" charset="0"/>
                <a:cs typeface="Arial" panose="020B0604020202020204" pitchFamily="34" charset="0"/>
              </a:rPr>
              <a:t> Country</a:t>
            </a:r>
            <a:r>
              <a:rPr lang="en-GB" sz="2400"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Egypt</a:t>
            </a:r>
          </a:p>
          <a:p>
            <a:pPr marL="0" indent="0">
              <a:buNone/>
            </a:pPr>
            <a:r>
              <a:rPr lang="en-GB" sz="2400" dirty="0">
                <a:latin typeface="Arial" panose="020B0604020202020204" pitchFamily="34" charset="0"/>
                <a:cs typeface="Arial" panose="020B0604020202020204" pitchFamily="34" charset="0"/>
              </a:rPr>
              <a:t>Women’s Rights Defender</a:t>
            </a:r>
          </a:p>
          <a:p>
            <a:pPr marL="0" indent="0">
              <a:buNone/>
            </a:pPr>
            <a:r>
              <a:rPr lang="en-GB" sz="2400" b="1" dirty="0">
                <a:latin typeface="Arial" panose="020B0604020202020204" pitchFamily="34" charset="0"/>
                <a:cs typeface="Arial" panose="020B0604020202020204" pitchFamily="34" charset="0"/>
              </a:rPr>
              <a:t>Abuse</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faced</a:t>
            </a:r>
            <a:r>
              <a:rPr lang="en-GB" sz="2400" dirty="0">
                <a:latin typeface="Arial" panose="020B0604020202020204" pitchFamily="34" charset="0"/>
                <a:cs typeface="Arial" panose="020B0604020202020204" pitchFamily="34" charset="0"/>
              </a:rPr>
              <a:t>: Smear </a:t>
            </a:r>
          </a:p>
          <a:p>
            <a:pPr marL="0" indent="0">
              <a:buNone/>
            </a:pPr>
            <a:r>
              <a:rPr lang="en-GB" sz="2400" dirty="0">
                <a:latin typeface="Arial" panose="020B0604020202020204" pitchFamily="34" charset="0"/>
                <a:cs typeface="Arial" panose="020B0604020202020204" pitchFamily="34" charset="0"/>
              </a:rPr>
              <a:t>campaigns, surveillance, </a:t>
            </a:r>
          </a:p>
          <a:p>
            <a:pPr marL="0" indent="0">
              <a:buNone/>
            </a:pPr>
            <a:r>
              <a:rPr lang="en-GB" sz="2400" dirty="0">
                <a:latin typeface="Arial" panose="020B0604020202020204" pitchFamily="34" charset="0"/>
                <a:cs typeface="Arial" panose="020B0604020202020204" pitchFamily="34" charset="0"/>
              </a:rPr>
              <a:t>harassment, arrested.</a:t>
            </a:r>
          </a:p>
          <a:p>
            <a:pPr marL="0" indent="0">
              <a:buNone/>
            </a:pPr>
            <a:r>
              <a:rPr lang="en-GB" sz="2400" b="1" dirty="0">
                <a:latin typeface="Arial" panose="020B0604020202020204" pitchFamily="34" charset="0"/>
                <a:cs typeface="Arial" panose="020B0604020202020204" pitchFamily="34" charset="0"/>
              </a:rPr>
              <a:t>BRAVE Themes:</a:t>
            </a:r>
          </a:p>
          <a:p>
            <a:pPr marL="0" lvl="0" indent="0">
              <a:buNone/>
            </a:pPr>
            <a:r>
              <a:rPr lang="en-GB" sz="2400" dirty="0">
                <a:latin typeface="Arial" panose="020B0604020202020204" pitchFamily="34" charset="0"/>
                <a:cs typeface="Arial" panose="020B0604020202020204" pitchFamily="34" charset="0"/>
              </a:rPr>
              <a:t>Misuse / regressive use of law, Women HRDs and LGBTI defenders, Smear and stigmatisation</a:t>
            </a:r>
          </a:p>
        </p:txBody>
      </p:sp>
      <p:pic>
        <p:nvPicPr>
          <p:cNvPr id="5" name="Picture 4"/>
          <p:cNvPicPr>
            <a:picLocks noChangeAspect="1"/>
          </p:cNvPicPr>
          <p:nvPr/>
        </p:nvPicPr>
        <p:blipFill>
          <a:blip r:embed="rId3"/>
          <a:stretch>
            <a:fillRect/>
          </a:stretch>
        </p:blipFill>
        <p:spPr>
          <a:xfrm>
            <a:off x="4067073" y="1662520"/>
            <a:ext cx="5184504" cy="2707464"/>
          </a:xfrm>
          <a:prstGeom prst="rect">
            <a:avLst/>
          </a:prstGeom>
        </p:spPr>
      </p:pic>
    </p:spTree>
    <p:extLst>
      <p:ext uri="{BB962C8B-B14F-4D97-AF65-F5344CB8AC3E}">
        <p14:creationId xmlns:p14="http://schemas.microsoft.com/office/powerpoint/2010/main" val="197721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65" y="248394"/>
            <a:ext cx="8106788" cy="1325563"/>
          </a:xfrm>
        </p:spPr>
        <p:txBody>
          <a:bodyPr>
            <a:normAutofit/>
          </a:bodyPr>
          <a:lstStyle/>
          <a:p>
            <a:r>
              <a:rPr lang="en-GB" sz="3200" dirty="0">
                <a:latin typeface="Arial Black" panose="020B0A04020102020204" pitchFamily="34" charset="0"/>
              </a:rPr>
              <a:t>CASE: DR MUDAWI IBRAHIM ADAM</a:t>
            </a:r>
          </a:p>
        </p:txBody>
      </p:sp>
      <p:sp>
        <p:nvSpPr>
          <p:cNvPr id="3" name="Content Placeholder 2"/>
          <p:cNvSpPr>
            <a:spLocks noGrp="1"/>
          </p:cNvSpPr>
          <p:nvPr>
            <p:ph idx="1"/>
          </p:nvPr>
        </p:nvSpPr>
        <p:spPr>
          <a:xfrm>
            <a:off x="216655" y="1457678"/>
            <a:ext cx="4588809" cy="4351338"/>
          </a:xfrm>
        </p:spPr>
        <p:txBody>
          <a:bodyPr>
            <a:noAutofit/>
          </a:bodyPr>
          <a:lstStyle/>
          <a:p>
            <a:pPr marL="0" indent="0">
              <a:buNone/>
            </a:pPr>
            <a:r>
              <a:rPr lang="en-GB" sz="2400" b="1" dirty="0">
                <a:latin typeface="Arial" panose="020B0604020202020204" pitchFamily="34" charset="0"/>
                <a:cs typeface="Arial" panose="020B0604020202020204" pitchFamily="34" charset="0"/>
              </a:rPr>
              <a:t>Dr </a:t>
            </a:r>
            <a:r>
              <a:rPr lang="en-GB" sz="2400" b="1" dirty="0" err="1">
                <a:latin typeface="Arial" panose="020B0604020202020204" pitchFamily="34" charset="0"/>
                <a:cs typeface="Arial" panose="020B0604020202020204" pitchFamily="34" charset="0"/>
              </a:rPr>
              <a:t>Mudawi</a:t>
            </a:r>
            <a:r>
              <a:rPr lang="en-GB" sz="2400" b="1" dirty="0">
                <a:latin typeface="Arial" panose="020B0604020202020204" pitchFamily="34" charset="0"/>
                <a:cs typeface="Arial" panose="020B0604020202020204" pitchFamily="34" charset="0"/>
              </a:rPr>
              <a:t> Ibrahim Adam </a:t>
            </a:r>
          </a:p>
          <a:p>
            <a:pPr marL="0" indent="0">
              <a:buNone/>
            </a:pPr>
            <a:r>
              <a:rPr lang="en-GB" sz="2400" b="1" dirty="0">
                <a:latin typeface="Arial" panose="020B0604020202020204" pitchFamily="34" charset="0"/>
                <a:cs typeface="Arial" panose="020B0604020202020204" pitchFamily="34" charset="0"/>
              </a:rPr>
              <a:t>Country</a:t>
            </a:r>
            <a:r>
              <a:rPr lang="en-GB" sz="2400" dirty="0">
                <a:latin typeface="Arial" panose="020B0604020202020204" pitchFamily="34" charset="0"/>
                <a:cs typeface="Arial" panose="020B0604020202020204" pitchFamily="34" charset="0"/>
              </a:rPr>
              <a:t>: Sudan</a:t>
            </a:r>
          </a:p>
          <a:p>
            <a:pPr marL="0" indent="0">
              <a:buNone/>
            </a:pPr>
            <a:r>
              <a:rPr lang="en-GB" sz="2400" dirty="0">
                <a:latin typeface="Arial" panose="020B0604020202020204" pitchFamily="34" charset="0"/>
                <a:cs typeface="Arial" panose="020B0604020202020204" pitchFamily="34" charset="0"/>
              </a:rPr>
              <a:t>HRD in Sudan</a:t>
            </a:r>
          </a:p>
          <a:p>
            <a:pPr marL="0" indent="0">
              <a:buNone/>
            </a:pPr>
            <a:r>
              <a:rPr lang="en-GB" sz="2400" b="1" dirty="0">
                <a:latin typeface="Arial" panose="020B0604020202020204" pitchFamily="34" charset="0"/>
                <a:cs typeface="Arial" panose="020B0604020202020204" pitchFamily="34" charset="0"/>
              </a:rPr>
              <a:t>Abuse</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faced</a:t>
            </a:r>
            <a:r>
              <a:rPr lang="en-GB" sz="2400" dirty="0">
                <a:latin typeface="Arial" panose="020B0604020202020204" pitchFamily="34" charset="0"/>
                <a:cs typeface="Arial" panose="020B0604020202020204" pitchFamily="34" charset="0"/>
              </a:rPr>
              <a:t>: prolonged detention without charge, limited access to lawyer in detention.</a:t>
            </a:r>
          </a:p>
          <a:p>
            <a:pPr marL="0" indent="0">
              <a:buNone/>
            </a:pPr>
            <a:r>
              <a:rPr lang="en-GB" sz="2400" b="1" dirty="0">
                <a:latin typeface="Arial" panose="020B0604020202020204" pitchFamily="34" charset="0"/>
                <a:cs typeface="Arial" panose="020B0604020202020204" pitchFamily="34" charset="0"/>
              </a:rPr>
              <a:t>BRAVE Themes:</a:t>
            </a:r>
          </a:p>
          <a:p>
            <a:pPr marL="0" lvl="0" indent="0">
              <a:buNone/>
            </a:pPr>
            <a:r>
              <a:rPr lang="en-GB" sz="2400" dirty="0">
                <a:latin typeface="Arial" panose="020B0604020202020204" pitchFamily="34" charset="0"/>
                <a:cs typeface="Arial" panose="020B0604020202020204" pitchFamily="34" charset="0"/>
              </a:rPr>
              <a:t>Misuse / regressive use of law</a:t>
            </a:r>
          </a:p>
          <a:p>
            <a:pPr marL="0" lvl="0" indent="0">
              <a:buNone/>
            </a:pPr>
            <a:r>
              <a:rPr lang="en-GB" sz="2400" dirty="0">
                <a:latin typeface="Arial" panose="020B0604020202020204" pitchFamily="34" charset="0"/>
                <a:cs typeface="Arial" panose="020B0604020202020204" pitchFamily="34" charset="0"/>
              </a:rPr>
              <a:t>Surveillance</a:t>
            </a:r>
          </a:p>
          <a:p>
            <a:pPr marL="0" indent="0">
              <a:buNone/>
            </a:pPr>
            <a:r>
              <a:rPr lang="en-GB" sz="2400" dirty="0">
                <a:latin typeface="Arial" panose="020B0604020202020204" pitchFamily="34" charset="0"/>
                <a:cs typeface="Arial" panose="020B0604020202020204" pitchFamily="34" charset="0"/>
              </a:rPr>
              <a:t>Stigmatisation </a:t>
            </a:r>
          </a:p>
        </p:txBody>
      </p:sp>
      <p:pic>
        <p:nvPicPr>
          <p:cNvPr id="6" name="Picture 5"/>
          <p:cNvPicPr>
            <a:picLocks noChangeAspect="1"/>
          </p:cNvPicPr>
          <p:nvPr/>
        </p:nvPicPr>
        <p:blipFill>
          <a:blip r:embed="rId3"/>
          <a:stretch>
            <a:fillRect/>
          </a:stretch>
        </p:blipFill>
        <p:spPr>
          <a:xfrm>
            <a:off x="4805464" y="1825624"/>
            <a:ext cx="4338536" cy="3615447"/>
          </a:xfrm>
          <a:prstGeom prst="rect">
            <a:avLst/>
          </a:prstGeom>
        </p:spPr>
      </p:pic>
    </p:spTree>
    <p:extLst>
      <p:ext uri="{BB962C8B-B14F-4D97-AF65-F5344CB8AC3E}">
        <p14:creationId xmlns:p14="http://schemas.microsoft.com/office/powerpoint/2010/main" val="2920467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76B9-D0C1-46DA-ACAA-B513B182426F}"/>
              </a:ext>
            </a:extLst>
          </p:cNvPr>
          <p:cNvSpPr>
            <a:spLocks noGrp="1"/>
          </p:cNvSpPr>
          <p:nvPr>
            <p:ph type="title"/>
          </p:nvPr>
        </p:nvSpPr>
        <p:spPr/>
        <p:txBody>
          <a:bodyPr>
            <a:normAutofit/>
          </a:bodyPr>
          <a:lstStyle/>
          <a:p>
            <a:r>
              <a:rPr lang="en-GB" sz="3200" dirty="0">
                <a:latin typeface="Arial Black" panose="020B0A04020102020204" pitchFamily="34" charset="0"/>
              </a:rPr>
              <a:t>DR MUDAWI RELEASED</a:t>
            </a:r>
            <a:endParaRPr lang="en-GB" sz="3200" dirty="0"/>
          </a:p>
        </p:txBody>
      </p:sp>
      <p:pic>
        <p:nvPicPr>
          <p:cNvPr id="5" name="Content Placeholder 4">
            <a:extLst>
              <a:ext uri="{FF2B5EF4-FFF2-40B4-BE49-F238E27FC236}">
                <a16:creationId xmlns:a16="http://schemas.microsoft.com/office/drawing/2014/main" id="{71F4DD11-E275-4DD2-906A-5B7780DC96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987239"/>
            <a:ext cx="7886700" cy="4028109"/>
          </a:xfrm>
        </p:spPr>
      </p:pic>
    </p:spTree>
    <p:extLst>
      <p:ext uri="{BB962C8B-B14F-4D97-AF65-F5344CB8AC3E}">
        <p14:creationId xmlns:p14="http://schemas.microsoft.com/office/powerpoint/2010/main" val="403795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dirty="0">
                <a:latin typeface="Arial Black" panose="020B0A04020102020204" pitchFamily="34" charset="0"/>
                <a:cs typeface="Arial" panose="020B0604020202020204" pitchFamily="34" charset="0"/>
              </a:rPr>
              <a:t>AIUK Campaign Materials</a:t>
            </a:r>
            <a:endParaRPr lang="en-US" sz="3200" cap="all" dirty="0">
              <a:latin typeface="Arial Black" panose="020B0A04020102020204" pitchFamily="34" charset="0"/>
            </a:endParaRPr>
          </a:p>
        </p:txBody>
      </p:sp>
      <p:sp>
        <p:nvSpPr>
          <p:cNvPr id="3" name="Content Placeholder 2"/>
          <p:cNvSpPr>
            <a:spLocks noGrp="1"/>
          </p:cNvSpPr>
          <p:nvPr>
            <p:ph idx="1"/>
          </p:nvPr>
        </p:nvSpPr>
        <p:spPr>
          <a:xfrm>
            <a:off x="628650" y="1438835"/>
            <a:ext cx="6764372" cy="4738128"/>
          </a:xfrm>
        </p:spPr>
        <p:txBody>
          <a:bodyPr>
            <a:normAutofit/>
          </a:bodyPr>
          <a:lstStyle/>
          <a:p>
            <a:pPr marL="0" indent="0">
              <a:buNone/>
            </a:pPr>
            <a:r>
              <a:rPr lang="en-GB" dirty="0">
                <a:latin typeface="Arial" panose="020B0604020202020204" pitchFamily="34" charset="0"/>
                <a:cs typeface="Arial" panose="020B0604020202020204" pitchFamily="34" charset="0"/>
              </a:rPr>
              <a:t>AIUK Campaign Materials available to order from MDA from </a:t>
            </a:r>
            <a:r>
              <a:rPr lang="en-GB" b="1" dirty="0">
                <a:latin typeface="Arial" panose="020B0604020202020204" pitchFamily="34" charset="0"/>
                <a:cs typeface="Arial" panose="020B0604020202020204" pitchFamily="34" charset="0"/>
              </a:rPr>
              <a:t>31</a:t>
            </a:r>
            <a:r>
              <a:rPr lang="en-GB" b="1" baseline="30000" dirty="0">
                <a:latin typeface="Arial" panose="020B0604020202020204" pitchFamily="34" charset="0"/>
                <a:cs typeface="Arial" panose="020B0604020202020204" pitchFamily="34" charset="0"/>
              </a:rPr>
              <a:t>st</a:t>
            </a:r>
            <a:r>
              <a:rPr lang="en-GB" b="1" dirty="0">
                <a:latin typeface="Arial" panose="020B0604020202020204" pitchFamily="34" charset="0"/>
                <a:cs typeface="Arial" panose="020B0604020202020204" pitchFamily="34" charset="0"/>
              </a:rPr>
              <a:t> August.</a:t>
            </a: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HRDs Action Cards</a:t>
            </a:r>
          </a:p>
          <a:p>
            <a:pPr marL="0" indent="0">
              <a:buNone/>
            </a:pPr>
            <a:r>
              <a:rPr lang="en-GB" dirty="0">
                <a:highlight>
                  <a:srgbClr val="FF00FF"/>
                </a:highlight>
                <a:latin typeface="Arial" panose="020B0604020202020204" pitchFamily="34" charset="0"/>
                <a:cs typeface="Arial" panose="020B0604020202020204" pitchFamily="34" charset="0"/>
              </a:rPr>
              <a:t>V1 (</a:t>
            </a:r>
            <a:r>
              <a:rPr lang="en-GB" dirty="0" err="1">
                <a:highlight>
                  <a:srgbClr val="FF00FF"/>
                </a:highlight>
                <a:latin typeface="Arial" panose="020B0604020202020204" pitchFamily="34" charset="0"/>
                <a:cs typeface="Arial" panose="020B0604020202020204" pitchFamily="34" charset="0"/>
              </a:rPr>
              <a:t>Azza</a:t>
            </a:r>
            <a:r>
              <a:rPr lang="en-GB" dirty="0">
                <a:highlight>
                  <a:srgbClr val="FF00FF"/>
                </a:highlight>
                <a:latin typeface="Arial" panose="020B0604020202020204" pitchFamily="34" charset="0"/>
                <a:cs typeface="Arial" panose="020B0604020202020204" pitchFamily="34" charset="0"/>
              </a:rPr>
              <a:t> </a:t>
            </a:r>
            <a:r>
              <a:rPr lang="en-GB" dirty="0" err="1">
                <a:highlight>
                  <a:srgbClr val="FF00FF"/>
                </a:highlight>
                <a:latin typeface="Arial" panose="020B0604020202020204" pitchFamily="34" charset="0"/>
                <a:cs typeface="Arial" panose="020B0604020202020204" pitchFamily="34" charset="0"/>
              </a:rPr>
              <a:t>Soliman</a:t>
            </a:r>
            <a:r>
              <a:rPr lang="en-GB" dirty="0">
                <a:highlight>
                  <a:srgbClr val="FF00FF"/>
                </a:highlight>
                <a:latin typeface="Arial" panose="020B0604020202020204" pitchFamily="34" charset="0"/>
                <a:cs typeface="Arial" panose="020B0604020202020204" pitchFamily="34" charset="0"/>
              </a:rPr>
              <a:t>)		HRD001</a:t>
            </a:r>
          </a:p>
          <a:p>
            <a:pPr marL="0" indent="0">
              <a:buNone/>
            </a:pPr>
            <a:r>
              <a:rPr lang="en-GB" dirty="0">
                <a:highlight>
                  <a:srgbClr val="00FF00"/>
                </a:highlight>
                <a:latin typeface="Arial" panose="020B0604020202020204" pitchFamily="34" charset="0"/>
                <a:cs typeface="Arial" panose="020B0604020202020204" pitchFamily="34" charset="0"/>
              </a:rPr>
              <a:t>V2 (Dr Ibrahim Adam)		HRD002</a:t>
            </a:r>
          </a:p>
          <a:p>
            <a:pPr marL="0" indent="0">
              <a:buNone/>
            </a:pPr>
            <a:r>
              <a:rPr lang="en-GB" dirty="0">
                <a:highlight>
                  <a:srgbClr val="FFFF00"/>
                </a:highlight>
                <a:latin typeface="Arial" panose="020B0604020202020204" pitchFamily="34" charset="0"/>
                <a:cs typeface="Arial" panose="020B0604020202020204" pitchFamily="34" charset="0"/>
              </a:rPr>
              <a:t>V3 (</a:t>
            </a:r>
            <a:r>
              <a:rPr lang="en-GB" dirty="0" err="1">
                <a:highlight>
                  <a:srgbClr val="FFFF00"/>
                </a:highlight>
                <a:latin typeface="Arial" panose="020B0604020202020204" pitchFamily="34" charset="0"/>
                <a:cs typeface="Arial" panose="020B0604020202020204" pitchFamily="34" charset="0"/>
              </a:rPr>
              <a:t>Sakris</a:t>
            </a:r>
            <a:r>
              <a:rPr lang="en-GB" dirty="0">
                <a:highlight>
                  <a:srgbClr val="FFFF00"/>
                </a:highlight>
                <a:latin typeface="Arial" panose="020B0604020202020204" pitchFamily="34" charset="0"/>
                <a:cs typeface="Arial" panose="020B0604020202020204" pitchFamily="34" charset="0"/>
              </a:rPr>
              <a:t> </a:t>
            </a:r>
            <a:r>
              <a:rPr lang="en-GB" dirty="0" err="1">
                <a:highlight>
                  <a:srgbClr val="FFFF00"/>
                </a:highlight>
                <a:latin typeface="Arial" panose="020B0604020202020204" pitchFamily="34" charset="0"/>
                <a:cs typeface="Arial" panose="020B0604020202020204" pitchFamily="34" charset="0"/>
              </a:rPr>
              <a:t>Kupila</a:t>
            </a:r>
            <a:r>
              <a:rPr lang="en-GB" dirty="0">
                <a:highlight>
                  <a:srgbClr val="FFFF00"/>
                </a:highlight>
                <a:latin typeface="Arial" panose="020B0604020202020204" pitchFamily="34" charset="0"/>
                <a:cs typeface="Arial" panose="020B0604020202020204" pitchFamily="34" charset="0"/>
              </a:rPr>
              <a:t>) 		HRD003</a:t>
            </a:r>
          </a:p>
          <a:p>
            <a:pPr marL="0" indent="0">
              <a:buNone/>
            </a:pPr>
            <a:r>
              <a:rPr lang="en-GB" dirty="0">
                <a:highlight>
                  <a:srgbClr val="FF00FF"/>
                </a:highlight>
                <a:latin typeface="Arial" panose="020B0604020202020204" pitchFamily="34" charset="0"/>
                <a:cs typeface="Arial" panose="020B0604020202020204" pitchFamily="34" charset="0"/>
              </a:rPr>
              <a:t>V4 (</a:t>
            </a:r>
            <a:r>
              <a:rPr lang="en-GB" dirty="0" err="1">
                <a:highlight>
                  <a:srgbClr val="FF00FF"/>
                </a:highlight>
                <a:latin typeface="Arial" panose="020B0604020202020204" pitchFamily="34" charset="0"/>
                <a:cs typeface="Arial" panose="020B0604020202020204" pitchFamily="34" charset="0"/>
              </a:rPr>
              <a:t>Tep</a:t>
            </a:r>
            <a:r>
              <a:rPr lang="en-GB" dirty="0">
                <a:highlight>
                  <a:srgbClr val="FF00FF"/>
                </a:highlight>
                <a:latin typeface="Arial" panose="020B0604020202020204" pitchFamily="34" charset="0"/>
                <a:cs typeface="Arial" panose="020B0604020202020204" pitchFamily="34" charset="0"/>
              </a:rPr>
              <a:t> </a:t>
            </a:r>
            <a:r>
              <a:rPr lang="en-GB" dirty="0" err="1">
                <a:highlight>
                  <a:srgbClr val="FF00FF"/>
                </a:highlight>
                <a:latin typeface="Arial" panose="020B0604020202020204" pitchFamily="34" charset="0"/>
                <a:cs typeface="Arial" panose="020B0604020202020204" pitchFamily="34" charset="0"/>
              </a:rPr>
              <a:t>Vanny</a:t>
            </a:r>
            <a:r>
              <a:rPr lang="en-GB" dirty="0">
                <a:highlight>
                  <a:srgbClr val="FF00FF"/>
                </a:highlight>
                <a:latin typeface="Arial" panose="020B0604020202020204" pitchFamily="34" charset="0"/>
                <a:cs typeface="Arial" panose="020B0604020202020204" pitchFamily="34" charset="0"/>
              </a:rPr>
              <a:t>)			HRD004</a:t>
            </a:r>
          </a:p>
          <a:p>
            <a:pPr marL="0" indent="0">
              <a:buNone/>
            </a:pPr>
            <a:r>
              <a:rPr lang="en-GB" dirty="0">
                <a:highlight>
                  <a:srgbClr val="00FF00"/>
                </a:highlight>
                <a:latin typeface="Arial" panose="020B0604020202020204" pitchFamily="34" charset="0"/>
                <a:cs typeface="Arial" panose="020B0604020202020204" pitchFamily="34" charset="0"/>
              </a:rPr>
              <a:t>V5 (Rodrigo </a:t>
            </a:r>
            <a:r>
              <a:rPr lang="en-GB" dirty="0" err="1">
                <a:highlight>
                  <a:srgbClr val="00FF00"/>
                </a:highlight>
                <a:latin typeface="Arial" panose="020B0604020202020204" pitchFamily="34" charset="0"/>
                <a:cs typeface="Arial" panose="020B0604020202020204" pitchFamily="34" charset="0"/>
              </a:rPr>
              <a:t>Mundaca</a:t>
            </a:r>
            <a:r>
              <a:rPr lang="en-GB" dirty="0">
                <a:highlight>
                  <a:srgbClr val="00FF00"/>
                </a:highlight>
                <a:latin typeface="Arial" panose="020B0604020202020204" pitchFamily="34" charset="0"/>
                <a:cs typeface="Arial" panose="020B0604020202020204" pitchFamily="34" charset="0"/>
              </a:rPr>
              <a:t>)		HRD005</a:t>
            </a:r>
          </a:p>
          <a:p>
            <a:pPr marL="0" indent="0">
              <a:buNone/>
            </a:pPr>
            <a:r>
              <a:rPr lang="en-GB" dirty="0">
                <a:highlight>
                  <a:srgbClr val="FFFF00"/>
                </a:highlight>
                <a:latin typeface="Arial" panose="020B0604020202020204" pitchFamily="34" charset="0"/>
                <a:cs typeface="Arial" panose="020B0604020202020204" pitchFamily="34" charset="0"/>
              </a:rPr>
              <a:t>Campaign Leaflet		HRD6TEMP</a:t>
            </a:r>
          </a:p>
        </p:txBody>
      </p:sp>
      <p:grpSp>
        <p:nvGrpSpPr>
          <p:cNvPr id="4" name="Group 3"/>
          <p:cNvGrpSpPr/>
          <p:nvPr/>
        </p:nvGrpSpPr>
        <p:grpSpPr>
          <a:xfrm>
            <a:off x="7393023" y="0"/>
            <a:ext cx="1750978" cy="6925993"/>
            <a:chOff x="7393023" y="0"/>
            <a:chExt cx="1750978" cy="6925993"/>
          </a:xfrm>
        </p:grpSpPr>
        <p:pic>
          <p:nvPicPr>
            <p:cNvPr id="8194"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l="82925"/>
            <a:stretch/>
          </p:blipFill>
          <p:spPr bwMode="auto">
            <a:xfrm>
              <a:off x="7406639" y="0"/>
              <a:ext cx="1737361" cy="5502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t="24398" r="82792" b="48375"/>
            <a:stretch/>
          </p:blipFill>
          <p:spPr bwMode="auto">
            <a:xfrm>
              <a:off x="7393023" y="5427933"/>
              <a:ext cx="1750978" cy="14980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472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anose="020B0A04020102020204" pitchFamily="34" charset="0"/>
              </a:rPr>
              <a:t>NEXT STEPS</a:t>
            </a:r>
            <a:endParaRPr lang="en-US" dirty="0">
              <a:latin typeface="Arial Black" panose="020B0A04020102020204" pitchFamily="34" charset="0"/>
            </a:endParaRPr>
          </a:p>
        </p:txBody>
      </p:sp>
      <p:sp>
        <p:nvSpPr>
          <p:cNvPr id="3" name="Content Placeholder 2"/>
          <p:cNvSpPr>
            <a:spLocks noGrp="1"/>
          </p:cNvSpPr>
          <p:nvPr>
            <p:ph idx="1"/>
          </p:nvPr>
        </p:nvSpPr>
        <p:spPr>
          <a:xfrm>
            <a:off x="628650" y="1438835"/>
            <a:ext cx="6457950" cy="4738128"/>
          </a:xfrm>
        </p:spPr>
        <p:txBody>
          <a:bodyPr>
            <a:normAutofit fontScale="92500" lnSpcReduction="10000"/>
          </a:bodyPr>
          <a:lstStyle/>
          <a:p>
            <a:r>
              <a:rPr lang="en-GB" b="1" dirty="0">
                <a:latin typeface="Arial" panose="020B0604020202020204" pitchFamily="34" charset="0"/>
                <a:cs typeface="Arial" panose="020B0604020202020204" pitchFamily="34" charset="0"/>
              </a:rPr>
              <a:t>31</a:t>
            </a:r>
            <a:r>
              <a:rPr lang="en-GB" b="1" baseline="30000" dirty="0">
                <a:latin typeface="Arial" panose="020B0604020202020204" pitchFamily="34" charset="0"/>
                <a:cs typeface="Arial" panose="020B0604020202020204" pitchFamily="34" charset="0"/>
              </a:rPr>
              <a:t>st</a:t>
            </a:r>
            <a:r>
              <a:rPr lang="en-GB" b="1" dirty="0">
                <a:latin typeface="Arial" panose="020B0604020202020204" pitchFamily="34" charset="0"/>
                <a:cs typeface="Arial" panose="020B0604020202020204" pitchFamily="34" charset="0"/>
              </a:rPr>
              <a:t> August </a:t>
            </a:r>
            <a:r>
              <a:rPr lang="en-GB" dirty="0">
                <a:latin typeface="Arial" panose="020B0604020202020204" pitchFamily="34" charset="0"/>
                <a:cs typeface="Arial" panose="020B0604020202020204" pitchFamily="34" charset="0"/>
              </a:rPr>
              <a:t>– AIUK Campaign Materials available to order from MDA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30 September</a:t>
            </a:r>
            <a:r>
              <a:rPr lang="en-GB" dirty="0">
                <a:latin typeface="Arial" panose="020B0604020202020204" pitchFamily="34" charset="0"/>
                <a:cs typeface="Arial" panose="020B0604020202020204" pitchFamily="34" charset="0"/>
              </a:rPr>
              <a:t>– HRE Conference in Manchester</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7</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October 2017 </a:t>
            </a:r>
            <a:r>
              <a:rPr lang="en-GB" dirty="0">
                <a:latin typeface="Arial" panose="020B0604020202020204" pitchFamily="34" charset="0"/>
                <a:cs typeface="Arial" panose="020B0604020202020204" pitchFamily="34" charset="0"/>
              </a:rPr>
              <a:t>- AIUK </a:t>
            </a:r>
            <a:r>
              <a:rPr lang="en-GB" dirty="0" err="1">
                <a:latin typeface="Arial" panose="020B0604020202020204" pitchFamily="34" charset="0"/>
                <a:cs typeface="Arial" panose="020B0604020202020204" pitchFamily="34" charset="0"/>
              </a:rPr>
              <a:t>Skillshare</a:t>
            </a:r>
            <a:r>
              <a:rPr lang="en-GB" dirty="0">
                <a:latin typeface="Arial" panose="020B0604020202020204" pitchFamily="34" charset="0"/>
                <a:cs typeface="Arial" panose="020B0604020202020204" pitchFamily="34" charset="0"/>
              </a:rPr>
              <a:t> on BRAVE Campaign in Manchester</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a:t>
            </a:r>
            <a:r>
              <a:rPr lang="en-GB" b="1" baseline="30000" dirty="0">
                <a:latin typeface="Arial" panose="020B0604020202020204" pitchFamily="34" charset="0"/>
                <a:cs typeface="Arial" panose="020B0604020202020204" pitchFamily="34" charset="0"/>
              </a:rPr>
              <a:t>st</a:t>
            </a:r>
            <a:r>
              <a:rPr lang="en-GB" b="1" dirty="0">
                <a:latin typeface="Arial" panose="020B0604020202020204" pitchFamily="34" charset="0"/>
                <a:cs typeface="Arial" panose="020B0604020202020204" pitchFamily="34" charset="0"/>
              </a:rPr>
              <a:t> November </a:t>
            </a:r>
            <a:r>
              <a:rPr lang="en-GB" dirty="0">
                <a:latin typeface="Arial" panose="020B0604020202020204" pitchFamily="34" charset="0"/>
                <a:cs typeface="Arial" panose="020B0604020202020204" pitchFamily="34" charset="0"/>
              </a:rPr>
              <a:t>– Write for Rights 2017 – featuring 10 Human Rights Defender cases</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7393023" y="0"/>
            <a:ext cx="1750978" cy="6925993"/>
            <a:chOff x="7393023" y="0"/>
            <a:chExt cx="1750978" cy="6925993"/>
          </a:xfrm>
        </p:grpSpPr>
        <p:pic>
          <p:nvPicPr>
            <p:cNvPr id="8194"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l="82925"/>
            <a:stretch/>
          </p:blipFill>
          <p:spPr bwMode="auto">
            <a:xfrm>
              <a:off x="7406639" y="0"/>
              <a:ext cx="1737361" cy="5502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t="24398" r="82792" b="48375"/>
            <a:stretch/>
          </p:blipFill>
          <p:spPr bwMode="auto">
            <a:xfrm>
              <a:off x="7393023" y="5427933"/>
              <a:ext cx="1750978" cy="14980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706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anose="020B0A04020102020204" pitchFamily="34" charset="0"/>
              </a:rPr>
              <a:t>NEXT STEPS</a:t>
            </a:r>
            <a:endParaRPr lang="en-US" dirty="0">
              <a:latin typeface="Arial Black" panose="020B0A04020102020204" pitchFamily="34" charset="0"/>
            </a:endParaRPr>
          </a:p>
        </p:txBody>
      </p:sp>
      <p:grpSp>
        <p:nvGrpSpPr>
          <p:cNvPr id="4" name="Group 3"/>
          <p:cNvGrpSpPr/>
          <p:nvPr/>
        </p:nvGrpSpPr>
        <p:grpSpPr>
          <a:xfrm>
            <a:off x="7393023" y="0"/>
            <a:ext cx="1750978" cy="6925993"/>
            <a:chOff x="7393023" y="0"/>
            <a:chExt cx="1750978" cy="6925993"/>
          </a:xfrm>
        </p:grpSpPr>
        <p:pic>
          <p:nvPicPr>
            <p:cNvPr id="8194"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l="82925"/>
            <a:stretch/>
          </p:blipFill>
          <p:spPr bwMode="auto">
            <a:xfrm>
              <a:off x="7406639" y="0"/>
              <a:ext cx="1737361" cy="5502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t="24398" r="82792" b="48375"/>
            <a:stretch/>
          </p:blipFill>
          <p:spPr bwMode="auto">
            <a:xfrm>
              <a:off x="7393023" y="5427933"/>
              <a:ext cx="1750978" cy="149806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p:cNvPr>
          <p:cNvSpPr/>
          <p:nvPr/>
        </p:nvSpPr>
        <p:spPr>
          <a:xfrm>
            <a:off x="300877" y="1342920"/>
            <a:ext cx="7229475" cy="4893647"/>
          </a:xfrm>
          <a:prstGeom prst="rect">
            <a:avLst/>
          </a:prstGeom>
        </p:spPr>
        <p:txBody>
          <a:bodyPr wrap="square">
            <a:spAutoFit/>
          </a:bodyPr>
          <a:lstStyle/>
          <a:p>
            <a:pPr marL="171450" indent="-171450" defTabSz="412750" hangingPunct="0">
              <a:buFont typeface="Symbol" panose="05050102010706020507" pitchFamily="18" charset="2"/>
              <a:buChar char=""/>
            </a:pPr>
            <a:r>
              <a:rPr lang="en-GB" sz="2400" b="1" dirty="0">
                <a:latin typeface="Arial" panose="020B0604020202020204" pitchFamily="34" charset="0"/>
                <a:cs typeface="Arial" panose="020B0604020202020204" pitchFamily="34" charset="0"/>
                <a:hlinkClick r:id="rId4"/>
              </a:rPr>
              <a:t>Available now! </a:t>
            </a:r>
            <a:r>
              <a:rPr lang="en-GB" sz="2400" dirty="0">
                <a:latin typeface="Arial" panose="020B0604020202020204" pitchFamily="34" charset="0"/>
                <a:cs typeface="Arial" panose="020B0604020202020204" pitchFamily="34" charset="0"/>
              </a:rPr>
              <a:t>International Secretariat’s online learning package on HRDs and MOOC to come</a:t>
            </a:r>
            <a:endParaRPr lang="en-GB" sz="2400" b="1" kern="0" dirty="0">
              <a:latin typeface="Arial" panose="020B0604020202020204" pitchFamily="34" charset="0"/>
              <a:ea typeface="Times New Roman" panose="02020603050405020304" pitchFamily="18" charset="0"/>
              <a:cs typeface="Arial" panose="020B0604020202020204" pitchFamily="34" charset="0"/>
              <a:sym typeface="Helvetica Light"/>
            </a:endParaRPr>
          </a:p>
          <a:p>
            <a:pPr defTabSz="412750" hangingPunct="0"/>
            <a:endPar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endParaRPr>
          </a:p>
          <a:p>
            <a:pPr marL="171450" indent="-171450" defTabSz="412750" hangingPunct="0">
              <a:buFont typeface="Symbol" panose="05050102010706020507" pitchFamily="18" charset="2"/>
              <a:buChar char=""/>
            </a:pP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10</a:t>
            </a:r>
            <a:r>
              <a:rPr lang="en-GB" sz="2400" b="1" kern="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th</a:t>
            </a: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to 13</a:t>
            </a:r>
            <a:r>
              <a:rPr lang="en-GB" sz="2400" b="1" kern="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th</a:t>
            </a: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November </a:t>
            </a:r>
            <a:r>
              <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a:t>
            </a:r>
            <a:r>
              <a:rPr lang="en-GB" sz="2400" kern="0"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Sakris</a:t>
            </a:r>
            <a:r>
              <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visits the UK.</a:t>
            </a:r>
          </a:p>
          <a:p>
            <a:pPr marL="171450" indent="-171450" defTabSz="412750" hangingPunct="0">
              <a:buFont typeface="Symbol" panose="05050102010706020507" pitchFamily="18" charset="2"/>
              <a:buChar char=""/>
            </a:pPr>
            <a:endPar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endParaRPr>
          </a:p>
          <a:p>
            <a:pPr marL="171450" indent="-171450" defTabSz="412750" hangingPunct="0">
              <a:buFont typeface="Symbol" panose="05050102010706020507" pitchFamily="18" charset="2"/>
              <a:buChar char=""/>
            </a:pP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29</a:t>
            </a:r>
            <a:r>
              <a:rPr lang="en-GB" sz="2400" b="1" kern="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th</a:t>
            </a: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November - </a:t>
            </a:r>
            <a:r>
              <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International Women’s Human Rights Defenders Day</a:t>
            </a:r>
          </a:p>
          <a:p>
            <a:pPr defTabSz="412750" hangingPunct="0"/>
            <a:endPar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endParaRPr>
          </a:p>
          <a:p>
            <a:pPr marL="171450" indent="-171450" defTabSz="412750" hangingPunct="0">
              <a:buFont typeface="Symbol" panose="05050102010706020507" pitchFamily="18" charset="2"/>
              <a:buChar char=""/>
            </a:pP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9</a:t>
            </a:r>
            <a:r>
              <a:rPr lang="en-GB" sz="2400" b="1" kern="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th</a:t>
            </a: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December </a:t>
            </a:r>
            <a:r>
              <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International Human Rights Defenders Day</a:t>
            </a:r>
          </a:p>
          <a:p>
            <a:pPr marL="171450" indent="-171450" defTabSz="412750" hangingPunct="0">
              <a:buFont typeface="Symbol" panose="05050102010706020507" pitchFamily="18" charset="2"/>
              <a:buChar char=""/>
            </a:pPr>
            <a:endPar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endParaRPr>
          </a:p>
          <a:p>
            <a:pPr marL="171450" indent="-171450" defTabSz="412750" hangingPunct="0">
              <a:buFont typeface="Symbol" panose="05050102010706020507" pitchFamily="18" charset="2"/>
              <a:buChar char=""/>
            </a:pPr>
            <a:r>
              <a:rPr lang="en-GB" sz="2400" b="1"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Feb 2018</a:t>
            </a:r>
            <a:r>
              <a:rPr lang="en-GB"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Helvetica Light"/>
              </a:rPr>
              <a:t> – Women’s Human Rights Defenders Wikipedia Project </a:t>
            </a:r>
          </a:p>
        </p:txBody>
      </p:sp>
    </p:spTree>
    <p:extLst>
      <p:ext uri="{BB962C8B-B14F-4D97-AF65-F5344CB8AC3E}">
        <p14:creationId xmlns:p14="http://schemas.microsoft.com/office/powerpoint/2010/main" val="257704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2" y="2634970"/>
            <a:ext cx="7886700" cy="1325563"/>
          </a:xfrm>
        </p:spPr>
        <p:txBody>
          <a:bodyPr/>
          <a:lstStyle/>
          <a:p>
            <a:pPr algn="ctr"/>
            <a:r>
              <a:rPr lang="en-GB" dirty="0">
                <a:latin typeface="Arial Black" panose="020B0A04020102020204" pitchFamily="34" charset="0"/>
              </a:rPr>
              <a:t>THANK YOU</a:t>
            </a:r>
            <a:endParaRPr lang="en-US" dirty="0">
              <a:latin typeface="Arial Black" panose="020B0A04020102020204" pitchFamily="34" charset="0"/>
            </a:endParaRPr>
          </a:p>
        </p:txBody>
      </p:sp>
      <p:grpSp>
        <p:nvGrpSpPr>
          <p:cNvPr id="3" name="Group 2"/>
          <p:cNvGrpSpPr/>
          <p:nvPr/>
        </p:nvGrpSpPr>
        <p:grpSpPr>
          <a:xfrm>
            <a:off x="7393023" y="0"/>
            <a:ext cx="1750978" cy="6925993"/>
            <a:chOff x="7393023" y="0"/>
            <a:chExt cx="1750978" cy="6925993"/>
          </a:xfrm>
        </p:grpSpPr>
        <p:pic>
          <p:nvPicPr>
            <p:cNvPr id="4"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l="82925"/>
            <a:stretch/>
          </p:blipFill>
          <p:spPr bwMode="auto">
            <a:xfrm>
              <a:off x="7406639" y="0"/>
              <a:ext cx="1737361" cy="5502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t="24398" r="82792" b="48375"/>
            <a:stretch/>
          </p:blipFill>
          <p:spPr bwMode="auto">
            <a:xfrm>
              <a:off x="7393023" y="5427933"/>
              <a:ext cx="1750978" cy="14980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46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spc="100" dirty="0">
                <a:latin typeface="Arial Black" panose="020B0A04020102020204" pitchFamily="34" charset="0"/>
              </a:rPr>
              <a:t>TRAINING OBJECTIVES</a:t>
            </a:r>
          </a:p>
        </p:txBody>
      </p:sp>
      <p:sp>
        <p:nvSpPr>
          <p:cNvPr id="7" name="Content Placeholder 6"/>
          <p:cNvSpPr>
            <a:spLocks noGrp="1"/>
          </p:cNvSpPr>
          <p:nvPr>
            <p:ph sz="half" idx="1"/>
          </p:nvPr>
        </p:nvSpPr>
        <p:spPr>
          <a:xfrm>
            <a:off x="628649" y="1381124"/>
            <a:ext cx="4408605" cy="4789821"/>
          </a:xfrm>
        </p:spPr>
        <p:txBody>
          <a:bodyPr>
            <a:normAutofit fontScale="85000" lnSpcReduction="20000"/>
          </a:bodyPr>
          <a:lstStyle/>
          <a:p>
            <a:pPr marL="457200" lvl="0" indent="-457200">
              <a:buFont typeface="+mj-lt"/>
              <a:buAutoNum type="arabicPeriod"/>
            </a:pPr>
            <a:r>
              <a:rPr lang="en-GB" sz="2400" dirty="0">
                <a:latin typeface="Arial" panose="020B0604020202020204" pitchFamily="34" charset="0"/>
                <a:cs typeface="Arial" panose="020B0604020202020204" pitchFamily="34" charset="0"/>
              </a:rPr>
              <a:t>Understand the Brave global campaign and AIUK campaign priorities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Understand the issues surrounding Human Rights Defenders (HRDs) and be able to effectively communicate these to others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Gain skills, awareness and confidence to campaign on HRD issues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Explore ways to make HRD issues relevant to UK audiences and get more people involved in Amnesty’s Brave campaign</a:t>
            </a:r>
            <a:endParaRPr lang="en-GB" dirty="0"/>
          </a:p>
        </p:txBody>
      </p:sp>
      <p:pic>
        <p:nvPicPr>
          <p:cNvPr id="6" name="Picture 5"/>
          <p:cNvPicPr>
            <a:picLocks noChangeAspect="1"/>
          </p:cNvPicPr>
          <p:nvPr/>
        </p:nvPicPr>
        <p:blipFill>
          <a:blip r:embed="rId3"/>
          <a:stretch>
            <a:fillRect/>
          </a:stretch>
        </p:blipFill>
        <p:spPr>
          <a:xfrm>
            <a:off x="4953000" y="3599195"/>
            <a:ext cx="4191000" cy="2571750"/>
          </a:xfrm>
          <a:prstGeom prst="rect">
            <a:avLst/>
          </a:prstGeom>
        </p:spPr>
      </p:pic>
      <p:pic>
        <p:nvPicPr>
          <p:cNvPr id="8" name="Picture 7"/>
          <p:cNvPicPr>
            <a:picLocks noChangeAspect="1"/>
          </p:cNvPicPr>
          <p:nvPr/>
        </p:nvPicPr>
        <p:blipFill>
          <a:blip r:embed="rId4"/>
          <a:stretch>
            <a:fillRect/>
          </a:stretch>
        </p:blipFill>
        <p:spPr>
          <a:xfrm>
            <a:off x="4953000" y="1252235"/>
            <a:ext cx="4191000" cy="2346960"/>
          </a:xfrm>
          <a:prstGeom prst="rect">
            <a:avLst/>
          </a:prstGeom>
        </p:spPr>
      </p:pic>
    </p:spTree>
    <p:extLst>
      <p:ext uri="{BB962C8B-B14F-4D97-AF65-F5344CB8AC3E}">
        <p14:creationId xmlns:p14="http://schemas.microsoft.com/office/powerpoint/2010/main" val="347220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0550" y="2193926"/>
            <a:ext cx="7886700" cy="1325563"/>
          </a:xfrm>
        </p:spPr>
        <p:txBody>
          <a:bodyPr>
            <a:normAutofit/>
          </a:bodyPr>
          <a:lstStyle/>
          <a:p>
            <a:pPr algn="ctr"/>
            <a:r>
              <a:rPr lang="en-GB" sz="3200" dirty="0">
                <a:latin typeface="Arial Black" panose="020B0A04020102020204" pitchFamily="34" charset="0"/>
              </a:rPr>
              <a:t>WHO IS A HUMAN RIGHTS DEFENDER?</a:t>
            </a:r>
          </a:p>
        </p:txBody>
      </p:sp>
    </p:spTree>
    <p:extLst>
      <p:ext uri="{BB962C8B-B14F-4D97-AF65-F5344CB8AC3E}">
        <p14:creationId xmlns:p14="http://schemas.microsoft.com/office/powerpoint/2010/main" val="398299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A HUMAN RIGHTS DEFENDER IS</a:t>
            </a:r>
          </a:p>
        </p:txBody>
      </p:sp>
      <p:sp>
        <p:nvSpPr>
          <p:cNvPr id="3" name="Rectangle 2"/>
          <p:cNvSpPr/>
          <p:nvPr/>
        </p:nvSpPr>
        <p:spPr>
          <a:xfrm>
            <a:off x="628650" y="1360161"/>
            <a:ext cx="8197850" cy="3046988"/>
          </a:xfrm>
          <a:prstGeom prst="rect">
            <a:avLst/>
          </a:prstGeom>
        </p:spPr>
        <p:txBody>
          <a:bodyPr wrap="square">
            <a:spAutoFit/>
          </a:bodyPr>
          <a:lstStyle/>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cs typeface="Arial" panose="020B0604020202020204" pitchFamily="34" charset="0"/>
              </a:rPr>
              <a:t>a person who, individually or in association with others, </a:t>
            </a:r>
          </a:p>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cs typeface="Arial" panose="020B0604020202020204" pitchFamily="34" charset="0"/>
              </a:rPr>
              <a:t>acts to defend, promote and protect human rights </a:t>
            </a:r>
          </a:p>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cs typeface="Arial" panose="020B0604020202020204" pitchFamily="34" charset="0"/>
              </a:rPr>
              <a:t>at the local, national, regional or international levels. </a:t>
            </a:r>
            <a:endParaRPr lang="en-GB"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858408" y="4407149"/>
            <a:ext cx="3142796" cy="1765952"/>
          </a:xfrm>
          <a:prstGeom prst="rect">
            <a:avLst/>
          </a:prstGeom>
        </p:spPr>
      </p:pic>
      <p:pic>
        <p:nvPicPr>
          <p:cNvPr id="5" name="Picture 4"/>
          <p:cNvPicPr>
            <a:picLocks noChangeAspect="1"/>
          </p:cNvPicPr>
          <p:nvPr/>
        </p:nvPicPr>
        <p:blipFill>
          <a:blip r:embed="rId3"/>
          <a:stretch>
            <a:fillRect/>
          </a:stretch>
        </p:blipFill>
        <p:spPr>
          <a:xfrm>
            <a:off x="6001204" y="4407149"/>
            <a:ext cx="3142796" cy="1765952"/>
          </a:xfrm>
          <a:prstGeom prst="rect">
            <a:avLst/>
          </a:prstGeom>
        </p:spPr>
      </p:pic>
      <p:pic>
        <p:nvPicPr>
          <p:cNvPr id="6" name="Picture 5"/>
          <p:cNvPicPr>
            <a:picLocks noChangeAspect="1"/>
          </p:cNvPicPr>
          <p:nvPr/>
        </p:nvPicPr>
        <p:blipFill>
          <a:blip r:embed="rId3"/>
          <a:stretch>
            <a:fillRect/>
          </a:stretch>
        </p:blipFill>
        <p:spPr>
          <a:xfrm>
            <a:off x="0" y="4407149"/>
            <a:ext cx="3142796" cy="1765952"/>
          </a:xfrm>
          <a:prstGeom prst="rect">
            <a:avLst/>
          </a:prstGeom>
        </p:spPr>
      </p:pic>
    </p:spTree>
    <p:extLst>
      <p:ext uri="{BB962C8B-B14F-4D97-AF65-F5344CB8AC3E}">
        <p14:creationId xmlns:p14="http://schemas.microsoft.com/office/powerpoint/2010/main" val="14283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Arial Black" panose="020B0A04020102020204" pitchFamily="34" charset="0"/>
              </a:rPr>
              <a:t>WHO IS </a:t>
            </a:r>
            <a:r>
              <a:rPr lang="en-GB" sz="3200" u="sng" dirty="0">
                <a:latin typeface="Arial Black" panose="020B0A04020102020204" pitchFamily="34" charset="0"/>
              </a:rPr>
              <a:t>NOT </a:t>
            </a:r>
            <a:r>
              <a:rPr lang="en-GB" sz="3200" dirty="0">
                <a:latin typeface="Arial Black" panose="020B0A04020102020204" pitchFamily="34" charset="0"/>
              </a:rPr>
              <a:t>AN HRD?</a:t>
            </a:r>
          </a:p>
        </p:txBody>
      </p:sp>
      <p:sp>
        <p:nvSpPr>
          <p:cNvPr id="3" name="Rectangle 2"/>
          <p:cNvSpPr/>
          <p:nvPr/>
        </p:nvSpPr>
        <p:spPr>
          <a:xfrm>
            <a:off x="565031" y="1690689"/>
            <a:ext cx="8197850" cy="2400657"/>
          </a:xfrm>
          <a:prstGeom prst="rect">
            <a:avLst/>
          </a:prstGeom>
        </p:spPr>
        <p:txBody>
          <a:bodyPr wrap="square">
            <a:spAutoFit/>
          </a:bodyPr>
          <a:lstStyle/>
          <a:p>
            <a:r>
              <a:rPr lang="en-GB" sz="3000" dirty="0">
                <a:latin typeface="Arial" panose="020B0604020202020204" pitchFamily="34" charset="0"/>
                <a:cs typeface="Arial" panose="020B0604020202020204" pitchFamily="34" charset="0"/>
              </a:rPr>
              <a:t>A person </a:t>
            </a:r>
            <a:r>
              <a:rPr lang="en-GB" sz="3000" b="1" dirty="0">
                <a:latin typeface="Arial" panose="020B0604020202020204" pitchFamily="34" charset="0"/>
                <a:cs typeface="Arial" panose="020B0604020202020204" pitchFamily="34" charset="0"/>
              </a:rPr>
              <a:t>cannot claim to be an HRD </a:t>
            </a:r>
            <a:r>
              <a:rPr lang="en-GB" sz="3000" dirty="0">
                <a:latin typeface="Arial" panose="020B0604020202020204" pitchFamily="34" charset="0"/>
                <a:cs typeface="Arial" panose="020B0604020202020204" pitchFamily="34" charset="0"/>
              </a:rPr>
              <a:t>if they;</a:t>
            </a:r>
          </a:p>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Resort to or advocate violence, </a:t>
            </a:r>
          </a:p>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Deny the universality of human rights or </a:t>
            </a:r>
          </a:p>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Take action that undermines the rights of others.</a:t>
            </a:r>
          </a:p>
        </p:txBody>
      </p:sp>
      <p:pic>
        <p:nvPicPr>
          <p:cNvPr id="4" name="Picture 3"/>
          <p:cNvPicPr>
            <a:picLocks noChangeAspect="1"/>
          </p:cNvPicPr>
          <p:nvPr/>
        </p:nvPicPr>
        <p:blipFill>
          <a:blip r:embed="rId3"/>
          <a:stretch>
            <a:fillRect/>
          </a:stretch>
        </p:blipFill>
        <p:spPr>
          <a:xfrm>
            <a:off x="2858408" y="4407149"/>
            <a:ext cx="3142796" cy="1765952"/>
          </a:xfrm>
          <a:prstGeom prst="rect">
            <a:avLst/>
          </a:prstGeom>
        </p:spPr>
      </p:pic>
      <p:pic>
        <p:nvPicPr>
          <p:cNvPr id="5" name="Picture 4"/>
          <p:cNvPicPr>
            <a:picLocks noChangeAspect="1"/>
          </p:cNvPicPr>
          <p:nvPr/>
        </p:nvPicPr>
        <p:blipFill>
          <a:blip r:embed="rId3"/>
          <a:stretch>
            <a:fillRect/>
          </a:stretch>
        </p:blipFill>
        <p:spPr>
          <a:xfrm>
            <a:off x="6001204" y="4407149"/>
            <a:ext cx="3142796" cy="1765952"/>
          </a:xfrm>
          <a:prstGeom prst="rect">
            <a:avLst/>
          </a:prstGeom>
        </p:spPr>
      </p:pic>
      <p:pic>
        <p:nvPicPr>
          <p:cNvPr id="6" name="Picture 5"/>
          <p:cNvPicPr>
            <a:picLocks noChangeAspect="1"/>
          </p:cNvPicPr>
          <p:nvPr/>
        </p:nvPicPr>
        <p:blipFill>
          <a:blip r:embed="rId3"/>
          <a:stretch>
            <a:fillRect/>
          </a:stretch>
        </p:blipFill>
        <p:spPr>
          <a:xfrm>
            <a:off x="0" y="4407149"/>
            <a:ext cx="3142796" cy="1765952"/>
          </a:xfrm>
          <a:prstGeom prst="rect">
            <a:avLst/>
          </a:prstGeom>
        </p:spPr>
      </p:pic>
      <p:pic>
        <p:nvPicPr>
          <p:cNvPr id="7" name="Picture 6"/>
          <p:cNvPicPr>
            <a:picLocks noChangeAspect="1"/>
          </p:cNvPicPr>
          <p:nvPr/>
        </p:nvPicPr>
        <p:blipFill>
          <a:blip r:embed="rId4">
            <a:clrChange>
              <a:clrFrom>
                <a:srgbClr val="000000"/>
              </a:clrFrom>
              <a:clrTo>
                <a:srgbClr val="000000">
                  <a:alpha val="0"/>
                </a:srgbClr>
              </a:clrTo>
            </a:clrChange>
          </a:blip>
          <a:stretch>
            <a:fillRect/>
          </a:stretch>
        </p:blipFill>
        <p:spPr>
          <a:xfrm>
            <a:off x="970404" y="4451919"/>
            <a:ext cx="1676411" cy="1676411"/>
          </a:xfrm>
          <a:prstGeom prst="rect">
            <a:avLst/>
          </a:prstGeom>
        </p:spPr>
      </p:pic>
      <p:pic>
        <p:nvPicPr>
          <p:cNvPr id="8" name="Picture 7"/>
          <p:cNvPicPr>
            <a:picLocks noChangeAspect="1"/>
          </p:cNvPicPr>
          <p:nvPr/>
        </p:nvPicPr>
        <p:blipFill>
          <a:blip r:embed="rId4">
            <a:clrChange>
              <a:clrFrom>
                <a:srgbClr val="000000"/>
              </a:clrFrom>
              <a:clrTo>
                <a:srgbClr val="000000">
                  <a:alpha val="0"/>
                </a:srgbClr>
              </a:clrTo>
            </a:clrChange>
          </a:blip>
          <a:stretch>
            <a:fillRect/>
          </a:stretch>
        </p:blipFill>
        <p:spPr>
          <a:xfrm>
            <a:off x="3943674" y="4451917"/>
            <a:ext cx="1676411" cy="1676411"/>
          </a:xfrm>
          <a:prstGeom prst="rect">
            <a:avLst/>
          </a:prstGeom>
        </p:spPr>
      </p:pic>
      <p:pic>
        <p:nvPicPr>
          <p:cNvPr id="9" name="Picture 8"/>
          <p:cNvPicPr>
            <a:picLocks noChangeAspect="1"/>
          </p:cNvPicPr>
          <p:nvPr/>
        </p:nvPicPr>
        <p:blipFill>
          <a:blip r:embed="rId4">
            <a:clrChange>
              <a:clrFrom>
                <a:srgbClr val="000000"/>
              </a:clrFrom>
              <a:clrTo>
                <a:srgbClr val="000000">
                  <a:alpha val="0"/>
                </a:srgbClr>
              </a:clrTo>
            </a:clrChange>
          </a:blip>
          <a:stretch>
            <a:fillRect/>
          </a:stretch>
        </p:blipFill>
        <p:spPr>
          <a:xfrm>
            <a:off x="7086470" y="4451918"/>
            <a:ext cx="1676411" cy="1676411"/>
          </a:xfrm>
          <a:prstGeom prst="rect">
            <a:avLst/>
          </a:prstGeom>
        </p:spPr>
      </p:pic>
    </p:spTree>
    <p:extLst>
      <p:ext uri="{BB962C8B-B14F-4D97-AF65-F5344CB8AC3E}">
        <p14:creationId xmlns:p14="http://schemas.microsoft.com/office/powerpoint/2010/main" val="160367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Black" panose="020B0A04020102020204" pitchFamily="34" charset="0"/>
              </a:rPr>
              <a:t>WHAT DO THEY DEFEND?</a:t>
            </a:r>
          </a:p>
        </p:txBody>
      </p:sp>
      <p:sp>
        <p:nvSpPr>
          <p:cNvPr id="3" name="Rectangle 2"/>
          <p:cNvSpPr/>
          <p:nvPr/>
        </p:nvSpPr>
        <p:spPr>
          <a:xfrm>
            <a:off x="636270" y="2904630"/>
            <a:ext cx="8197850" cy="584775"/>
          </a:xfrm>
          <a:prstGeom prst="rect">
            <a:avLst/>
          </a:prstGeom>
          <a:solidFill>
            <a:schemeClr val="tx1"/>
          </a:solidFill>
        </p:spPr>
        <p:txBody>
          <a:bodyPr wrap="square">
            <a:spAutoFit/>
          </a:bodyPr>
          <a:lstStyle/>
          <a:p>
            <a:pPr algn="ctr"/>
            <a:r>
              <a:rPr lang="en-GB" sz="3200" b="1" dirty="0">
                <a:solidFill>
                  <a:srgbClr val="FFFF00"/>
                </a:solidFill>
                <a:latin typeface="Arial" panose="020B0604020202020204" pitchFamily="34" charset="0"/>
                <a:ea typeface="Times New Roman" panose="02020603050405020304" pitchFamily="18" charset="0"/>
                <a:cs typeface="Arial" panose="020B0604020202020204" pitchFamily="34" charset="0"/>
              </a:rPr>
              <a:t>Any and all human rights concerns!</a:t>
            </a:r>
            <a:endParaRPr lang="en-GB" sz="3200" b="1" dirty="0">
              <a:solidFill>
                <a:srgbClr val="FFFF00"/>
              </a:solidFill>
              <a:latin typeface="Arial" panose="020B0604020202020204" pitchFamily="34" charset="0"/>
              <a:cs typeface="Arial" panose="020B0604020202020204" pitchFamily="34" charset="0"/>
            </a:endParaRPr>
          </a:p>
        </p:txBody>
      </p:sp>
      <p:sp>
        <p:nvSpPr>
          <p:cNvPr id="7" name="Rectangle 6"/>
          <p:cNvSpPr/>
          <p:nvPr/>
        </p:nvSpPr>
        <p:spPr>
          <a:xfrm>
            <a:off x="639445" y="1193020"/>
            <a:ext cx="362712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summary executions</a:t>
            </a:r>
            <a:endParaRPr lang="en-GB" cap="all" spc="100" dirty="0">
              <a:latin typeface="Arial Black" panose="020B0A04020102020204" pitchFamily="34" charset="0"/>
              <a:cs typeface="Arial" panose="020B0604020202020204" pitchFamily="34" charset="0"/>
            </a:endParaRPr>
          </a:p>
        </p:txBody>
      </p:sp>
      <p:sp>
        <p:nvSpPr>
          <p:cNvPr id="8" name="Rectangle 7"/>
          <p:cNvSpPr/>
          <p:nvPr/>
        </p:nvSpPr>
        <p:spPr>
          <a:xfrm>
            <a:off x="7261860" y="1187988"/>
            <a:ext cx="1575435" cy="371098"/>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torture</a:t>
            </a:r>
            <a:endParaRPr lang="en-GB" cap="all" spc="100" dirty="0">
              <a:latin typeface="Arial Black" panose="020B0A04020102020204" pitchFamily="34" charset="0"/>
              <a:cs typeface="Arial" panose="020B0604020202020204" pitchFamily="34" charset="0"/>
            </a:endParaRPr>
          </a:p>
        </p:txBody>
      </p:sp>
      <p:sp>
        <p:nvSpPr>
          <p:cNvPr id="9" name="Rectangle 8"/>
          <p:cNvSpPr/>
          <p:nvPr/>
        </p:nvSpPr>
        <p:spPr>
          <a:xfrm>
            <a:off x="639445" y="1618067"/>
            <a:ext cx="541401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arbitrary arrest and detention</a:t>
            </a:r>
            <a:endParaRPr lang="en-GB" cap="all" spc="100" dirty="0">
              <a:latin typeface="Arial Black" panose="020B0A04020102020204" pitchFamily="34" charset="0"/>
              <a:cs typeface="Arial" panose="020B0604020202020204" pitchFamily="34" charset="0"/>
            </a:endParaRPr>
          </a:p>
        </p:txBody>
      </p:sp>
      <p:sp>
        <p:nvSpPr>
          <p:cNvPr id="10" name="Rectangle 9"/>
          <p:cNvSpPr/>
          <p:nvPr/>
        </p:nvSpPr>
        <p:spPr>
          <a:xfrm>
            <a:off x="639445" y="2015257"/>
            <a:ext cx="451866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female genital mutilation</a:t>
            </a:r>
            <a:endParaRPr lang="en-GB" cap="all" spc="100" dirty="0">
              <a:latin typeface="Arial Black" panose="020B0A04020102020204" pitchFamily="34" charset="0"/>
              <a:cs typeface="Arial" panose="020B0604020202020204" pitchFamily="34" charset="0"/>
            </a:endParaRPr>
          </a:p>
        </p:txBody>
      </p:sp>
      <p:sp>
        <p:nvSpPr>
          <p:cNvPr id="11" name="Rectangle 10"/>
          <p:cNvSpPr/>
          <p:nvPr/>
        </p:nvSpPr>
        <p:spPr>
          <a:xfrm>
            <a:off x="4464685" y="1189754"/>
            <a:ext cx="2607945"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discrimination</a:t>
            </a:r>
            <a:endParaRPr lang="en-GB" cap="all" spc="100" dirty="0">
              <a:latin typeface="Arial Black" panose="020B0A04020102020204" pitchFamily="34" charset="0"/>
              <a:cs typeface="Arial" panose="020B0604020202020204" pitchFamily="34" charset="0"/>
            </a:endParaRPr>
          </a:p>
        </p:txBody>
      </p:sp>
      <p:sp>
        <p:nvSpPr>
          <p:cNvPr id="12" name="Rectangle 11"/>
          <p:cNvSpPr/>
          <p:nvPr/>
        </p:nvSpPr>
        <p:spPr>
          <a:xfrm>
            <a:off x="5594985" y="2015257"/>
            <a:ext cx="324231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employment issues</a:t>
            </a:r>
            <a:endParaRPr lang="en-GB" cap="all" spc="100" dirty="0">
              <a:latin typeface="Arial Black" panose="020B0A04020102020204" pitchFamily="34" charset="0"/>
              <a:cs typeface="Arial" panose="020B0604020202020204" pitchFamily="34" charset="0"/>
            </a:endParaRPr>
          </a:p>
        </p:txBody>
      </p:sp>
      <p:sp>
        <p:nvSpPr>
          <p:cNvPr id="13" name="Rectangle 12"/>
          <p:cNvSpPr/>
          <p:nvPr/>
        </p:nvSpPr>
        <p:spPr>
          <a:xfrm>
            <a:off x="639023" y="2458371"/>
            <a:ext cx="301371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forced evictions</a:t>
            </a:r>
            <a:endParaRPr lang="en-GB" cap="all" spc="100" dirty="0">
              <a:latin typeface="Arial Black" panose="020B0A04020102020204" pitchFamily="34" charset="0"/>
              <a:cs typeface="Arial" panose="020B0604020202020204" pitchFamily="34" charset="0"/>
            </a:endParaRPr>
          </a:p>
        </p:txBody>
      </p:sp>
      <p:sp>
        <p:nvSpPr>
          <p:cNvPr id="14" name="Rectangle 13"/>
          <p:cNvSpPr/>
          <p:nvPr/>
        </p:nvSpPr>
        <p:spPr>
          <a:xfrm>
            <a:off x="628650" y="3545467"/>
            <a:ext cx="383286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access to health care</a:t>
            </a:r>
            <a:endParaRPr lang="en-GB" cap="all" spc="100" dirty="0">
              <a:latin typeface="Arial Black" panose="020B0A04020102020204" pitchFamily="34" charset="0"/>
              <a:cs typeface="Arial" panose="020B0604020202020204" pitchFamily="34" charset="0"/>
            </a:endParaRPr>
          </a:p>
        </p:txBody>
      </p:sp>
      <p:sp>
        <p:nvSpPr>
          <p:cNvPr id="15" name="Rectangle 14"/>
          <p:cNvSpPr/>
          <p:nvPr/>
        </p:nvSpPr>
        <p:spPr>
          <a:xfrm>
            <a:off x="628650" y="3990848"/>
            <a:ext cx="777621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toxic waste and its impact on the environment</a:t>
            </a:r>
            <a:endParaRPr lang="en-GB" cap="all" spc="100" dirty="0">
              <a:latin typeface="Arial Black" panose="020B0A04020102020204" pitchFamily="34" charset="0"/>
              <a:cs typeface="Arial" panose="020B0604020202020204" pitchFamily="34" charset="0"/>
            </a:endParaRPr>
          </a:p>
        </p:txBody>
      </p:sp>
      <p:sp>
        <p:nvSpPr>
          <p:cNvPr id="16" name="Rectangle 15"/>
          <p:cNvSpPr/>
          <p:nvPr/>
        </p:nvSpPr>
        <p:spPr>
          <a:xfrm>
            <a:off x="7850108" y="3576673"/>
            <a:ext cx="99060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 life</a:t>
            </a:r>
            <a:endParaRPr lang="en-GB" cap="all" spc="100" dirty="0">
              <a:latin typeface="Arial Black" panose="020B0A04020102020204" pitchFamily="34" charset="0"/>
              <a:cs typeface="Arial" panose="020B0604020202020204" pitchFamily="34" charset="0"/>
            </a:endParaRPr>
          </a:p>
        </p:txBody>
      </p:sp>
      <p:sp>
        <p:nvSpPr>
          <p:cNvPr id="17" name="Rectangle 16"/>
          <p:cNvSpPr/>
          <p:nvPr/>
        </p:nvSpPr>
        <p:spPr>
          <a:xfrm>
            <a:off x="6008809" y="2471852"/>
            <a:ext cx="2813050" cy="369331"/>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food and water</a:t>
            </a:r>
            <a:endParaRPr lang="en-GB" dirty="0"/>
          </a:p>
        </p:txBody>
      </p:sp>
      <p:sp>
        <p:nvSpPr>
          <p:cNvPr id="18" name="Rectangle 17"/>
          <p:cNvSpPr/>
          <p:nvPr/>
        </p:nvSpPr>
        <p:spPr>
          <a:xfrm>
            <a:off x="628650" y="4436229"/>
            <a:ext cx="7200900"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the highest attainable standard of health</a:t>
            </a:r>
            <a:endParaRPr lang="en-GB" dirty="0"/>
          </a:p>
        </p:txBody>
      </p:sp>
      <p:sp>
        <p:nvSpPr>
          <p:cNvPr id="19" name="Rectangle 18"/>
          <p:cNvSpPr/>
          <p:nvPr/>
        </p:nvSpPr>
        <p:spPr>
          <a:xfrm>
            <a:off x="4516755" y="3555460"/>
            <a:ext cx="3191669"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adequate housing</a:t>
            </a:r>
            <a:endParaRPr lang="en-GB" dirty="0"/>
          </a:p>
        </p:txBody>
      </p:sp>
      <p:sp>
        <p:nvSpPr>
          <p:cNvPr id="20" name="Rectangle 19"/>
          <p:cNvSpPr/>
          <p:nvPr/>
        </p:nvSpPr>
        <p:spPr>
          <a:xfrm>
            <a:off x="6965215" y="5273274"/>
            <a:ext cx="1926983" cy="369332"/>
          </a:xfrm>
          <a:prstGeom prst="rect">
            <a:avLst/>
          </a:prstGeom>
          <a:solidFill>
            <a:srgbClr val="FFFF00"/>
          </a:solidFill>
        </p:spPr>
        <p:txBody>
          <a:bodyPr wrap="square">
            <a:spAutoFit/>
          </a:bodyPr>
          <a:lstStyle/>
          <a:p>
            <a:r>
              <a:rPr lang="en-GB" cap="all" spc="100">
                <a:latin typeface="Arial Black" panose="020B0A04020102020204" pitchFamily="34" charset="0"/>
                <a:ea typeface="Times New Roman" panose="02020603050405020304" pitchFamily="18" charset="0"/>
                <a:cs typeface="Arial" panose="020B0604020202020204" pitchFamily="34" charset="0"/>
              </a:rPr>
              <a:t>education</a:t>
            </a:r>
            <a:endParaRPr lang="en-GB" dirty="0"/>
          </a:p>
        </p:txBody>
      </p:sp>
      <p:sp>
        <p:nvSpPr>
          <p:cNvPr id="21" name="Rectangle 20"/>
          <p:cNvSpPr/>
          <p:nvPr/>
        </p:nvSpPr>
        <p:spPr>
          <a:xfrm>
            <a:off x="636270" y="4881610"/>
            <a:ext cx="3706019"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freedom of movement</a:t>
            </a:r>
            <a:endParaRPr lang="en-GB" dirty="0"/>
          </a:p>
        </p:txBody>
      </p:sp>
      <p:sp>
        <p:nvSpPr>
          <p:cNvPr id="22" name="Rectangle 21"/>
          <p:cNvSpPr/>
          <p:nvPr/>
        </p:nvSpPr>
        <p:spPr>
          <a:xfrm>
            <a:off x="6203089" y="1602505"/>
            <a:ext cx="2634206"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women’s rights</a:t>
            </a:r>
            <a:endParaRPr lang="en-GB" dirty="0"/>
          </a:p>
        </p:txBody>
      </p:sp>
      <p:sp>
        <p:nvSpPr>
          <p:cNvPr id="23" name="Rectangle 22"/>
          <p:cNvSpPr/>
          <p:nvPr/>
        </p:nvSpPr>
        <p:spPr>
          <a:xfrm>
            <a:off x="636270" y="5281745"/>
            <a:ext cx="3019216"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children’s rights</a:t>
            </a:r>
            <a:endParaRPr lang="en-GB" dirty="0"/>
          </a:p>
        </p:txBody>
      </p:sp>
      <p:sp>
        <p:nvSpPr>
          <p:cNvPr id="24" name="Rectangle 23"/>
          <p:cNvSpPr/>
          <p:nvPr/>
        </p:nvSpPr>
        <p:spPr>
          <a:xfrm>
            <a:off x="3744595" y="5281745"/>
            <a:ext cx="3131511"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indigenous Rights</a:t>
            </a:r>
            <a:endParaRPr lang="en-GB" dirty="0"/>
          </a:p>
        </p:txBody>
      </p:sp>
      <p:sp>
        <p:nvSpPr>
          <p:cNvPr id="25" name="Rectangle 24"/>
          <p:cNvSpPr/>
          <p:nvPr/>
        </p:nvSpPr>
        <p:spPr>
          <a:xfrm>
            <a:off x="4625039" y="4858987"/>
            <a:ext cx="3083385"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refugees and IDP</a:t>
            </a:r>
            <a:r>
              <a:rPr lang="en-GB" spc="100" dirty="0">
                <a:latin typeface="Arial Black" panose="020B0A04020102020204" pitchFamily="34" charset="0"/>
                <a:ea typeface="Times New Roman" panose="02020603050405020304" pitchFamily="18" charset="0"/>
                <a:cs typeface="Arial" panose="020B0604020202020204" pitchFamily="34" charset="0"/>
              </a:rPr>
              <a:t>s</a:t>
            </a:r>
            <a:endParaRPr lang="en-GB" dirty="0"/>
          </a:p>
        </p:txBody>
      </p:sp>
      <p:sp>
        <p:nvSpPr>
          <p:cNvPr id="26" name="Rectangle 25"/>
          <p:cNvSpPr/>
          <p:nvPr/>
        </p:nvSpPr>
        <p:spPr>
          <a:xfrm>
            <a:off x="657179" y="5723860"/>
            <a:ext cx="6863013"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national, linguistic or sexual minorities</a:t>
            </a:r>
            <a:endParaRPr lang="en-GB" dirty="0"/>
          </a:p>
        </p:txBody>
      </p:sp>
      <p:sp>
        <p:nvSpPr>
          <p:cNvPr id="27" name="Rectangle 26"/>
          <p:cNvSpPr/>
          <p:nvPr/>
        </p:nvSpPr>
        <p:spPr>
          <a:xfrm>
            <a:off x="3738257" y="2456442"/>
            <a:ext cx="2185027" cy="369332"/>
          </a:xfrm>
          <a:prstGeom prst="rect">
            <a:avLst/>
          </a:prstGeom>
          <a:solidFill>
            <a:srgbClr val="FFFF00"/>
          </a:solidFill>
        </p:spPr>
        <p:txBody>
          <a:bodyPr wrap="square">
            <a:spAutoFit/>
          </a:bodyPr>
          <a:lstStyle/>
          <a:p>
            <a:r>
              <a:rPr lang="en-GB" cap="all" spc="100" dirty="0">
                <a:latin typeface="Arial Black" panose="020B0A04020102020204" pitchFamily="34" charset="0"/>
                <a:ea typeface="Times New Roman" panose="02020603050405020304" pitchFamily="18" charset="0"/>
                <a:cs typeface="Arial" panose="020B0604020202020204" pitchFamily="34" charset="0"/>
              </a:rPr>
              <a:t>nationality</a:t>
            </a:r>
            <a:endParaRPr lang="en-GB" dirty="0"/>
          </a:p>
        </p:txBody>
      </p:sp>
    </p:spTree>
    <p:extLst>
      <p:ext uri="{BB962C8B-B14F-4D97-AF65-F5344CB8AC3E}">
        <p14:creationId xmlns:p14="http://schemas.microsoft.com/office/powerpoint/2010/main" val="179570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225702"/>
          </a:xfrm>
          <a:prstGeom prst="rect">
            <a:avLst/>
          </a:prstGeom>
        </p:spPr>
      </p:pic>
      <p:sp>
        <p:nvSpPr>
          <p:cNvPr id="3" name="TextBox 2"/>
          <p:cNvSpPr txBox="1"/>
          <p:nvPr/>
        </p:nvSpPr>
        <p:spPr>
          <a:xfrm>
            <a:off x="3361765" y="5579371"/>
            <a:ext cx="5782235" cy="646331"/>
          </a:xfrm>
          <a:prstGeom prst="rect">
            <a:avLst/>
          </a:prstGeom>
          <a:solidFill>
            <a:srgbClr val="FFFF00"/>
          </a:solidFill>
        </p:spPr>
        <p:txBody>
          <a:bodyPr wrap="square" rtlCol="0">
            <a:spAutoFit/>
          </a:bodyPr>
          <a:lstStyle/>
          <a:p>
            <a:r>
              <a:rPr lang="en-GB" b="1" cap="all" spc="-100" dirty="0">
                <a:latin typeface="Arial Black" panose="020B0A04020102020204" pitchFamily="34" charset="0"/>
                <a:cs typeface="Arial" panose="020B0604020202020204" pitchFamily="34" charset="0"/>
              </a:rPr>
              <a:t>Countries where HRDs have been </a:t>
            </a:r>
          </a:p>
          <a:p>
            <a:r>
              <a:rPr lang="en-GB" b="1" cap="all" spc="-100" dirty="0">
                <a:solidFill>
                  <a:srgbClr val="FF0000"/>
                </a:solidFill>
                <a:latin typeface="Arial Black" panose="020B0A04020102020204" pitchFamily="34" charset="0"/>
                <a:cs typeface="Arial" panose="020B0604020202020204" pitchFamily="34" charset="0"/>
              </a:rPr>
              <a:t>killed</a:t>
            </a:r>
            <a:r>
              <a:rPr lang="en-GB" b="1" cap="all" spc="-100" dirty="0">
                <a:latin typeface="Arial Black" panose="020B0A04020102020204" pitchFamily="34" charset="0"/>
                <a:cs typeface="Arial" panose="020B0604020202020204" pitchFamily="34" charset="0"/>
              </a:rPr>
              <a:t>, </a:t>
            </a:r>
            <a:r>
              <a:rPr lang="en-GB" b="1" cap="all" spc="-100" dirty="0">
                <a:solidFill>
                  <a:schemeClr val="accent2">
                    <a:lumMod val="75000"/>
                  </a:schemeClr>
                </a:solidFill>
                <a:latin typeface="Arial Black" panose="020B0A04020102020204" pitchFamily="34" charset="0"/>
                <a:cs typeface="Arial" panose="020B0604020202020204" pitchFamily="34" charset="0"/>
              </a:rPr>
              <a:t>threatened</a:t>
            </a:r>
            <a:r>
              <a:rPr lang="en-GB" b="1" cap="all" spc="-100" dirty="0">
                <a:latin typeface="Arial Black" panose="020B0A04020102020204" pitchFamily="34" charset="0"/>
                <a:cs typeface="Arial" panose="020B0604020202020204" pitchFamily="34" charset="0"/>
              </a:rPr>
              <a:t>, </a:t>
            </a:r>
            <a:r>
              <a:rPr lang="en-GB" b="1" cap="all" spc="-100" dirty="0">
                <a:solidFill>
                  <a:schemeClr val="accent1"/>
                </a:solidFill>
                <a:latin typeface="Arial Black" panose="020B0A04020102020204" pitchFamily="34" charset="0"/>
                <a:cs typeface="Arial" panose="020B0604020202020204" pitchFamily="34" charset="0"/>
              </a:rPr>
              <a:t>arrested</a:t>
            </a:r>
            <a:r>
              <a:rPr lang="en-GB" b="1" cap="all" spc="-100" dirty="0">
                <a:latin typeface="Arial Black" panose="020B0A04020102020204" pitchFamily="34" charset="0"/>
                <a:cs typeface="Arial" panose="020B0604020202020204" pitchFamily="34" charset="0"/>
              </a:rPr>
              <a:t> or </a:t>
            </a:r>
            <a:r>
              <a:rPr lang="en-GB" b="1" cap="all" spc="-100" dirty="0">
                <a:solidFill>
                  <a:schemeClr val="accent6"/>
                </a:solidFill>
                <a:latin typeface="Arial Black" panose="020B0A04020102020204" pitchFamily="34" charset="0"/>
                <a:cs typeface="Arial" panose="020B0604020202020204" pitchFamily="34" charset="0"/>
              </a:rPr>
              <a:t>smeared</a:t>
            </a:r>
            <a:endParaRPr lang="en-US" b="1" cap="all" spc="-1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101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mnesty brave"/>
          <p:cNvPicPr>
            <a:picLocks noChangeAspect="1" noChangeArrowheads="1"/>
          </p:cNvPicPr>
          <p:nvPr/>
        </p:nvPicPr>
        <p:blipFill rotWithShape="1">
          <a:blip r:embed="rId3">
            <a:extLst>
              <a:ext uri="{28A0092B-C50C-407E-A947-70E740481C1C}">
                <a14:useLocalDpi xmlns:a14="http://schemas.microsoft.com/office/drawing/2010/main" val="0"/>
              </a:ext>
            </a:extLst>
          </a:blip>
          <a:srcRect b="7793"/>
          <a:stretch/>
        </p:blipFill>
        <p:spPr bwMode="auto">
          <a:xfrm>
            <a:off x="1320269" y="0"/>
            <a:ext cx="6690390" cy="616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04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2453</TotalTime>
  <Words>6024</Words>
  <Application>Microsoft Office PowerPoint</Application>
  <PresentationFormat>On-screen Show (4:3)</PresentationFormat>
  <Paragraphs>610</Paragraphs>
  <Slides>27</Slides>
  <Notes>27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Calibri Light</vt:lpstr>
      <vt:lpstr>Helvetica Light</vt:lpstr>
      <vt:lpstr>Symbol</vt:lpstr>
      <vt:lpstr>Times New Roman</vt:lpstr>
      <vt:lpstr>Office Theme</vt:lpstr>
      <vt:lpstr>PowerPoint Presentation</vt:lpstr>
      <vt:lpstr>CONTENT WARNING</vt:lpstr>
      <vt:lpstr>TRAINING OBJECTIVES</vt:lpstr>
      <vt:lpstr>WHO IS A HUMAN RIGHTS DEFENDER?</vt:lpstr>
      <vt:lpstr>A HUMAN RIGHTS DEFENDER IS</vt:lpstr>
      <vt:lpstr>WHO IS NOT AN HRD?</vt:lpstr>
      <vt:lpstr>WHAT DO THEY DEFEND?</vt:lpstr>
      <vt:lpstr>PowerPoint Presentation</vt:lpstr>
      <vt:lpstr>PowerPoint Presentation</vt:lpstr>
      <vt:lpstr>THE RIGHT TO DEFEND  HUMAN RIGHTS</vt:lpstr>
      <vt:lpstr>PowerPoint Presentation</vt:lpstr>
      <vt:lpstr>BRAVE: CAMPAIGN OVERVIEW</vt:lpstr>
      <vt:lpstr>BRAVE: CAMPAIGN AIM</vt:lpstr>
      <vt:lpstr>BRAVE: KEY AREAS</vt:lpstr>
      <vt:lpstr>DOESN’T HAPPEN OVERNIGHT</vt:lpstr>
      <vt:lpstr>BRAVE: AIUK FOCUS</vt:lpstr>
      <vt:lpstr>PowerPoint Presentation</vt:lpstr>
      <vt:lpstr>CASE: TEP VANNY</vt:lpstr>
      <vt:lpstr>CASE: RODRIGO MUNDACA</vt:lpstr>
      <vt:lpstr>CASE: SAKRIS KUPILA</vt:lpstr>
      <vt:lpstr>CASE: AZZA SOLIMAN</vt:lpstr>
      <vt:lpstr>CASE: DR MUDAWI IBRAHIM ADAM</vt:lpstr>
      <vt:lpstr>DR MUDAWI RELEASED</vt:lpstr>
      <vt:lpstr>AIUK Campaign Materials</vt:lpstr>
      <vt:lpstr>NEXT STEPS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Shoomi Chowdhury</dc:creator>
  <cp:lastModifiedBy>Shoomi Chowdhury</cp:lastModifiedBy>
  <cp:revision>162</cp:revision>
  <cp:lastPrinted>2017-08-21T10:52:10Z</cp:lastPrinted>
  <dcterms:created xsi:type="dcterms:W3CDTF">2017-07-07T11:44:47Z</dcterms:created>
  <dcterms:modified xsi:type="dcterms:W3CDTF">2017-08-30T15:35:49Z</dcterms:modified>
</cp:coreProperties>
</file>