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sldIdLst>
    <p:sldId id="257" r:id="rId2"/>
    <p:sldId id="259" r:id="rId3"/>
    <p:sldId id="296" r:id="rId4"/>
    <p:sldId id="292" r:id="rId5"/>
    <p:sldId id="285" r:id="rId6"/>
    <p:sldId id="286" r:id="rId7"/>
    <p:sldId id="287" r:id="rId8"/>
    <p:sldId id="280" r:id="rId9"/>
    <p:sldId id="289" r:id="rId10"/>
    <p:sldId id="290" r:id="rId11"/>
    <p:sldId id="291" r:id="rId12"/>
    <p:sldId id="288" r:id="rId13"/>
    <p:sldId id="300" r:id="rId14"/>
    <p:sldId id="302" r:id="rId15"/>
    <p:sldId id="303" r:id="rId16"/>
    <p:sldId id="306" r:id="rId17"/>
    <p:sldId id="281" r:id="rId18"/>
    <p:sldId id="301" r:id="rId19"/>
    <p:sldId id="295" r:id="rId20"/>
    <p:sldId id="284" r:id="rId21"/>
    <p:sldId id="283" r:id="rId22"/>
    <p:sldId id="297" r:id="rId23"/>
    <p:sldId id="279" r:id="rId24"/>
    <p:sldId id="293" r:id="rId25"/>
    <p:sldId id="298" r:id="rId26"/>
    <p:sldId id="304" r:id="rId27"/>
    <p:sldId id="2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4B179E-F7B2-439E-A481-50415B4EF542}" type="datetimeFigureOut">
              <a:rPr lang="en-GB" smtClean="0"/>
              <a:t>12/04/2017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23AC6-A9E4-4D3F-849F-A0AF284B22E2}" type="slidenum">
              <a:rPr lang="en-GB" smtClean="0"/>
              <a:t>‹#›</a:t>
            </a:fld>
            <a:endParaRPr lang="en-GB"/>
          </a:p>
        </p:txBody>
      </p:sp>
    </p:spTree>
    <p:extLst>
      <p:ext uri="{BB962C8B-B14F-4D97-AF65-F5344CB8AC3E}">
        <p14:creationId xmlns:p14="http://schemas.microsoft.com/office/powerpoint/2010/main" val="235563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B0F491-40A4-4B0C-951B-F4D788FE48D4}" type="slidenum">
              <a:rPr lang="en-US" altLang="en-US" smtClean="0"/>
              <a:pPr eaLnBrk="1" hangingPunct="1"/>
              <a:t>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cs typeface="Arial" panose="020B060402020202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C0C8E4CF-8D4D-4D48-BA99-837674CF80C1}" type="slidenum">
              <a:rPr lang="en-GB" altLang="en-US" sz="1200" smtClean="0"/>
              <a:pPr/>
              <a:t>11</a:t>
            </a:fld>
            <a:endParaRPr lang="en-GB" altLang="en-US" sz="1200" smtClean="0"/>
          </a:p>
        </p:txBody>
      </p:sp>
    </p:spTree>
    <p:extLst>
      <p:ext uri="{BB962C8B-B14F-4D97-AF65-F5344CB8AC3E}">
        <p14:creationId xmlns:p14="http://schemas.microsoft.com/office/powerpoint/2010/main" val="87793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CF70CD-B7A0-4D9E-93D7-F1C4B905694A}" type="slidenum">
              <a:rPr lang="en-US" altLang="en-US" smtClean="0"/>
              <a:pPr eaLnBrk="1" hangingPunct="1"/>
              <a:t>17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33C987-F3FE-4A19-9812-01CB65AD39CB}" type="datetimeFigureOut">
              <a:rPr lang="en-GB" smtClean="0"/>
              <a:t>12/04/2017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BBCA9-C7E6-47F7-91FF-C6D869F5AF2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3C987-F3FE-4A19-9812-01CB65AD39CB}" type="datetimeFigureOut">
              <a:rPr lang="en-GB" smtClean="0"/>
              <a:t>12/04/2017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BBCA9-C7E6-47F7-91FF-C6D869F5AF2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133C987-F3FE-4A19-9812-01CB65AD39CB}" type="datetimeFigureOut">
              <a:rPr lang="en-GB" smtClean="0"/>
              <a:t>12/04/2017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BBCA9-C7E6-47F7-91FF-C6D869F5AF21}"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3C987-F3FE-4A19-9812-01CB65AD39CB}" type="datetimeFigureOut">
              <a:rPr lang="en-GB" smtClean="0"/>
              <a:t>12/04/2017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BBCA9-C7E6-47F7-91FF-C6D869F5AF21}"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3C987-F3FE-4A19-9812-01CB65AD39CB}" type="datetimeFigureOut">
              <a:rPr lang="en-GB" smtClean="0"/>
              <a:t>12/04/2017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BBCA9-C7E6-47F7-91FF-C6D869F5AF2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133C987-F3FE-4A19-9812-01CB65AD39CB}" type="datetimeFigureOut">
              <a:rPr lang="en-GB" smtClean="0"/>
              <a:t>12/04/2017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BBCA9-C7E6-47F7-91FF-C6D869F5AF21}"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33C987-F3FE-4A19-9812-01CB65AD39CB}" type="datetimeFigureOut">
              <a:rPr lang="en-GB" smtClean="0"/>
              <a:t>12/04/2017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5BBCA9-C7E6-47F7-91FF-C6D869F5AF2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3C987-F3FE-4A19-9812-01CB65AD39CB}" type="datetimeFigureOut">
              <a:rPr lang="en-GB" smtClean="0"/>
              <a:t>12/04/2017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5BBCA9-C7E6-47F7-91FF-C6D869F5AF2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133C987-F3FE-4A19-9812-01CB65AD39CB}" type="datetimeFigureOut">
              <a:rPr lang="en-GB" smtClean="0"/>
              <a:t>12/04/2017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5BBCA9-C7E6-47F7-91FF-C6D869F5AF2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133C987-F3FE-4A19-9812-01CB65AD39CB}" type="datetimeFigureOut">
              <a:rPr lang="en-GB" smtClean="0"/>
              <a:t>12/04/2017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BBCA9-C7E6-47F7-91FF-C6D869F5AF21}"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3C987-F3FE-4A19-9812-01CB65AD39CB}" type="datetimeFigureOut">
              <a:rPr lang="en-GB" smtClean="0"/>
              <a:t>12/04/2017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BBCA9-C7E6-47F7-91FF-C6D869F5AF21}"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133C987-F3FE-4A19-9812-01CB65AD39CB}" type="datetimeFigureOut">
              <a:rPr lang="en-GB" smtClean="0"/>
              <a:t>12/04/2017</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B5BBCA9-C7E6-47F7-91FF-C6D869F5AF21}"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etterpressproject.co.uk/"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www.tamilnet.com/pic.html?path=/img/publish/2004/10/DSC04537.jpg&amp;width=2522&amp;caption=Some%20of%20the%20refugee%20children's%20painitngs%20on%20exhibit"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letterpressproject.co.uk/inspiring-young-readers/2015-12-11/the-other-side-of-trut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heguardian.com/global/video/2016/dec/09/kids-refugees-questions-whats-it-like-to-have-no-home-vide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Karen.argent@btinternet.com" TargetMode="External"/><Relationship Id="rId2" Type="http://schemas.openxmlformats.org/officeDocument/2006/relationships/hyperlink" Target="http://www.letterpressproject.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7653"/>
            <a:ext cx="6858000" cy="1288024"/>
          </a:xfrm>
        </p:spPr>
        <p:txBody>
          <a:bodyPr>
            <a:normAutofit fontScale="90000"/>
          </a:bodyPr>
          <a:lstStyle/>
          <a:p>
            <a:r>
              <a:rPr lang="en-GB" b="1" dirty="0" smtClean="0"/>
              <a:t>Asylum Seekers and Refugees in Books</a:t>
            </a:r>
            <a:endParaRPr lang="en-GB" b="1" dirty="0"/>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1435100"/>
            <a:ext cx="9144000" cy="4441825"/>
          </a:xfrm>
        </p:spPr>
      </p:pic>
      <p:sp>
        <p:nvSpPr>
          <p:cNvPr id="5" name="Rectangle 4"/>
          <p:cNvSpPr/>
          <p:nvPr/>
        </p:nvSpPr>
        <p:spPr>
          <a:xfrm>
            <a:off x="1835697" y="2967335"/>
            <a:ext cx="4874820" cy="3970318"/>
          </a:xfrm>
          <a:prstGeom prst="rect">
            <a:avLst/>
          </a:prstGeom>
        </p:spPr>
        <p:txBody>
          <a:bodyPr wrap="square">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smtClean="0"/>
          </a:p>
          <a:p>
            <a:pPr algn="ctr"/>
            <a:endParaRPr lang="en-GB" dirty="0"/>
          </a:p>
          <a:p>
            <a:pPr algn="ctr"/>
            <a:endParaRPr lang="en-GB" dirty="0" smtClean="0"/>
          </a:p>
          <a:p>
            <a:pPr algn="ctr"/>
            <a:r>
              <a:rPr lang="en-GB" b="1" dirty="0" smtClean="0"/>
              <a:t>Presentation </a:t>
            </a:r>
            <a:r>
              <a:rPr lang="en-GB" b="1" dirty="0"/>
              <a:t>by Karen Argent</a:t>
            </a:r>
          </a:p>
          <a:p>
            <a:pPr algn="ctr"/>
            <a:r>
              <a:rPr lang="en-GB" sz="1400" b="1" dirty="0"/>
              <a:t>The Letterpress Project Director</a:t>
            </a:r>
          </a:p>
          <a:p>
            <a:pPr algn="ctr"/>
            <a:r>
              <a:rPr lang="en-GB" sz="1400" b="1" dirty="0">
                <a:hlinkClick r:id="rId3"/>
              </a:rPr>
              <a:t>www.letterpressproject.co.uk</a:t>
            </a:r>
            <a:r>
              <a:rPr lang="en-GB" sz="1400" b="1" dirty="0"/>
              <a:t> </a:t>
            </a:r>
          </a:p>
        </p:txBody>
      </p:sp>
    </p:spTree>
    <p:extLst>
      <p:ext uri="{BB962C8B-B14F-4D97-AF65-F5344CB8AC3E}">
        <p14:creationId xmlns:p14="http://schemas.microsoft.com/office/powerpoint/2010/main" val="2112586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39713"/>
            <a:ext cx="8915400" cy="1289957"/>
          </a:xfrm>
        </p:spPr>
        <p:txBody>
          <a:bodyPr>
            <a:normAutofit/>
          </a:bodyPr>
          <a:lstStyle/>
          <a:p>
            <a:r>
              <a:rPr lang="en-GB" sz="1600" dirty="0" smtClean="0"/>
              <a:t> </a:t>
            </a:r>
            <a:endParaRPr lang="en-GB" sz="32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677" y="1664834"/>
            <a:ext cx="4700588" cy="4181475"/>
          </a:xfrm>
          <a:prstGeom prst="rect">
            <a:avLst/>
          </a:prstGeom>
        </p:spPr>
      </p:pic>
    </p:spTree>
    <p:extLst>
      <p:ext uri="{BB962C8B-B14F-4D97-AF65-F5344CB8AC3E}">
        <p14:creationId xmlns:p14="http://schemas.microsoft.com/office/powerpoint/2010/main" val="2350824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pt templ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Box 5"/>
          <p:cNvSpPr txBox="1">
            <a:spLocks noChangeArrowheads="1"/>
          </p:cNvSpPr>
          <p:nvPr/>
        </p:nvSpPr>
        <p:spPr bwMode="auto">
          <a:xfrm>
            <a:off x="1163413" y="1575595"/>
            <a:ext cx="556021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2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2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endParaRPr lang="en-US" altLang="en-US">
              <a:cs typeface="Arial" panose="020B0604020202020204" pitchFamily="34" charset="0"/>
            </a:endParaRPr>
          </a:p>
        </p:txBody>
      </p:sp>
      <p:sp>
        <p:nvSpPr>
          <p:cNvPr id="86021" name="TextBox 6"/>
          <p:cNvSpPr txBox="1">
            <a:spLocks noChangeArrowheads="1"/>
          </p:cNvSpPr>
          <p:nvPr/>
        </p:nvSpPr>
        <p:spPr bwMode="auto">
          <a:xfrm>
            <a:off x="1478757" y="2486025"/>
            <a:ext cx="556021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2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2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2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cs typeface="Times New Roman" panose="02020603050405020304" pitchFamily="18" charset="0"/>
              </a:defRPr>
            </a:lvl9pPr>
          </a:lstStyle>
          <a:p>
            <a:pPr>
              <a:spcBef>
                <a:spcPct val="0"/>
              </a:spcBef>
              <a:buFontTx/>
              <a:buNone/>
            </a:pPr>
            <a:endParaRPr lang="en-GB" altLang="en-US" sz="2000">
              <a:cs typeface="Arial" panose="020B0604020202020204" pitchFamily="34" charset="0"/>
            </a:endParaRPr>
          </a:p>
        </p:txBody>
      </p:sp>
      <p:pic>
        <p:nvPicPr>
          <p:cNvPr id="86022" name="Picture 5" descr="TME-EK-EPH_003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0536" y="1916832"/>
            <a:ext cx="2423651" cy="229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04537_29657_43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0097" y="1806577"/>
            <a:ext cx="2846439" cy="244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Darfur refugee child's draw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6549" y="4326195"/>
            <a:ext cx="3266768" cy="24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92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556792"/>
            <a:ext cx="7408333" cy="4569371"/>
          </a:xfrm>
        </p:spPr>
        <p:txBody>
          <a:bodyPr>
            <a:normAutofit/>
          </a:bodyPr>
          <a:lstStyle/>
          <a:p>
            <a:pPr marL="0" indent="0">
              <a:buNone/>
            </a:pPr>
            <a:r>
              <a:rPr lang="en-GB" b="1" dirty="0" smtClean="0"/>
              <a:t>Could you stay in your country if these were the new rules?</a:t>
            </a:r>
          </a:p>
          <a:p>
            <a:r>
              <a:rPr lang="en-GB" dirty="0" smtClean="0"/>
              <a:t>Any disabilities are forbidden</a:t>
            </a:r>
          </a:p>
          <a:p>
            <a:r>
              <a:rPr lang="en-GB" dirty="0" smtClean="0"/>
              <a:t>Women driving cars is forbidden</a:t>
            </a:r>
          </a:p>
          <a:p>
            <a:r>
              <a:rPr lang="en-GB" dirty="0" smtClean="0"/>
              <a:t>All people must follow the strict </a:t>
            </a:r>
            <a:r>
              <a:rPr lang="en-GB" dirty="0" err="1" smtClean="0"/>
              <a:t>Crocogod</a:t>
            </a:r>
            <a:r>
              <a:rPr lang="en-GB" dirty="0" smtClean="0"/>
              <a:t> religion</a:t>
            </a:r>
          </a:p>
          <a:p>
            <a:r>
              <a:rPr lang="en-GB" dirty="0" smtClean="0"/>
              <a:t>The state must be obeyed at all times</a:t>
            </a:r>
          </a:p>
          <a:p>
            <a:endParaRPr lang="en-GB" dirty="0" smtClean="0"/>
          </a:p>
          <a:p>
            <a:pPr marL="0" indent="0">
              <a:buNone/>
            </a:pPr>
            <a:r>
              <a:rPr lang="en-GB" b="1" dirty="0" smtClean="0"/>
              <a:t>Activity: </a:t>
            </a:r>
            <a:r>
              <a:rPr lang="en-GB" dirty="0" smtClean="0"/>
              <a:t>You have three days to decide – what do you need to do?</a:t>
            </a:r>
            <a:endParaRPr lang="en-GB" dirty="0"/>
          </a:p>
        </p:txBody>
      </p:sp>
      <p:sp>
        <p:nvSpPr>
          <p:cNvPr id="3" name="Title 2"/>
          <p:cNvSpPr>
            <a:spLocks noGrp="1"/>
          </p:cNvSpPr>
          <p:nvPr>
            <p:ph type="title"/>
          </p:nvPr>
        </p:nvSpPr>
        <p:spPr/>
        <p:txBody>
          <a:bodyPr>
            <a:normAutofit fontScale="90000"/>
          </a:bodyPr>
          <a:lstStyle/>
          <a:p>
            <a:r>
              <a:rPr lang="en-GB" b="1" u="sng" dirty="0" smtClean="0"/>
              <a:t>You </a:t>
            </a:r>
            <a:r>
              <a:rPr lang="en-GB" b="1" dirty="0" smtClean="0"/>
              <a:t>have the right to claim asylum</a:t>
            </a:r>
            <a:endParaRPr lang="en-GB" b="1" dirty="0"/>
          </a:p>
        </p:txBody>
      </p:sp>
    </p:spTree>
    <p:extLst>
      <p:ext uri="{BB962C8B-B14F-4D97-AF65-F5344CB8AC3E}">
        <p14:creationId xmlns:p14="http://schemas.microsoft.com/office/powerpoint/2010/main" val="118158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sz="2800" b="1" dirty="0" smtClean="0"/>
              <a:t>A fictional story based on true accounts</a:t>
            </a:r>
          </a:p>
          <a:p>
            <a:r>
              <a:rPr lang="en-GB" sz="2800" b="1" dirty="0" smtClean="0"/>
              <a:t>Nigeria to UK</a:t>
            </a:r>
          </a:p>
          <a:p>
            <a:r>
              <a:rPr lang="en-GB" sz="2800" b="1" dirty="0" smtClean="0"/>
              <a:t>Late 20</a:t>
            </a:r>
            <a:r>
              <a:rPr lang="en-GB" sz="2800" b="1" baseline="30000" dirty="0" smtClean="0"/>
              <a:t>th</a:t>
            </a:r>
            <a:r>
              <a:rPr lang="en-GB" sz="2800" b="1" dirty="0" smtClean="0"/>
              <a:t> century</a:t>
            </a:r>
          </a:p>
          <a:p>
            <a:r>
              <a:rPr lang="en-GB" sz="2800" b="1" dirty="0" smtClean="0"/>
              <a:t>Politics</a:t>
            </a:r>
          </a:p>
          <a:p>
            <a:r>
              <a:rPr lang="en-GB" sz="2800" b="1" dirty="0" smtClean="0"/>
              <a:t>Sade and Femi</a:t>
            </a:r>
          </a:p>
          <a:p>
            <a:endParaRPr lang="en-GB" sz="2800" b="1" dirty="0"/>
          </a:p>
          <a:p>
            <a:pPr marL="0" indent="0">
              <a:buNone/>
            </a:pPr>
            <a:endParaRPr lang="en-GB" sz="2800" b="1" dirty="0" smtClean="0"/>
          </a:p>
          <a:p>
            <a:pPr marL="0" indent="0">
              <a:buNone/>
            </a:pPr>
            <a:r>
              <a:rPr lang="en-GB" sz="2800" b="1" dirty="0" smtClean="0"/>
              <a:t>Read the book review</a:t>
            </a:r>
          </a:p>
          <a:p>
            <a:pPr marL="0" indent="0">
              <a:buNone/>
            </a:pPr>
            <a:r>
              <a:rPr lang="en-GB" sz="1400" b="1" dirty="0" smtClean="0">
                <a:hlinkClick r:id="rId2"/>
              </a:rPr>
              <a:t>http</a:t>
            </a:r>
            <a:r>
              <a:rPr lang="en-GB" sz="1400" b="1" dirty="0">
                <a:hlinkClick r:id="rId2"/>
              </a:rPr>
              <a:t>://</a:t>
            </a:r>
            <a:r>
              <a:rPr lang="en-GB" sz="1400" b="1" dirty="0" smtClean="0">
                <a:hlinkClick r:id="rId2"/>
              </a:rPr>
              <a:t>www.letterpressproject.co.uk/inspiring-young-readers/2015-12-11/the-other-side-of-truth</a:t>
            </a:r>
            <a:r>
              <a:rPr lang="en-GB" sz="1400" b="1" dirty="0" smtClean="0"/>
              <a:t> </a:t>
            </a:r>
          </a:p>
          <a:p>
            <a:pPr marL="0" indent="0">
              <a:buNone/>
            </a:pPr>
            <a:endParaRPr lang="en-GB" sz="2800" dirty="0"/>
          </a:p>
        </p:txBody>
      </p:sp>
      <p:sp>
        <p:nvSpPr>
          <p:cNvPr id="3" name="Title 2"/>
          <p:cNvSpPr>
            <a:spLocks noGrp="1"/>
          </p:cNvSpPr>
          <p:nvPr>
            <p:ph type="title"/>
          </p:nvPr>
        </p:nvSpPr>
        <p:spPr/>
        <p:txBody>
          <a:bodyPr>
            <a:normAutofit fontScale="90000"/>
          </a:bodyPr>
          <a:lstStyle/>
          <a:p>
            <a:r>
              <a:rPr lang="en-GB" b="1" i="1" dirty="0" smtClean="0"/>
              <a:t>The Other Side of Truth </a:t>
            </a:r>
            <a:r>
              <a:rPr lang="en-GB" b="1" dirty="0" smtClean="0"/>
              <a:t>by Beverley Naidoo</a:t>
            </a:r>
            <a:endParaRPr lang="en-GB"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2591" y="2996952"/>
            <a:ext cx="2045834" cy="2736304"/>
          </a:xfrm>
          <a:prstGeom prst="rect">
            <a:avLst/>
          </a:prstGeom>
        </p:spPr>
      </p:pic>
    </p:spTree>
    <p:extLst>
      <p:ext uri="{BB962C8B-B14F-4D97-AF65-F5344CB8AC3E}">
        <p14:creationId xmlns:p14="http://schemas.microsoft.com/office/powerpoint/2010/main" val="4186485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b="1" dirty="0" smtClean="0"/>
              <a:t>A fictional story inspired by true accounts</a:t>
            </a:r>
          </a:p>
          <a:p>
            <a:r>
              <a:rPr lang="en-GB" sz="2800" b="1" dirty="0" smtClean="0"/>
              <a:t>Afghanistan to Manchester</a:t>
            </a:r>
          </a:p>
          <a:p>
            <a:r>
              <a:rPr lang="en-GB" sz="2800" b="1" dirty="0" smtClean="0"/>
              <a:t>21</a:t>
            </a:r>
            <a:r>
              <a:rPr lang="en-GB" sz="2800" b="1" baseline="30000" dirty="0" smtClean="0"/>
              <a:t>st</a:t>
            </a:r>
            <a:r>
              <a:rPr lang="en-GB" sz="2800" b="1" dirty="0" smtClean="0"/>
              <a:t> century</a:t>
            </a:r>
          </a:p>
          <a:p>
            <a:r>
              <a:rPr lang="en-GB" sz="2800" b="1" dirty="0" smtClean="0"/>
              <a:t>War </a:t>
            </a:r>
          </a:p>
          <a:p>
            <a:r>
              <a:rPr lang="en-GB" sz="2800" b="1" dirty="0" smtClean="0"/>
              <a:t>Shadow ( a Springer Spaniel), Matt, </a:t>
            </a:r>
          </a:p>
          <a:p>
            <a:pPr marL="0" indent="0">
              <a:buNone/>
            </a:pPr>
            <a:r>
              <a:rPr lang="en-GB" sz="2800" b="1" dirty="0" smtClean="0"/>
              <a:t>his grandfather  and </a:t>
            </a:r>
            <a:r>
              <a:rPr lang="en-GB" sz="2800" b="1" dirty="0" err="1" smtClean="0"/>
              <a:t>Aman</a:t>
            </a:r>
            <a:endParaRPr lang="en-GB" sz="2800" b="1" dirty="0" smtClean="0"/>
          </a:p>
          <a:p>
            <a:endParaRPr lang="en-GB" sz="2800" dirty="0"/>
          </a:p>
          <a:p>
            <a:pPr marL="0" indent="0">
              <a:buNone/>
            </a:pPr>
            <a:endParaRPr lang="en-GB" sz="2800" dirty="0"/>
          </a:p>
        </p:txBody>
      </p:sp>
      <p:sp>
        <p:nvSpPr>
          <p:cNvPr id="3" name="Title 2"/>
          <p:cNvSpPr>
            <a:spLocks noGrp="1"/>
          </p:cNvSpPr>
          <p:nvPr>
            <p:ph type="title"/>
          </p:nvPr>
        </p:nvSpPr>
        <p:spPr/>
        <p:txBody>
          <a:bodyPr/>
          <a:lstStyle/>
          <a:p>
            <a:r>
              <a:rPr lang="en-GB" b="1" i="1" dirty="0" smtClean="0"/>
              <a:t>Shadow</a:t>
            </a:r>
            <a:r>
              <a:rPr lang="en-GB" b="1" dirty="0" smtClean="0"/>
              <a:t> by Michael </a:t>
            </a:r>
            <a:r>
              <a:rPr lang="en-GB" b="1" dirty="0" err="1" smtClean="0"/>
              <a:t>Morpurgo</a:t>
            </a:r>
            <a:endParaRPr lang="en-GB"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3212976"/>
            <a:ext cx="1718148" cy="2664296"/>
          </a:xfrm>
          <a:prstGeom prst="rect">
            <a:avLst/>
          </a:prstGeom>
        </p:spPr>
      </p:pic>
    </p:spTree>
    <p:extLst>
      <p:ext uri="{BB962C8B-B14F-4D97-AF65-F5344CB8AC3E}">
        <p14:creationId xmlns:p14="http://schemas.microsoft.com/office/powerpoint/2010/main" val="2579101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2675467"/>
            <a:ext cx="7408333" cy="4069462"/>
          </a:xfrm>
        </p:spPr>
        <p:txBody>
          <a:bodyPr>
            <a:normAutofit fontScale="92500" lnSpcReduction="20000"/>
          </a:bodyPr>
          <a:lstStyle/>
          <a:p>
            <a:r>
              <a:rPr lang="en-GB" sz="2800" b="1" dirty="0" smtClean="0"/>
              <a:t>A fictional story inspired by true accounts</a:t>
            </a:r>
          </a:p>
          <a:p>
            <a:r>
              <a:rPr lang="en-GB" sz="2800" b="1" dirty="0" smtClean="0"/>
              <a:t>Afghanistan to Australia</a:t>
            </a:r>
          </a:p>
          <a:p>
            <a:r>
              <a:rPr lang="en-GB" sz="2800" b="1" dirty="0" smtClean="0"/>
              <a:t>21</a:t>
            </a:r>
            <a:r>
              <a:rPr lang="en-GB" sz="2800" b="1" baseline="30000" dirty="0" smtClean="0"/>
              <a:t>st</a:t>
            </a:r>
            <a:r>
              <a:rPr lang="en-GB" sz="2800" b="1" dirty="0" smtClean="0"/>
              <a:t> century</a:t>
            </a:r>
          </a:p>
          <a:p>
            <a:r>
              <a:rPr lang="en-GB" sz="2800" b="1" dirty="0" smtClean="0"/>
              <a:t>War</a:t>
            </a:r>
          </a:p>
          <a:p>
            <a:r>
              <a:rPr lang="en-GB" sz="2800" b="1" dirty="0" smtClean="0"/>
              <a:t>Jamal </a:t>
            </a:r>
          </a:p>
          <a:p>
            <a:endParaRPr lang="en-GB" sz="2800" dirty="0"/>
          </a:p>
          <a:p>
            <a:pPr marL="0" indent="0">
              <a:buNone/>
            </a:pPr>
            <a:endParaRPr lang="en-GB" sz="1800" dirty="0" smtClean="0"/>
          </a:p>
          <a:p>
            <a:pPr marL="0" indent="0">
              <a:buNone/>
            </a:pPr>
            <a:endParaRPr lang="en-GB" sz="1800" dirty="0"/>
          </a:p>
          <a:p>
            <a:pPr marL="0" indent="0">
              <a:buNone/>
            </a:pPr>
            <a:endParaRPr lang="en-GB" sz="1800" dirty="0" smtClean="0">
              <a:solidFill>
                <a:srgbClr val="FF0000"/>
              </a:solidFill>
            </a:endParaRPr>
          </a:p>
          <a:p>
            <a:pPr marL="0" indent="0">
              <a:buNone/>
            </a:pPr>
            <a:r>
              <a:rPr lang="en-GB" sz="1800" dirty="0" smtClean="0">
                <a:solidFill>
                  <a:srgbClr val="FF0000"/>
                </a:solidFill>
              </a:rPr>
              <a:t>‘ </a:t>
            </a:r>
            <a:r>
              <a:rPr lang="en-GB" sz="1800" b="1" dirty="0" smtClean="0">
                <a:solidFill>
                  <a:srgbClr val="FF0000"/>
                </a:solidFill>
              </a:rPr>
              <a:t>I wrote this story to express my sympathy for children everywhere who have to flee to survive , and my admiration for the adults who embrace them at the end of the journey’</a:t>
            </a:r>
          </a:p>
          <a:p>
            <a:endParaRPr lang="en-GB" sz="1800" b="1" dirty="0" smtClean="0"/>
          </a:p>
          <a:p>
            <a:endParaRPr lang="en-GB" dirty="0" smtClean="0"/>
          </a:p>
          <a:p>
            <a:endParaRPr lang="en-GB" dirty="0"/>
          </a:p>
        </p:txBody>
      </p:sp>
      <p:sp>
        <p:nvSpPr>
          <p:cNvPr id="3" name="Title 2"/>
          <p:cNvSpPr>
            <a:spLocks noGrp="1"/>
          </p:cNvSpPr>
          <p:nvPr>
            <p:ph type="title"/>
          </p:nvPr>
        </p:nvSpPr>
        <p:spPr/>
        <p:txBody>
          <a:bodyPr>
            <a:normAutofit fontScale="90000"/>
          </a:bodyPr>
          <a:lstStyle/>
          <a:p>
            <a:r>
              <a:rPr lang="en-GB" b="1" i="1" dirty="0" smtClean="0"/>
              <a:t>Boy Overboard </a:t>
            </a:r>
            <a:r>
              <a:rPr lang="en-GB" b="1" dirty="0" smtClean="0"/>
              <a:t>by Morris </a:t>
            </a:r>
            <a:r>
              <a:rPr lang="en-GB" b="1" dirty="0" err="1" smtClean="0"/>
              <a:t>Gleitzman</a:t>
            </a:r>
            <a:endParaRPr lang="en-GB"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512" y="2996952"/>
            <a:ext cx="2670397" cy="2768220"/>
          </a:xfrm>
          <a:prstGeom prst="rect">
            <a:avLst/>
          </a:prstGeom>
        </p:spPr>
      </p:pic>
    </p:spTree>
    <p:extLst>
      <p:ext uri="{BB962C8B-B14F-4D97-AF65-F5344CB8AC3E}">
        <p14:creationId xmlns:p14="http://schemas.microsoft.com/office/powerpoint/2010/main" val="1284281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2674938"/>
            <a:ext cx="6408712" cy="3922414"/>
          </a:xfrm>
        </p:spPr>
      </p:pic>
      <p:sp>
        <p:nvSpPr>
          <p:cNvPr id="2" name="Title 1"/>
          <p:cNvSpPr>
            <a:spLocks noGrp="1"/>
          </p:cNvSpPr>
          <p:nvPr>
            <p:ph type="title"/>
          </p:nvPr>
        </p:nvSpPr>
        <p:spPr/>
        <p:txBody>
          <a:bodyPr>
            <a:normAutofit fontScale="90000"/>
          </a:bodyPr>
          <a:lstStyle/>
          <a:p>
            <a:pPr algn="l"/>
            <a:r>
              <a:rPr lang="en-GB" b="1" dirty="0" smtClean="0"/>
              <a:t>The Journey is never easy and is often  very dangerous …</a:t>
            </a:r>
            <a:endParaRPr lang="en-GB" b="1" dirty="0"/>
          </a:p>
        </p:txBody>
      </p:sp>
    </p:spTree>
    <p:extLst>
      <p:ext uri="{BB962C8B-B14F-4D97-AF65-F5344CB8AC3E}">
        <p14:creationId xmlns:p14="http://schemas.microsoft.com/office/powerpoint/2010/main" val="1927917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normAutofit fontScale="92500" lnSpcReduction="10000"/>
          </a:bodyPr>
          <a:lstStyle/>
          <a:p>
            <a:pPr eaLnBrk="1" hangingPunct="1"/>
            <a:r>
              <a:rPr lang="en-GB" altLang="en-US" b="1" dirty="0" smtClean="0"/>
              <a:t>Someone whose asylum application has been successful and who is allowed to stay in another country having proved that it is </a:t>
            </a:r>
            <a:r>
              <a:rPr lang="en-GB" altLang="en-US" b="1" dirty="0" err="1" smtClean="0"/>
              <a:t>tooo</a:t>
            </a:r>
            <a:r>
              <a:rPr lang="en-GB" altLang="en-US" b="1" dirty="0" smtClean="0"/>
              <a:t> dangerous to stay in their home country</a:t>
            </a:r>
          </a:p>
          <a:p>
            <a:pPr eaLnBrk="1" hangingPunct="1"/>
            <a:r>
              <a:rPr lang="en-GB" altLang="en-US" b="1" dirty="0" smtClean="0"/>
              <a:t>The UK is home to less than 2% of the world refugees out of more than 15 million worldwide ( UNHCR </a:t>
            </a:r>
            <a:r>
              <a:rPr lang="en-GB" altLang="en-US" b="1" dirty="0" err="1" smtClean="0"/>
              <a:t>GlobalTrends</a:t>
            </a:r>
            <a:r>
              <a:rPr lang="en-GB" altLang="en-US" b="1" dirty="0" smtClean="0"/>
              <a:t>, 2011)</a:t>
            </a:r>
          </a:p>
          <a:p>
            <a:pPr eaLnBrk="1" hangingPunct="1"/>
            <a:r>
              <a:rPr lang="en-GB" altLang="en-US" b="1" dirty="0" smtClean="0"/>
              <a:t>At the moment refugees from Syria are in the news because of the war there which has been going on for 5 years …</a:t>
            </a:r>
            <a:endParaRPr lang="en-US" altLang="en-US" b="1" dirty="0" smtClean="0"/>
          </a:p>
        </p:txBody>
      </p:sp>
      <p:sp>
        <p:nvSpPr>
          <p:cNvPr id="18434" name="AutoShape 2"/>
          <p:cNvSpPr>
            <a:spLocks noGrp="1" noChangeArrowheads="1"/>
          </p:cNvSpPr>
          <p:nvPr>
            <p:ph type="title"/>
          </p:nvPr>
        </p:nvSpPr>
        <p:spPr/>
        <p:txBody>
          <a:bodyPr/>
          <a:lstStyle/>
          <a:p>
            <a:pPr eaLnBrk="1" hangingPunct="1"/>
            <a:r>
              <a:rPr lang="en-GB" altLang="en-US" b="1" dirty="0" smtClean="0"/>
              <a:t>So what is a refugee?</a:t>
            </a:r>
          </a:p>
        </p:txBody>
      </p:sp>
    </p:spTree>
    <p:extLst>
      <p:ext uri="{BB962C8B-B14F-4D97-AF65-F5344CB8AC3E}">
        <p14:creationId xmlns:p14="http://schemas.microsoft.com/office/powerpoint/2010/main" val="2203140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orld map"/>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79836" y="2674938"/>
            <a:ext cx="5792265" cy="3451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4375" y="1"/>
            <a:ext cx="7886700" cy="1325563"/>
          </a:xfrm>
        </p:spPr>
        <p:txBody>
          <a:bodyPr>
            <a:normAutofit fontScale="90000"/>
          </a:bodyPr>
          <a:lstStyle/>
          <a:p>
            <a:pPr algn="ctr"/>
            <a:r>
              <a:rPr lang="en-GB" dirty="0" smtClean="0"/>
              <a:t/>
            </a:r>
            <a:br>
              <a:rPr lang="en-GB" dirty="0" smtClean="0"/>
            </a:br>
            <a:r>
              <a:rPr lang="en-GB" dirty="0" smtClean="0"/>
              <a:t/>
            </a:r>
            <a:br>
              <a:rPr lang="en-GB" dirty="0" smtClean="0"/>
            </a:br>
            <a:r>
              <a:rPr lang="en-GB" b="1" dirty="0" smtClean="0"/>
              <a:t>Where is Syria?</a:t>
            </a:r>
            <a:br>
              <a:rPr lang="en-GB" b="1" dirty="0" smtClean="0"/>
            </a:br>
            <a:r>
              <a:rPr lang="en-GB" b="1" dirty="0" smtClean="0"/>
              <a:t>							</a:t>
            </a:r>
            <a:r>
              <a:rPr lang="en-GB" dirty="0" smtClean="0"/>
              <a:t>		</a:t>
            </a:r>
            <a:endParaRPr lang="en-GB" sz="2800" dirty="0"/>
          </a:p>
        </p:txBody>
      </p:sp>
    </p:spTree>
    <p:extLst>
      <p:ext uri="{BB962C8B-B14F-4D97-AF65-F5344CB8AC3E}">
        <p14:creationId xmlns:p14="http://schemas.microsoft.com/office/powerpoint/2010/main" val="53985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urartutravel.eu/images/syria-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34326" y="2674938"/>
            <a:ext cx="3883286" cy="3451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lang="en-GB" b="1" dirty="0" smtClean="0"/>
              <a:t/>
            </a:r>
            <a:br>
              <a:rPr lang="en-GB" b="1" dirty="0" smtClean="0"/>
            </a:br>
            <a:r>
              <a:rPr lang="en-GB" b="1" dirty="0" smtClean="0"/>
              <a:t>Adjacent countries</a:t>
            </a:r>
            <a:br>
              <a:rPr lang="en-GB" b="1" dirty="0" smtClean="0"/>
            </a:br>
            <a:r>
              <a:rPr lang="en-GB" b="1" dirty="0" smtClean="0"/>
              <a:t>							</a:t>
            </a:r>
            <a:r>
              <a:rPr lang="en-GB" dirty="0" smtClean="0"/>
              <a:t>			</a:t>
            </a:r>
            <a:endParaRPr lang="en-GB" sz="2400" dirty="0"/>
          </a:p>
        </p:txBody>
      </p:sp>
    </p:spTree>
    <p:extLst>
      <p:ext uri="{BB962C8B-B14F-4D97-AF65-F5344CB8AC3E}">
        <p14:creationId xmlns:p14="http://schemas.microsoft.com/office/powerpoint/2010/main" val="253141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69571"/>
            <a:ext cx="8515350" cy="5241472"/>
          </a:xfrm>
        </p:spPr>
        <p:txBody>
          <a:bodyPr>
            <a:normAutofit/>
          </a:bodyPr>
          <a:lstStyle/>
          <a:p>
            <a:pPr marL="0" indent="0">
              <a:buNone/>
            </a:pPr>
            <a:endParaRPr lang="en-GB" dirty="0" smtClean="0"/>
          </a:p>
          <a:p>
            <a:pPr>
              <a:defRPr/>
            </a:pPr>
            <a:r>
              <a:rPr lang="en-GB" sz="2800" b="1" dirty="0" smtClean="0"/>
              <a:t>Most people don’t know very much about this subject</a:t>
            </a:r>
            <a:endParaRPr lang="en-GB" sz="2800" b="1" dirty="0"/>
          </a:p>
          <a:p>
            <a:pPr>
              <a:defRPr/>
            </a:pPr>
            <a:r>
              <a:rPr lang="en-GB" sz="2800" b="1" dirty="0" smtClean="0"/>
              <a:t> </a:t>
            </a:r>
            <a:r>
              <a:rPr lang="en-GB" sz="2800" b="1" dirty="0"/>
              <a:t>K</a:t>
            </a:r>
            <a:r>
              <a:rPr lang="en-GB" sz="2800" b="1" dirty="0" smtClean="0"/>
              <a:t>nowledge and information can help to make things much better</a:t>
            </a:r>
          </a:p>
          <a:p>
            <a:r>
              <a:rPr lang="en-GB" sz="2800" b="1" dirty="0" smtClean="0"/>
              <a:t>As </a:t>
            </a:r>
            <a:r>
              <a:rPr lang="en-GB" sz="2800" b="1" dirty="0"/>
              <a:t>a human being – you need to think about how to welcome asylum seekers and </a:t>
            </a:r>
            <a:r>
              <a:rPr lang="en-GB" sz="2800" b="1" dirty="0" smtClean="0"/>
              <a:t>refugees</a:t>
            </a:r>
          </a:p>
          <a:p>
            <a:r>
              <a:rPr lang="en-GB" sz="2800" b="1" dirty="0" smtClean="0"/>
              <a:t>Through reading stories we can experience the world through the eyes of others</a:t>
            </a:r>
          </a:p>
          <a:p>
            <a:r>
              <a:rPr lang="en-GB" sz="2800" b="1" dirty="0" smtClean="0"/>
              <a:t>Inspiration for writing your own stories</a:t>
            </a:r>
          </a:p>
          <a:p>
            <a:endParaRPr lang="en-GB" sz="2800" dirty="0" smtClean="0"/>
          </a:p>
        </p:txBody>
      </p:sp>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dirty="0"/>
              <a:t/>
            </a:r>
            <a:br>
              <a:rPr lang="en-GB" dirty="0"/>
            </a:br>
            <a:r>
              <a:rPr lang="en-GB" b="1" dirty="0" smtClean="0"/>
              <a:t>Why do we need to talk about this today? </a:t>
            </a:r>
            <a:br>
              <a:rPr lang="en-GB" b="1" dirty="0" smtClean="0"/>
            </a:br>
            <a:r>
              <a:rPr lang="en-GB" b="1" dirty="0"/>
              <a:t>	</a:t>
            </a:r>
            <a:r>
              <a:rPr lang="en-GB" b="1" dirty="0" smtClean="0"/>
              <a:t>				</a:t>
            </a:r>
            <a:r>
              <a:rPr lang="en-GB" dirty="0" smtClean="0"/>
              <a:t>					</a:t>
            </a:r>
            <a:endParaRPr lang="en-GB" dirty="0"/>
          </a:p>
        </p:txBody>
      </p:sp>
    </p:spTree>
    <p:extLst>
      <p:ext uri="{BB962C8B-B14F-4D97-AF65-F5344CB8AC3E}">
        <p14:creationId xmlns:p14="http://schemas.microsoft.com/office/powerpoint/2010/main" val="22049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66614" y="2677738"/>
            <a:ext cx="4218709" cy="3445625"/>
          </a:xfrm>
        </p:spPr>
      </p:pic>
      <p:sp>
        <p:nvSpPr>
          <p:cNvPr id="2" name="Title 1"/>
          <p:cNvSpPr>
            <a:spLocks noGrp="1"/>
          </p:cNvSpPr>
          <p:nvPr>
            <p:ph type="title"/>
          </p:nvPr>
        </p:nvSpPr>
        <p:spPr/>
        <p:txBody>
          <a:bodyPr>
            <a:normAutofit/>
          </a:bodyPr>
          <a:lstStyle/>
          <a:p>
            <a:pPr algn="l"/>
            <a:r>
              <a:rPr lang="en-GB" sz="3200" b="1" dirty="0" err="1" smtClean="0"/>
              <a:t>Za’atari</a:t>
            </a:r>
            <a:r>
              <a:rPr lang="en-GB" sz="3200" b="1" dirty="0" smtClean="0"/>
              <a:t> camp in Jordan) is home to more than 83,000 refugees</a:t>
            </a:r>
            <a:endParaRPr lang="en-GB" sz="3200" b="1" dirty="0"/>
          </a:p>
        </p:txBody>
      </p:sp>
    </p:spTree>
    <p:extLst>
      <p:ext uri="{BB962C8B-B14F-4D97-AF65-F5344CB8AC3E}">
        <p14:creationId xmlns:p14="http://schemas.microsoft.com/office/powerpoint/2010/main" val="363416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smtClean="0">
              <a:hlinkClick r:id="rId2"/>
            </a:endParaRPr>
          </a:p>
          <a:p>
            <a:pPr marL="0" indent="0">
              <a:buNone/>
            </a:pPr>
            <a:r>
              <a:rPr lang="en-GB" dirty="0" smtClean="0">
                <a:hlinkClick r:id="rId2"/>
              </a:rPr>
              <a:t>https://www.theguardian.com/global/video/2016/dec/09/kids-refugees-questions-whats-it-like-to-have-no-home-video</a:t>
            </a:r>
            <a:r>
              <a:rPr lang="en-GB" dirty="0" smtClean="0"/>
              <a:t> </a:t>
            </a:r>
            <a:endParaRPr lang="en-GB" dirty="0"/>
          </a:p>
        </p:txBody>
      </p:sp>
      <p:sp>
        <p:nvSpPr>
          <p:cNvPr id="2" name="Title 1"/>
          <p:cNvSpPr>
            <a:spLocks noGrp="1"/>
          </p:cNvSpPr>
          <p:nvPr>
            <p:ph type="title"/>
          </p:nvPr>
        </p:nvSpPr>
        <p:spPr/>
        <p:txBody>
          <a:bodyPr>
            <a:normAutofit fontScale="90000"/>
          </a:bodyPr>
          <a:lstStyle/>
          <a:p>
            <a:pPr algn="l"/>
            <a:r>
              <a:rPr lang="en-GB" b="1" dirty="0" smtClean="0"/>
              <a:t>What is it like living in a refugee camp?</a:t>
            </a:r>
            <a:endParaRPr lang="en-GB" b="1" dirty="0"/>
          </a:p>
        </p:txBody>
      </p:sp>
    </p:spTree>
    <p:extLst>
      <p:ext uri="{BB962C8B-B14F-4D97-AF65-F5344CB8AC3E}">
        <p14:creationId xmlns:p14="http://schemas.microsoft.com/office/powerpoint/2010/main" val="1330729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5919" y="2674938"/>
            <a:ext cx="3920099" cy="3451225"/>
          </a:xfrm>
        </p:spPr>
      </p:pic>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4142285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4209" y="2677738"/>
            <a:ext cx="5303520" cy="3445625"/>
          </a:xfrm>
        </p:spPr>
      </p:pic>
      <p:sp>
        <p:nvSpPr>
          <p:cNvPr id="2" name="Title 1"/>
          <p:cNvSpPr>
            <a:spLocks noGrp="1"/>
          </p:cNvSpPr>
          <p:nvPr>
            <p:ph type="title"/>
          </p:nvPr>
        </p:nvSpPr>
        <p:spPr>
          <a:xfrm>
            <a:off x="395536" y="332656"/>
            <a:ext cx="8229600" cy="1800200"/>
          </a:xfrm>
        </p:spPr>
        <p:txBody>
          <a:bodyPr>
            <a:normAutofit fontScale="90000"/>
          </a:bodyPr>
          <a:lstStyle/>
          <a:p>
            <a:pPr algn="l"/>
            <a:r>
              <a:rPr lang="en-GB" sz="3600" b="1" dirty="0" smtClean="0"/>
              <a:t>What is </a:t>
            </a:r>
            <a:r>
              <a:rPr lang="en-GB" sz="3600" b="1" dirty="0"/>
              <a:t>it like moving to a new country when </a:t>
            </a:r>
            <a:r>
              <a:rPr lang="en-GB" sz="3600" b="1" dirty="0" smtClean="0"/>
              <a:t>you </a:t>
            </a:r>
            <a:r>
              <a:rPr lang="en-GB" sz="3600" b="1" dirty="0"/>
              <a:t>have nothing and know nobody?</a:t>
            </a:r>
            <a:r>
              <a:rPr lang="en-GB" sz="3600" dirty="0"/>
              <a:t>	</a:t>
            </a:r>
            <a:r>
              <a:rPr lang="en-GB" dirty="0"/>
              <a:t>	</a:t>
            </a:r>
          </a:p>
        </p:txBody>
      </p:sp>
    </p:spTree>
    <p:extLst>
      <p:ext uri="{BB962C8B-B14F-4D97-AF65-F5344CB8AC3E}">
        <p14:creationId xmlns:p14="http://schemas.microsoft.com/office/powerpoint/2010/main" val="163688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b="1" dirty="0" smtClean="0"/>
              <a:t>A fictional story inspired by true accounts</a:t>
            </a:r>
          </a:p>
          <a:p>
            <a:r>
              <a:rPr lang="en-GB" sz="2800" b="1" dirty="0" smtClean="0"/>
              <a:t>Somewhere in the Middle East to UK</a:t>
            </a:r>
          </a:p>
          <a:p>
            <a:r>
              <a:rPr lang="en-GB" sz="2800" b="1" dirty="0" smtClean="0"/>
              <a:t>20</a:t>
            </a:r>
            <a:r>
              <a:rPr lang="en-GB" sz="2800" b="1" baseline="30000" dirty="0" smtClean="0"/>
              <a:t>th</a:t>
            </a:r>
            <a:r>
              <a:rPr lang="en-GB" sz="2800" b="1" dirty="0" smtClean="0"/>
              <a:t> / 21</a:t>
            </a:r>
            <a:r>
              <a:rPr lang="en-GB" sz="2800" b="1" baseline="30000" dirty="0" smtClean="0"/>
              <a:t>st</a:t>
            </a:r>
            <a:r>
              <a:rPr lang="en-GB" sz="2800" b="1" dirty="0" smtClean="0"/>
              <a:t> century </a:t>
            </a:r>
          </a:p>
          <a:p>
            <a:r>
              <a:rPr lang="en-GB" sz="2800" b="1" dirty="0" smtClean="0"/>
              <a:t>War </a:t>
            </a:r>
          </a:p>
          <a:p>
            <a:r>
              <a:rPr lang="en-GB" sz="2800" b="1" dirty="0" err="1" smtClean="0"/>
              <a:t>Azzi</a:t>
            </a:r>
            <a:endParaRPr lang="en-GB" sz="2800" b="1" dirty="0"/>
          </a:p>
        </p:txBody>
      </p:sp>
      <p:sp>
        <p:nvSpPr>
          <p:cNvPr id="3" name="Title 2"/>
          <p:cNvSpPr>
            <a:spLocks noGrp="1"/>
          </p:cNvSpPr>
          <p:nvPr>
            <p:ph type="title"/>
          </p:nvPr>
        </p:nvSpPr>
        <p:spPr/>
        <p:txBody>
          <a:bodyPr>
            <a:normAutofit/>
          </a:bodyPr>
          <a:lstStyle/>
          <a:p>
            <a:r>
              <a:rPr lang="en-GB" i="1" dirty="0" err="1" smtClean="0"/>
              <a:t>Azzi</a:t>
            </a:r>
            <a:r>
              <a:rPr lang="en-GB" i="1" dirty="0" smtClean="0"/>
              <a:t> in Between </a:t>
            </a:r>
            <a:r>
              <a:rPr lang="en-GB" dirty="0" smtClean="0"/>
              <a:t>by Sarah Garland</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5330" y="3645024"/>
            <a:ext cx="2691580" cy="2952328"/>
          </a:xfrm>
          <a:prstGeom prst="rect">
            <a:avLst/>
          </a:prstGeom>
        </p:spPr>
      </p:pic>
    </p:spTree>
    <p:extLst>
      <p:ext uri="{BB962C8B-B14F-4D97-AF65-F5344CB8AC3E}">
        <p14:creationId xmlns:p14="http://schemas.microsoft.com/office/powerpoint/2010/main" val="851466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5919" y="2674938"/>
            <a:ext cx="3920099" cy="3451225"/>
          </a:xfrm>
        </p:spPr>
      </p:pic>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20506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sz="1800" b="1" dirty="0"/>
              <a:t>Nadia </a:t>
            </a:r>
            <a:r>
              <a:rPr lang="en-US" sz="1800" b="1" dirty="0" smtClean="0"/>
              <a:t>(10)</a:t>
            </a:r>
            <a:endParaRPr lang="en-GB" sz="1800" dirty="0"/>
          </a:p>
          <a:p>
            <a:r>
              <a:rPr lang="en-US" sz="1800" b="1" dirty="0"/>
              <a:t>She is a very lively, talkative girl who likes playing with her brothers and sisters. She is very close to her mother and grandmother and enjoys helping with cooking etc.</a:t>
            </a:r>
            <a:endParaRPr lang="en-GB" sz="1800" dirty="0"/>
          </a:p>
          <a:p>
            <a:r>
              <a:rPr lang="en-US" sz="1800" b="1" dirty="0"/>
              <a:t>She was too young to attend school before the war in Syria. She has enjoyed going to some classes in the refugee camp and loves doing </a:t>
            </a:r>
            <a:r>
              <a:rPr lang="en-US" sz="1800" b="1" dirty="0" err="1"/>
              <a:t>maths</a:t>
            </a:r>
            <a:r>
              <a:rPr lang="en-US" sz="1800" b="1" dirty="0"/>
              <a:t> problems. She enjoys drawing and listening to stories in Arabic. She is very good at running and doing somersaults and would really love to try swimming because she has never had the chance.</a:t>
            </a:r>
            <a:endParaRPr lang="en-GB" sz="1800" dirty="0"/>
          </a:p>
          <a:p>
            <a:pPr marL="0" indent="0">
              <a:buNone/>
            </a:pPr>
            <a:r>
              <a:rPr lang="en-GB" sz="1800" b="1" dirty="0" smtClean="0"/>
              <a:t>Omar (10)</a:t>
            </a:r>
          </a:p>
          <a:p>
            <a:r>
              <a:rPr lang="en-GB" sz="1800" b="1" dirty="0" smtClean="0"/>
              <a:t>He is a quiet boy who has a good imagination and likes making things with his father and younger brothers. </a:t>
            </a:r>
          </a:p>
          <a:p>
            <a:r>
              <a:rPr lang="en-GB" sz="1800" b="1" dirty="0" smtClean="0"/>
              <a:t>He was too young to attend the school before the war in Syria. He has attended some classes in the refugee camp but has often been too ill to go because of his war injuries. He likes playing football and listening to music. He would love to join a football team and learn to play an instrument.</a:t>
            </a:r>
          </a:p>
          <a:p>
            <a:endParaRPr lang="en-GB" sz="1800" b="1" dirty="0"/>
          </a:p>
          <a:p>
            <a:pPr marL="0" indent="0">
              <a:buNone/>
            </a:pPr>
            <a:r>
              <a:rPr lang="en-GB" sz="1800" b="1" dirty="0" smtClean="0">
                <a:solidFill>
                  <a:srgbClr val="FF0000"/>
                </a:solidFill>
              </a:rPr>
              <a:t>Activity: How can you make them feel welcome?</a:t>
            </a:r>
          </a:p>
          <a:p>
            <a:endParaRPr lang="en-GB" sz="1800" b="1" dirty="0">
              <a:solidFill>
                <a:srgbClr val="FF0000"/>
              </a:solidFill>
            </a:endParaRPr>
          </a:p>
        </p:txBody>
      </p:sp>
      <p:sp>
        <p:nvSpPr>
          <p:cNvPr id="2" name="Title 1"/>
          <p:cNvSpPr>
            <a:spLocks noGrp="1"/>
          </p:cNvSpPr>
          <p:nvPr>
            <p:ph type="title"/>
          </p:nvPr>
        </p:nvSpPr>
        <p:spPr/>
        <p:txBody>
          <a:bodyPr>
            <a:normAutofit fontScale="90000"/>
          </a:bodyPr>
          <a:lstStyle/>
          <a:p>
            <a:r>
              <a:rPr lang="en-GB" dirty="0" smtClean="0"/>
              <a:t>Two Syrian children just are coming to live in Stourbridge … </a:t>
            </a:r>
            <a:endParaRPr lang="en-GB" dirty="0"/>
          </a:p>
        </p:txBody>
      </p:sp>
    </p:spTree>
    <p:extLst>
      <p:ext uri="{BB962C8B-B14F-4D97-AF65-F5344CB8AC3E}">
        <p14:creationId xmlns:p14="http://schemas.microsoft.com/office/powerpoint/2010/main" val="3561545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0" indent="0">
              <a:buNone/>
            </a:pPr>
            <a:endParaRPr lang="en-GB" dirty="0" smtClean="0"/>
          </a:p>
          <a:p>
            <a:r>
              <a:rPr lang="en-GB" sz="4500" b="1" dirty="0"/>
              <a:t>Please spread the word about the importance of these </a:t>
            </a:r>
            <a:r>
              <a:rPr lang="en-GB" sz="4500" b="1" dirty="0" smtClean="0"/>
              <a:t>books</a:t>
            </a:r>
          </a:p>
          <a:p>
            <a:r>
              <a:rPr lang="en-GB" sz="4500" b="1" dirty="0" smtClean="0"/>
              <a:t>Imagine what it would be like to be an asylum seeker and write about it</a:t>
            </a:r>
          </a:p>
          <a:p>
            <a:r>
              <a:rPr lang="en-GB" sz="4500" b="1" dirty="0" smtClean="0"/>
              <a:t>Contact me if you would like to write a book review to be published on our website – teachers and parents too! </a:t>
            </a:r>
          </a:p>
          <a:p>
            <a:endParaRPr lang="en-GB" sz="4500" b="1" dirty="0" smtClean="0"/>
          </a:p>
          <a:p>
            <a:pPr marL="0" indent="0" algn="ctr">
              <a:buNone/>
            </a:pPr>
            <a:r>
              <a:rPr lang="en-GB" b="1" dirty="0" smtClean="0"/>
              <a:t>Karen Argent</a:t>
            </a:r>
          </a:p>
          <a:p>
            <a:pPr marL="0" indent="0" algn="ctr">
              <a:buNone/>
            </a:pPr>
            <a:r>
              <a:rPr lang="en-GB" b="1" dirty="0" smtClean="0"/>
              <a:t>The Letterpress Project</a:t>
            </a:r>
          </a:p>
          <a:p>
            <a:pPr marL="0" indent="0" algn="ctr">
              <a:buNone/>
            </a:pPr>
            <a:r>
              <a:rPr lang="en-GB" b="1" dirty="0" smtClean="0">
                <a:hlinkClick r:id="rId2"/>
              </a:rPr>
              <a:t>www.letterpressproject.co.uk</a:t>
            </a:r>
            <a:r>
              <a:rPr lang="en-GB" b="1" dirty="0" smtClean="0"/>
              <a:t> </a:t>
            </a:r>
          </a:p>
          <a:p>
            <a:pPr marL="0" indent="0" algn="ctr">
              <a:buNone/>
            </a:pPr>
            <a:endParaRPr lang="en-GB" b="1" dirty="0"/>
          </a:p>
          <a:p>
            <a:pPr marL="0" indent="0" algn="ctr">
              <a:buNone/>
            </a:pPr>
            <a:r>
              <a:rPr lang="en-GB" b="1" dirty="0" smtClean="0">
                <a:hlinkClick r:id="rId3"/>
              </a:rPr>
              <a:t>Karen.argent@btinternet.com</a:t>
            </a:r>
            <a:r>
              <a:rPr lang="en-GB" b="1" dirty="0" smtClean="0"/>
              <a:t> </a:t>
            </a:r>
            <a:endParaRPr lang="en-GB" b="1" dirty="0"/>
          </a:p>
        </p:txBody>
      </p:sp>
      <p:sp>
        <p:nvSpPr>
          <p:cNvPr id="3" name="Title 2"/>
          <p:cNvSpPr>
            <a:spLocks noGrp="1"/>
          </p:cNvSpPr>
          <p:nvPr>
            <p:ph type="title"/>
          </p:nvPr>
        </p:nvSpPr>
        <p:spPr/>
        <p:txBody>
          <a:bodyPr/>
          <a:lstStyle/>
          <a:p>
            <a:r>
              <a:rPr lang="en-GB" dirty="0" smtClean="0"/>
              <a:t>Thank you for listening</a:t>
            </a:r>
            <a:endParaRPr lang="en-GB" dirty="0"/>
          </a:p>
        </p:txBody>
      </p:sp>
    </p:spTree>
    <p:extLst>
      <p:ext uri="{BB962C8B-B14F-4D97-AF65-F5344CB8AC3E}">
        <p14:creationId xmlns:p14="http://schemas.microsoft.com/office/powerpoint/2010/main" val="3282641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5919" y="2674938"/>
            <a:ext cx="3920099" cy="3451225"/>
          </a:xfrm>
        </p:spPr>
      </p:pic>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82638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b="1" dirty="0" smtClean="0"/>
              <a:t>A true story</a:t>
            </a:r>
          </a:p>
          <a:p>
            <a:r>
              <a:rPr lang="en-GB" sz="2800" b="1" dirty="0" smtClean="0"/>
              <a:t>Germany to England via Switzerland and France</a:t>
            </a:r>
          </a:p>
          <a:p>
            <a:r>
              <a:rPr lang="en-GB" sz="2800" b="1" dirty="0" smtClean="0"/>
              <a:t>1930s</a:t>
            </a:r>
          </a:p>
          <a:p>
            <a:r>
              <a:rPr lang="en-GB" sz="2800" b="1" dirty="0" smtClean="0"/>
              <a:t>Political reasons</a:t>
            </a:r>
          </a:p>
          <a:p>
            <a:r>
              <a:rPr lang="en-GB" sz="2800" b="1" dirty="0" smtClean="0"/>
              <a:t>Judith and her brother</a:t>
            </a:r>
            <a:r>
              <a:rPr lang="en-GB" sz="2800" dirty="0" smtClean="0"/>
              <a:t>  </a:t>
            </a:r>
            <a:endParaRPr lang="en-GB" sz="2800" dirty="0"/>
          </a:p>
        </p:txBody>
      </p:sp>
      <p:sp>
        <p:nvSpPr>
          <p:cNvPr id="3" name="Title 2"/>
          <p:cNvSpPr>
            <a:spLocks noGrp="1"/>
          </p:cNvSpPr>
          <p:nvPr>
            <p:ph type="title"/>
          </p:nvPr>
        </p:nvSpPr>
        <p:spPr/>
        <p:txBody>
          <a:bodyPr>
            <a:normAutofit fontScale="90000"/>
          </a:bodyPr>
          <a:lstStyle/>
          <a:p>
            <a:pPr algn="l"/>
            <a:r>
              <a:rPr lang="en-GB" b="1" i="1" dirty="0" smtClean="0"/>
              <a:t>When Hitler Stole Pink Rabbit </a:t>
            </a:r>
            <a:r>
              <a:rPr lang="en-GB" b="1" dirty="0" smtClean="0"/>
              <a:t>by Judith Kerr</a:t>
            </a:r>
            <a:endParaRPr lang="en-GB"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3861048"/>
            <a:ext cx="2672468" cy="2815055"/>
          </a:xfrm>
          <a:prstGeom prst="rect">
            <a:avLst/>
          </a:prstGeom>
        </p:spPr>
      </p:pic>
    </p:spTree>
    <p:extLst>
      <p:ext uri="{BB962C8B-B14F-4D97-AF65-F5344CB8AC3E}">
        <p14:creationId xmlns:p14="http://schemas.microsoft.com/office/powerpoint/2010/main" val="1332829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endParaRPr lang="en-US" altLang="en-US" smtClean="0"/>
          </a:p>
        </p:txBody>
      </p:sp>
      <p:sp>
        <p:nvSpPr>
          <p:cNvPr id="15363" name="Rectangle 3"/>
          <p:cNvSpPr>
            <a:spLocks noGrp="1" noChangeArrowheads="1"/>
          </p:cNvSpPr>
          <p:nvPr>
            <p:ph type="subTitle" idx="1"/>
          </p:nvPr>
        </p:nvSpPr>
        <p:spPr/>
        <p:txBody>
          <a:bodyPr/>
          <a:lstStyle/>
          <a:p>
            <a:pPr eaLnBrk="1" hangingPunct="1"/>
            <a:endParaRPr lang="en-US" altLang="en-US" smtClean="0"/>
          </a:p>
        </p:txBody>
      </p:sp>
      <p:pic>
        <p:nvPicPr>
          <p:cNvPr id="15364" name="Picture 9" descr="Primary resource WAABF pp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150"/>
            <a:ext cx="9439275"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359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9" descr="Primary resource WAABF ppt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504" y="0"/>
            <a:ext cx="9036496" cy="6741368"/>
          </a:xfrm>
          <a:noFill/>
        </p:spPr>
      </p:pic>
      <p:sp>
        <p:nvSpPr>
          <p:cNvPr id="16386" name="Rectangle 2"/>
          <p:cNvSpPr>
            <a:spLocks noGrp="1" noChangeArrowheads="1"/>
          </p:cNvSpPr>
          <p:nvPr>
            <p:ph type="title"/>
          </p:nvPr>
        </p:nvSpPr>
        <p:spPr/>
        <p:txBody>
          <a:bodyPr/>
          <a:lstStyle/>
          <a:p>
            <a:pPr eaLnBrk="1" hangingPunct="1"/>
            <a:endParaRPr lang="en-US" altLang="en-US" smtClean="0"/>
          </a:p>
        </p:txBody>
      </p:sp>
    </p:spTree>
    <p:extLst>
      <p:ext uri="{BB962C8B-B14F-4D97-AF65-F5344CB8AC3E}">
        <p14:creationId xmlns:p14="http://schemas.microsoft.com/office/powerpoint/2010/main" val="1654983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9" descr="Primary resource WAABF ppt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001125" cy="6597352"/>
          </a:xfrm>
          <a:noFill/>
        </p:spPr>
      </p:pic>
      <p:sp>
        <p:nvSpPr>
          <p:cNvPr id="20482" name="Rectangle 2"/>
          <p:cNvSpPr>
            <a:spLocks noGrp="1" noChangeArrowheads="1"/>
          </p:cNvSpPr>
          <p:nvPr>
            <p:ph type="title"/>
          </p:nvPr>
        </p:nvSpPr>
        <p:spPr/>
        <p:txBody>
          <a:bodyPr/>
          <a:lstStyle/>
          <a:p>
            <a:pPr eaLnBrk="1" hangingPunct="1"/>
            <a:endParaRPr lang="en-US" altLang="en-US" smtClean="0"/>
          </a:p>
        </p:txBody>
      </p:sp>
    </p:spTree>
    <p:extLst>
      <p:ext uri="{BB962C8B-B14F-4D97-AF65-F5344CB8AC3E}">
        <p14:creationId xmlns:p14="http://schemas.microsoft.com/office/powerpoint/2010/main" val="3319733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noAutofit/>
          </a:bodyPr>
          <a:lstStyle/>
          <a:p>
            <a:pPr eaLnBrk="1" hangingPunct="1"/>
            <a:r>
              <a:rPr lang="en-GB" altLang="en-US" b="1" dirty="0" smtClean="0"/>
              <a:t>Someone who is fleeing persecution in their homeland, has arrived in another country, made themselves known to the authorities and exercised their legal right to apply for asylum under the terms of the 1951 United Nations Refugee Convention</a:t>
            </a:r>
          </a:p>
          <a:p>
            <a:pPr marL="0" indent="0" eaLnBrk="1" hangingPunct="1">
              <a:buNone/>
            </a:pPr>
            <a:endParaRPr lang="en-GB" altLang="en-US" b="1" dirty="0" smtClean="0"/>
          </a:p>
          <a:p>
            <a:pPr eaLnBrk="1" hangingPunct="1"/>
            <a:r>
              <a:rPr lang="en-GB" altLang="en-US" b="1" dirty="0" smtClean="0"/>
              <a:t>Many will choose to return home once the situation has improved sufficiently for them to feel safe</a:t>
            </a:r>
          </a:p>
        </p:txBody>
      </p:sp>
      <p:sp>
        <p:nvSpPr>
          <p:cNvPr id="16386" name="AutoShape 2"/>
          <p:cNvSpPr>
            <a:spLocks noGrp="1" noChangeArrowheads="1"/>
          </p:cNvSpPr>
          <p:nvPr>
            <p:ph type="title"/>
          </p:nvPr>
        </p:nvSpPr>
        <p:spPr/>
        <p:txBody>
          <a:bodyPr/>
          <a:lstStyle/>
          <a:p>
            <a:pPr eaLnBrk="1" hangingPunct="1"/>
            <a:r>
              <a:rPr lang="en-GB" altLang="en-US" b="1" dirty="0" smtClean="0"/>
              <a:t>What is an asylum seeker?</a:t>
            </a:r>
          </a:p>
        </p:txBody>
      </p:sp>
    </p:spTree>
    <p:extLst>
      <p:ext uri="{BB962C8B-B14F-4D97-AF65-F5344CB8AC3E}">
        <p14:creationId xmlns:p14="http://schemas.microsoft.com/office/powerpoint/2010/main" val="1680045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avily damaged buildings within the besieged area of Hom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66119" y="2824163"/>
            <a:ext cx="5219700" cy="3152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GB" dirty="0" smtClean="0">
                <a:latin typeface="Calibri Body"/>
              </a:rPr>
              <a:t>Why leave?</a:t>
            </a:r>
            <a:endParaRPr lang="en-GB" dirty="0">
              <a:latin typeface="Calibri Body"/>
            </a:endParaRPr>
          </a:p>
        </p:txBody>
      </p:sp>
    </p:spTree>
    <p:extLst>
      <p:ext uri="{BB962C8B-B14F-4D97-AF65-F5344CB8AC3E}">
        <p14:creationId xmlns:p14="http://schemas.microsoft.com/office/powerpoint/2010/main" val="152992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115</TotalTime>
  <Words>773</Words>
  <Application>Microsoft Office PowerPoint</Application>
  <PresentationFormat>On-screen Show (4:3)</PresentationFormat>
  <Paragraphs>112</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Waveform</vt:lpstr>
      <vt:lpstr>Asylum Seekers and Refugees in Books</vt:lpstr>
      <vt:lpstr>  Why do we need to talk about this today?            </vt:lpstr>
      <vt:lpstr>PowerPoint Presentation</vt:lpstr>
      <vt:lpstr>When Hitler Stole Pink Rabbit by Judith Kerr</vt:lpstr>
      <vt:lpstr>PowerPoint Presentation</vt:lpstr>
      <vt:lpstr>PowerPoint Presentation</vt:lpstr>
      <vt:lpstr>PowerPoint Presentation</vt:lpstr>
      <vt:lpstr>What is an asylum seeker?</vt:lpstr>
      <vt:lpstr>Why leave?</vt:lpstr>
      <vt:lpstr>PowerPoint Presentation</vt:lpstr>
      <vt:lpstr>PowerPoint Presentation</vt:lpstr>
      <vt:lpstr>You have the right to claim asylum</vt:lpstr>
      <vt:lpstr>The Other Side of Truth by Beverley Naidoo</vt:lpstr>
      <vt:lpstr>Shadow by Michael Morpurgo</vt:lpstr>
      <vt:lpstr>Boy Overboard by Morris Gleitzman</vt:lpstr>
      <vt:lpstr>The Journey is never easy and is often  very dangerous …</vt:lpstr>
      <vt:lpstr>So what is a refugee?</vt:lpstr>
      <vt:lpstr>  Where is Syria?          </vt:lpstr>
      <vt:lpstr> Adjacent countries           </vt:lpstr>
      <vt:lpstr>Za’atari camp in Jordan) is home to more than 83,000 refugees</vt:lpstr>
      <vt:lpstr>What is it like living in a refugee camp?</vt:lpstr>
      <vt:lpstr>PowerPoint Presentation</vt:lpstr>
      <vt:lpstr>What is it like moving to a new country when you have nothing and know nobody?  </vt:lpstr>
      <vt:lpstr>Azzi in Between by Sarah Garland</vt:lpstr>
      <vt:lpstr>PowerPoint Presentation</vt:lpstr>
      <vt:lpstr>Two Syrian children just are coming to live in Stourbridge … </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Asylum Seekers and Refugees in Books</dc:title>
  <dc:creator>User</dc:creator>
  <cp:lastModifiedBy>User</cp:lastModifiedBy>
  <cp:revision>67</cp:revision>
  <dcterms:created xsi:type="dcterms:W3CDTF">2017-01-08T13:10:48Z</dcterms:created>
  <dcterms:modified xsi:type="dcterms:W3CDTF">2017-04-12T15:15:28Z</dcterms:modified>
</cp:coreProperties>
</file>