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81" r:id="rId2"/>
    <p:sldId id="334" r:id="rId3"/>
    <p:sldId id="325" r:id="rId4"/>
    <p:sldId id="323" r:id="rId5"/>
    <p:sldId id="333" r:id="rId6"/>
    <p:sldId id="335" r:id="rId7"/>
    <p:sldId id="330" r:id="rId8"/>
    <p:sldId id="327" r:id="rId9"/>
    <p:sldId id="298" r:id="rId10"/>
    <p:sldId id="299" r:id="rId11"/>
    <p:sldId id="294" r:id="rId12"/>
    <p:sldId id="318" r:id="rId13"/>
    <p:sldId id="319" r:id="rId14"/>
    <p:sldId id="331" r:id="rId15"/>
    <p:sldId id="320" r:id="rId16"/>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51770" autoAdjust="0"/>
  </p:normalViewPr>
  <p:slideViewPr>
    <p:cSldViewPr snapToGrid="0" snapToObjects="1">
      <p:cViewPr>
        <p:scale>
          <a:sx n="75" d="100"/>
          <a:sy n="75" d="100"/>
        </p:scale>
        <p:origin x="-120" y="1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1992" y="78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5373" y="1"/>
            <a:ext cx="2918831" cy="495029"/>
          </a:xfrm>
          <a:prstGeom prst="rect">
            <a:avLst/>
          </a:prstGeom>
        </p:spPr>
        <p:txBody>
          <a:bodyPr vert="horz" lIns="91440" tIns="45720" rIns="91440" bIns="45720" rtlCol="0"/>
          <a:lstStyle>
            <a:lvl1pPr algn="r">
              <a:defRPr sz="1200"/>
            </a:lvl1pPr>
          </a:lstStyle>
          <a:p>
            <a:fld id="{9F4935E0-5518-4BB4-8784-F51FAE348DC4}" type="datetimeFigureOut">
              <a:rPr lang="en-GB" smtClean="0"/>
              <a:t>27/08/2015</a:t>
            </a:fld>
            <a:endParaRPr lang="en-GB" dirty="0"/>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0B9BB0D-3D8B-4B3F-B2D6-C0DC37FB76C7}" type="slidenum">
              <a:rPr lang="en-GB" smtClean="0"/>
              <a:t>‹#›</a:t>
            </a:fld>
            <a:endParaRPr lang="en-GB" dirty="0"/>
          </a:p>
        </p:txBody>
      </p:sp>
    </p:spTree>
    <p:extLst>
      <p:ext uri="{BB962C8B-B14F-4D97-AF65-F5344CB8AC3E}">
        <p14:creationId xmlns:p14="http://schemas.microsoft.com/office/powerpoint/2010/main" val="302976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1506109-5D69-484C-AE2D-C6CE22F8367B}" type="datetimeFigureOut">
              <a:rPr lang="en-GB" smtClean="0"/>
              <a:t>27/08/2015</a:t>
            </a:fld>
            <a:endParaRPr lang="en-GB"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8F63B24-16A1-4E45-A478-51382BF46C6A}" type="slidenum">
              <a:rPr lang="en-GB" smtClean="0"/>
              <a:t>‹#›</a:t>
            </a:fld>
            <a:endParaRPr lang="en-GB" dirty="0"/>
          </a:p>
        </p:txBody>
      </p:sp>
    </p:spTree>
    <p:extLst>
      <p:ext uri="{BB962C8B-B14F-4D97-AF65-F5344CB8AC3E}">
        <p14:creationId xmlns:p14="http://schemas.microsoft.com/office/powerpoint/2010/main" val="139678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mnesty.org.uk/issues/Death-penalt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amnesty.org/en/what-we-do/death-penalt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1</a:t>
            </a:fld>
            <a:endParaRPr lang="en-GB" dirty="0"/>
          </a:p>
        </p:txBody>
      </p:sp>
    </p:spTree>
    <p:extLst>
      <p:ext uri="{BB962C8B-B14F-4D97-AF65-F5344CB8AC3E}">
        <p14:creationId xmlns:p14="http://schemas.microsoft.com/office/powerpoint/2010/main" val="19451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Slide 9: </a:t>
            </a:r>
            <a:r>
              <a:rPr lang="en-GB" sz="1200" b="1" u="none" kern="1200" dirty="0" smtClean="0">
                <a:solidFill>
                  <a:schemeClr val="tx1"/>
                </a:solidFill>
                <a:effectLst/>
                <a:latin typeface="+mn-lt"/>
                <a:ea typeface="+mn-ea"/>
                <a:cs typeface="+mn-cs"/>
              </a:rPr>
              <a:t>In focus:</a:t>
            </a:r>
            <a:r>
              <a:rPr lang="en-GB" sz="1200" b="1" u="none" kern="1200" baseline="0" dirty="0" smtClean="0">
                <a:solidFill>
                  <a:schemeClr val="tx1"/>
                </a:solidFill>
                <a:effectLst/>
                <a:latin typeface="+mn-lt"/>
                <a:ea typeface="+mn-ea"/>
                <a:cs typeface="+mn-cs"/>
              </a:rPr>
              <a:t> Lethal Injection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i="0" dirty="0" smtClean="0">
                <a:solidFill>
                  <a:schemeClr val="bg1"/>
                </a:solidFill>
                <a:latin typeface="Arial" panose="020B0604020202020204" pitchFamily="34" charset="0"/>
                <a:cs typeface="Arial" panose="020B0604020202020204" pitchFamily="34" charset="0"/>
              </a:rPr>
              <a:t>This slide will discuss the use of the lethal injection and why this method</a:t>
            </a:r>
            <a:r>
              <a:rPr lang="en-GB" i="0" baseline="0" dirty="0" smtClean="0">
                <a:solidFill>
                  <a:schemeClr val="bg1"/>
                </a:solidFill>
                <a:latin typeface="Arial" panose="020B0604020202020204" pitchFamily="34" charset="0"/>
                <a:cs typeface="Arial" panose="020B0604020202020204" pitchFamily="34" charset="0"/>
              </a:rPr>
              <a:t> of execution is far from humane.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solidFill>
                  <a:schemeClr val="bg1"/>
                </a:solidFill>
                <a:latin typeface="Arial" panose="020B0604020202020204" pitchFamily="34" charset="0"/>
                <a:cs typeface="Arial" panose="020B0604020202020204" pitchFamily="34" charset="0"/>
              </a:rPr>
              <a:t>You may include the following: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solidFill>
                <a:schemeClr val="bg1"/>
              </a:solidFill>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smtClean="0">
                <a:solidFill>
                  <a:schemeClr val="bg1"/>
                </a:solidFill>
                <a:latin typeface="Arial" panose="020B0604020202020204" pitchFamily="34" charset="0"/>
                <a:cs typeface="Arial" panose="020B0604020202020204" pitchFamily="34" charset="0"/>
              </a:rPr>
              <a:t>The lethal injection, which</a:t>
            </a:r>
            <a:r>
              <a:rPr lang="en-GB" i="0" baseline="0" dirty="0" smtClean="0">
                <a:solidFill>
                  <a:schemeClr val="bg1"/>
                </a:solidFill>
                <a:latin typeface="Arial" panose="020B0604020202020204" pitchFamily="34" charset="0"/>
                <a:cs typeface="Arial" panose="020B0604020202020204" pitchFamily="34" charset="0"/>
              </a:rPr>
              <a:t> is </a:t>
            </a:r>
            <a:r>
              <a:rPr lang="en-GB" i="0" dirty="0" smtClean="0">
                <a:solidFill>
                  <a:schemeClr val="bg1"/>
                </a:solidFill>
                <a:latin typeface="Arial" panose="020B0604020202020204" pitchFamily="34" charset="0"/>
                <a:cs typeface="Arial" panose="020B0604020202020204" pitchFamily="34" charset="0"/>
              </a:rPr>
              <a:t>adopted by the majority of death penalty states in the US is often considered</a:t>
            </a:r>
            <a:r>
              <a:rPr lang="en-GB" i="0" baseline="0" dirty="0" smtClean="0">
                <a:solidFill>
                  <a:schemeClr val="bg1"/>
                </a:solidFill>
                <a:latin typeface="Arial" panose="020B0604020202020204" pitchFamily="34" charset="0"/>
                <a:cs typeface="Arial" panose="020B0604020202020204" pitchFamily="34" charset="0"/>
              </a:rPr>
              <a:t> as a</a:t>
            </a:r>
            <a:r>
              <a:rPr lang="en-GB" i="0" dirty="0" smtClean="0">
                <a:solidFill>
                  <a:schemeClr val="bg1"/>
                </a:solidFill>
                <a:latin typeface="Arial" panose="020B0604020202020204" pitchFamily="34" charset="0"/>
                <a:cs typeface="Arial" panose="020B0604020202020204" pitchFamily="34" charset="0"/>
              </a:rPr>
              <a:t> “humane” method</a:t>
            </a:r>
            <a:r>
              <a:rPr lang="en-GB" i="0" baseline="0" dirty="0" smtClean="0">
                <a:solidFill>
                  <a:schemeClr val="bg1"/>
                </a:solidFill>
                <a:latin typeface="Arial" panose="020B0604020202020204" pitchFamily="34" charset="0"/>
                <a:cs typeface="Arial" panose="020B0604020202020204" pitchFamily="34" charset="0"/>
              </a:rPr>
              <a:t> of execution</a:t>
            </a:r>
            <a:r>
              <a:rPr lang="en-GB" i="0" dirty="0" smtClean="0">
                <a:solidFill>
                  <a:schemeClr val="bg1"/>
                </a:solidFill>
                <a:latin typeface="Arial" panose="020B0604020202020204" pitchFamily="34" charset="0"/>
                <a:cs typeface="Arial" panose="020B0604020202020204" pitchFamily="34" charset="0"/>
              </a:rPr>
              <a:t>. However, it is a form of cruel and unusual punishment and</a:t>
            </a:r>
            <a:r>
              <a:rPr lang="en-GB" i="0" baseline="0" dirty="0" smtClean="0">
                <a:solidFill>
                  <a:schemeClr val="bg1"/>
                </a:solidFill>
                <a:latin typeface="Arial" panose="020B0604020202020204" pitchFamily="34" charset="0"/>
                <a:cs typeface="Arial" panose="020B0604020202020204" pitchFamily="34" charset="0"/>
              </a:rPr>
              <a:t> is often excruciatingly painful.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i="0" baseline="0" dirty="0" smtClean="0">
              <a:solidFill>
                <a:schemeClr val="bg1"/>
              </a:solidFill>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aseline="0" dirty="0" smtClean="0">
                <a:latin typeface="Arial" panose="020B0604020202020204" pitchFamily="34" charset="0"/>
                <a:cs typeface="Arial" panose="020B0604020202020204" pitchFamily="34" charset="0"/>
              </a:rPr>
              <a:t>While a “normal” lethal injection takes about 10 minutes for death to occur, it has resulted in prolonged suffering even taking hours for an individuals life to end.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aseline="0" dirty="0" smtClean="0">
              <a:latin typeface="Arial" panose="020B0604020202020204" pitchFamily="34" charset="0"/>
              <a:cs typeface="Arial" panose="020B0604020202020204" pitchFamily="34" charset="0"/>
            </a:endParaRPr>
          </a:p>
          <a:p>
            <a:pPr marL="228600" indent="-228600" fontAlgn="base">
              <a:buFont typeface="+mj-lt"/>
              <a:buAutoNum type="arabicPeriod"/>
            </a:pPr>
            <a:r>
              <a:rPr lang="en-GB" sz="1200" b="0" i="0" kern="1200" dirty="0" smtClean="0">
                <a:solidFill>
                  <a:schemeClr val="tx1"/>
                </a:solidFill>
                <a:effectLst/>
                <a:latin typeface="+mn-lt"/>
                <a:ea typeface="+mn-ea"/>
                <a:cs typeface="+mn-cs"/>
              </a:rPr>
              <a:t>One such case was the execution of Joseph Wood (pictured).</a:t>
            </a:r>
            <a:r>
              <a:rPr lang="en-GB" sz="1200" b="0" i="0" kern="1200" baseline="0" dirty="0" smtClean="0">
                <a:solidFill>
                  <a:schemeClr val="tx1"/>
                </a:solidFill>
                <a:effectLst/>
                <a:latin typeface="+mn-lt"/>
                <a:ea typeface="+mn-ea"/>
                <a:cs typeface="+mn-cs"/>
              </a:rPr>
              <a:t> Wood,</a:t>
            </a:r>
            <a:r>
              <a:rPr lang="en-GB" sz="1200" b="0" i="0" kern="1200" dirty="0" smtClean="0">
                <a:solidFill>
                  <a:schemeClr val="tx1"/>
                </a:solidFill>
                <a:effectLst/>
                <a:latin typeface="+mn-lt"/>
                <a:ea typeface="+mn-ea"/>
                <a:cs typeface="+mn-cs"/>
              </a:rPr>
              <a:t> who was convicted of the 1989 murder of his former girlfriend and her father, was executed in July 2014. His death illustrates just how cruel the</a:t>
            </a:r>
            <a:r>
              <a:rPr lang="en-GB" sz="1200" b="0" i="0" kern="1200" baseline="0" dirty="0" smtClean="0">
                <a:solidFill>
                  <a:schemeClr val="tx1"/>
                </a:solidFill>
                <a:effectLst/>
                <a:latin typeface="+mn-lt"/>
                <a:ea typeface="+mn-ea"/>
                <a:cs typeface="+mn-cs"/>
              </a:rPr>
              <a:t> use of the lethal injection can be. </a:t>
            </a:r>
          </a:p>
          <a:p>
            <a:pPr marL="228600" indent="-228600" fontAlgn="base">
              <a:buFont typeface="+mj-lt"/>
              <a:buAutoNum type="arabicPeriod"/>
            </a:pPr>
            <a:endParaRPr lang="en-GB" sz="1200" b="0" i="0" kern="1200" baseline="0" dirty="0" smtClean="0">
              <a:solidFill>
                <a:schemeClr val="tx1"/>
              </a:solidFill>
              <a:effectLst/>
              <a:latin typeface="+mn-lt"/>
              <a:ea typeface="+mn-ea"/>
              <a:cs typeface="+mn-cs"/>
            </a:endParaRPr>
          </a:p>
          <a:p>
            <a:pPr marL="228600" indent="-228600" fontAlgn="base">
              <a:buFont typeface="+mj-lt"/>
              <a:buAutoNum type="arabicPeriod"/>
            </a:pPr>
            <a:r>
              <a:rPr lang="en-GB" sz="1200" b="0" i="0" kern="1200" dirty="0" smtClean="0">
                <a:solidFill>
                  <a:schemeClr val="tx1"/>
                </a:solidFill>
                <a:effectLst/>
                <a:latin typeface="+mn-lt"/>
                <a:ea typeface="+mn-ea"/>
                <a:cs typeface="+mn-cs"/>
              </a:rPr>
              <a:t>During his execution the lethal injection was administered at 1.52pm,</a:t>
            </a:r>
            <a:r>
              <a:rPr lang="en-GB" sz="1200" b="0" i="0" kern="1200" baseline="0" dirty="0" smtClean="0">
                <a:solidFill>
                  <a:schemeClr val="tx1"/>
                </a:solidFill>
                <a:effectLst/>
                <a:latin typeface="+mn-lt"/>
                <a:ea typeface="+mn-ea"/>
                <a:cs typeface="+mn-cs"/>
              </a:rPr>
              <a:t> t</a:t>
            </a:r>
            <a:r>
              <a:rPr lang="en-GB" sz="1200" b="0" i="0" kern="1200" dirty="0" smtClean="0">
                <a:solidFill>
                  <a:schemeClr val="tx1"/>
                </a:solidFill>
                <a:effectLst/>
                <a:latin typeface="+mn-lt"/>
                <a:ea typeface="+mn-ea"/>
                <a:cs typeface="+mn-cs"/>
              </a:rPr>
              <a:t>he process took so long that his lawyers had time to file an emergency motion in a federal court in an attempt to have it stopped while the prisoner was still alive. Wood was pronounced dead around 3.49pm,</a:t>
            </a:r>
            <a:r>
              <a:rPr lang="en-GB" sz="1200" b="0" i="0" kern="1200" baseline="0" dirty="0" smtClean="0">
                <a:solidFill>
                  <a:schemeClr val="tx1"/>
                </a:solidFill>
                <a:effectLst/>
                <a:latin typeface="+mn-lt"/>
                <a:ea typeface="+mn-ea"/>
                <a:cs typeface="+mn-cs"/>
              </a:rPr>
              <a:t> taking nearly two hours to kill him. </a:t>
            </a:r>
            <a:r>
              <a:rPr lang="en-GB" sz="1200" b="0" i="0" kern="1200" dirty="0" smtClean="0">
                <a:solidFill>
                  <a:schemeClr val="tx1"/>
                </a:solidFill>
                <a:effectLst/>
                <a:latin typeface="+mn-lt"/>
                <a:ea typeface="+mn-ea"/>
                <a:cs typeface="+mn-cs"/>
              </a:rPr>
              <a:t> </a:t>
            </a:r>
          </a:p>
          <a:p>
            <a:pPr marL="228600" indent="-228600" fontAlgn="base">
              <a:buFont typeface="+mj-lt"/>
              <a:buAutoNum type="arabicPeriod"/>
            </a:pPr>
            <a:endParaRPr lang="en-GB" sz="1200" b="0" i="0" kern="1200" dirty="0" smtClean="0">
              <a:solidFill>
                <a:schemeClr val="tx1"/>
              </a:solidFill>
              <a:effectLst/>
              <a:latin typeface="+mn-lt"/>
              <a:ea typeface="+mn-ea"/>
              <a:cs typeface="+mn-cs"/>
            </a:endParaRPr>
          </a:p>
          <a:p>
            <a:pPr marL="228600" indent="-228600" fontAlgn="base">
              <a:buFont typeface="+mj-lt"/>
              <a:buAutoNum type="arabicPeriod"/>
            </a:pPr>
            <a:r>
              <a:rPr lang="en-GB" sz="1200" b="0" i="0" kern="1200" dirty="0" smtClean="0">
                <a:solidFill>
                  <a:schemeClr val="tx1"/>
                </a:solidFill>
                <a:effectLst/>
                <a:latin typeface="+mn-lt"/>
                <a:ea typeface="+mn-ea"/>
                <a:cs typeface="+mn-cs"/>
              </a:rPr>
              <a:t>Amnesty International USA Researcher Rob Freer said:</a:t>
            </a:r>
            <a:r>
              <a:rPr lang="en-GB" sz="1200" b="0" i="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“How many more times do officials need to be reminded of the myth of the ‘humane execution’ before they give up on their experiment with judicial killing?” </a:t>
            </a:r>
            <a:r>
              <a:rPr lang="en-GB" sz="1200" kern="1200" baseline="0" dirty="0" smtClean="0">
                <a:solidFill>
                  <a:schemeClr val="tx1"/>
                </a:solidFill>
                <a:effectLst/>
                <a:latin typeface="+mn-lt"/>
                <a:ea typeface="+mn-ea"/>
                <a:cs typeface="+mn-cs"/>
              </a:rPr>
              <a:t> </a:t>
            </a:r>
          </a:p>
          <a:p>
            <a:pPr marL="228600" indent="-228600" fontAlgn="base">
              <a:buFont typeface="+mj-lt"/>
              <a:buAutoNum type="arabicPeriod"/>
            </a:pPr>
            <a:endParaRPr lang="en-GB" sz="1200" kern="1200" baseline="0" dirty="0" smtClean="0">
              <a:solidFill>
                <a:schemeClr val="tx1"/>
              </a:solidFill>
              <a:effectLst/>
              <a:latin typeface="+mn-lt"/>
              <a:ea typeface="+mn-ea"/>
              <a:cs typeface="+mn-cs"/>
            </a:endParaRPr>
          </a:p>
          <a:p>
            <a:pPr marL="228600" indent="-228600" fontAlgn="base">
              <a:buFont typeface="+mj-lt"/>
              <a:buAutoNum type="arabicPeriod"/>
            </a:pPr>
            <a:r>
              <a:rPr lang="en-GB" sz="1200" kern="1200" dirty="0" smtClean="0">
                <a:solidFill>
                  <a:schemeClr val="tx1"/>
                </a:solidFill>
                <a:effectLst/>
                <a:latin typeface="+mn-lt"/>
                <a:ea typeface="+mn-ea"/>
                <a:cs typeface="+mn-cs"/>
              </a:rPr>
              <a:t>“However the state chooses to kill the prisoner - and whether the execution goes according to plan or not - does not change the fact that this is a punishment incompatible with fundamental human rights principles.”</a:t>
            </a:r>
          </a:p>
          <a:p>
            <a:pPr marL="228600" indent="-228600" fontAlgn="base">
              <a:buFont typeface="+mj-lt"/>
              <a:buAutoNum type="arabicPeriod"/>
            </a:pPr>
            <a:endParaRPr lang="en-GB" sz="1200" b="0" i="0" kern="1200" dirty="0" smtClean="0">
              <a:solidFill>
                <a:schemeClr val="tx1"/>
              </a:solidFill>
              <a:effectLst/>
              <a:latin typeface="+mn-lt"/>
              <a:ea typeface="+mn-ea"/>
              <a:cs typeface="+mn-cs"/>
            </a:endParaRPr>
          </a:p>
          <a:p>
            <a:pPr marL="228600" indent="-228600" fontAlgn="base">
              <a:buFont typeface="+mj-lt"/>
              <a:buAutoNum type="arabicPeriod"/>
            </a:pPr>
            <a:r>
              <a:rPr lang="en-GB" sz="1200" b="0" i="0" kern="1200" dirty="0" smtClean="0">
                <a:solidFill>
                  <a:schemeClr val="tx1"/>
                </a:solidFill>
                <a:effectLst/>
                <a:latin typeface="+mn-lt"/>
                <a:ea typeface="+mn-ea"/>
                <a:cs typeface="+mn-cs"/>
              </a:rPr>
              <a:t>Amnesty does not believe that there is any such thing as a humane execution, or that the cruelty of the death penalty is confined to what goes on in the death chamber. </a:t>
            </a:r>
          </a:p>
          <a:p>
            <a:pPr marL="228600" indent="-228600" fontAlgn="base">
              <a:buFont typeface="+mj-lt"/>
              <a:buAutoNum type="arabicPeriod"/>
            </a:pPr>
            <a:endParaRPr lang="en-GB" sz="1200" b="0" i="0" kern="1200" dirty="0" smtClean="0">
              <a:solidFill>
                <a:schemeClr val="tx1"/>
              </a:solidFill>
              <a:effectLst/>
              <a:latin typeface="+mn-lt"/>
              <a:ea typeface="+mn-ea"/>
              <a:cs typeface="+mn-cs"/>
            </a:endParaRPr>
          </a:p>
          <a:p>
            <a:pPr marL="228600" indent="-228600" fontAlgn="base">
              <a:buFont typeface="+mj-lt"/>
              <a:buAutoNum type="arabicPeriod"/>
            </a:pPr>
            <a:r>
              <a:rPr lang="en-GB" sz="1200" b="1" baseline="0" dirty="0" smtClean="0">
                <a:latin typeface="Arial" panose="020B0604020202020204" pitchFamily="34" charset="0"/>
                <a:cs typeface="Arial" panose="020B0604020202020204" pitchFamily="34" charset="0"/>
              </a:rPr>
              <a:t>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latin typeface="Arial" panose="020B0604020202020204" pitchFamily="34" charset="0"/>
                <a:cs typeface="Arial" panose="020B0604020202020204" pitchFamily="34" charset="0"/>
              </a:rPr>
              <a:t>Which of Joseph Wood’s human rights do you think where violated? Discuss in small groups or pairs and report back. (10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latin typeface="Arial" panose="020B0604020202020204" pitchFamily="34" charset="0"/>
                <a:cs typeface="Arial" panose="020B0604020202020204" pitchFamily="34" charset="0"/>
              </a:rPr>
              <a:t>You can print off and provide a copy of the Universal Declaration of Human Rights to help them (simplified version by Amnesty International available here: http://www.amnesty.org.uk/resources/document-universal-declaration-human-rights-simplified).</a:t>
            </a:r>
            <a:endParaRPr lang="en-GB" b="0" dirty="0"/>
          </a:p>
        </p:txBody>
      </p:sp>
      <p:sp>
        <p:nvSpPr>
          <p:cNvPr id="4" name="Slide Number Placeholder 3"/>
          <p:cNvSpPr>
            <a:spLocks noGrp="1"/>
          </p:cNvSpPr>
          <p:nvPr>
            <p:ph type="sldNum" sz="quarter" idx="10"/>
          </p:nvPr>
        </p:nvSpPr>
        <p:spPr/>
        <p:txBody>
          <a:bodyPr/>
          <a:lstStyle/>
          <a:p>
            <a:fld id="{F8F63B24-16A1-4E45-A478-51382BF46C6A}" type="slidenum">
              <a:rPr lang="en-GB" smtClean="0"/>
              <a:t>10</a:t>
            </a:fld>
            <a:endParaRPr lang="en-GB" dirty="0"/>
          </a:p>
        </p:txBody>
      </p:sp>
    </p:spTree>
    <p:extLst>
      <p:ext uri="{BB962C8B-B14F-4D97-AF65-F5344CB8AC3E}">
        <p14:creationId xmlns:p14="http://schemas.microsoft.com/office/powerpoint/2010/main" val="4003528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u="none" kern="1200" dirty="0" smtClean="0">
                <a:solidFill>
                  <a:schemeClr val="tx1"/>
                </a:solidFill>
                <a:effectLst/>
                <a:latin typeface="Arial" panose="020B0604020202020204" pitchFamily="34" charset="0"/>
                <a:ea typeface="+mn-ea"/>
                <a:cs typeface="Arial" panose="020B0604020202020204" pitchFamily="34" charset="0"/>
              </a:rPr>
              <a:t>Slide 10: </a:t>
            </a:r>
            <a:r>
              <a:rPr lang="en-GB" sz="1100" b="1" u="none" kern="1200" dirty="0" smtClean="0">
                <a:solidFill>
                  <a:schemeClr val="tx1"/>
                </a:solidFill>
                <a:effectLst/>
                <a:latin typeface="Arial" panose="020B0604020202020204" pitchFamily="34" charset="0"/>
                <a:ea typeface="+mn-ea"/>
                <a:cs typeface="Arial" panose="020B0604020202020204" pitchFamily="34" charset="0"/>
              </a:rPr>
              <a:t>Death Row</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u="none"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u="none" kern="1200" dirty="0" smtClean="0">
                <a:solidFill>
                  <a:schemeClr val="tx1"/>
                </a:solidFill>
                <a:effectLst/>
                <a:latin typeface="Arial" panose="020B0604020202020204" pitchFamily="34" charset="0"/>
                <a:ea typeface="+mn-ea"/>
                <a:cs typeface="Arial" panose="020B0604020202020204" pitchFamily="34" charset="0"/>
              </a:rPr>
              <a:t>This slide looks at how the conditions of being on death row can</a:t>
            </a:r>
            <a:r>
              <a:rPr lang="en-GB" sz="1100" b="0" u="none" kern="1200" baseline="0" dirty="0" smtClean="0">
                <a:solidFill>
                  <a:schemeClr val="tx1"/>
                </a:solidFill>
                <a:effectLst/>
                <a:latin typeface="Arial" panose="020B0604020202020204" pitchFamily="34" charset="0"/>
                <a:ea typeface="+mn-ea"/>
                <a:cs typeface="Arial" panose="020B0604020202020204" pitchFamily="34" charset="0"/>
              </a:rPr>
              <a:t> amount to cruel and inhuman punishment.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u="none"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smtClean="0">
                <a:latin typeface="Arial" panose="020B0604020202020204" pitchFamily="34" charset="0"/>
                <a:cs typeface="Arial" panose="020B0604020202020204" pitchFamily="34" charset="0"/>
              </a:rPr>
              <a:t>In 2014,</a:t>
            </a:r>
            <a:r>
              <a:rPr lang="en-GB" sz="1100" baseline="0" dirty="0" smtClean="0">
                <a:latin typeface="Arial" panose="020B0604020202020204" pitchFamily="34" charset="0"/>
                <a:cs typeface="Arial" panose="020B0604020202020204" pitchFamily="34" charset="0"/>
              </a:rPr>
              <a:t> a</a:t>
            </a:r>
            <a:r>
              <a:rPr lang="en-GB" sz="1100" dirty="0" smtClean="0">
                <a:latin typeface="Arial" panose="020B0604020202020204" pitchFamily="34" charset="0"/>
                <a:cs typeface="Arial" panose="020B0604020202020204" pitchFamily="34" charset="0"/>
              </a:rPr>
              <a:t>round </a:t>
            </a:r>
            <a:r>
              <a:rPr lang="en-GB" sz="1100" b="1" dirty="0" smtClean="0">
                <a:latin typeface="Arial" panose="020B0604020202020204" pitchFamily="34" charset="0"/>
                <a:cs typeface="Arial" panose="020B0604020202020204" pitchFamily="34" charset="0"/>
              </a:rPr>
              <a:t>19,094</a:t>
            </a:r>
            <a:r>
              <a:rPr lang="en-GB" sz="1100" dirty="0" smtClean="0">
                <a:latin typeface="Arial" panose="020B0604020202020204" pitchFamily="34" charset="0"/>
                <a:cs typeface="Arial" panose="020B0604020202020204" pitchFamily="34" charset="0"/>
              </a:rPr>
              <a:t> people are thought to be on death row worldwide, down from </a:t>
            </a:r>
            <a:r>
              <a:rPr lang="en-GB" sz="1100" b="1" dirty="0" smtClean="0">
                <a:latin typeface="Arial" panose="020B0604020202020204" pitchFamily="34" charset="0"/>
                <a:cs typeface="Arial" panose="020B0604020202020204" pitchFamily="34" charset="0"/>
              </a:rPr>
              <a:t>23,392</a:t>
            </a:r>
            <a:endParaRPr lang="en-GB" sz="1100" b="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It is important when discussing the</a:t>
            </a:r>
            <a:r>
              <a:rPr lang="en-GB" sz="1100" baseline="0" dirty="0" smtClean="0">
                <a:latin typeface="Arial" panose="020B0604020202020204" pitchFamily="34" charset="0"/>
                <a:cs typeface="Arial" panose="020B0604020202020204" pitchFamily="34" charset="0"/>
              </a:rPr>
              <a:t> death penalty to consider the conditions of inmates on death row. Inmates often face much harsher regimens than regular prisoners, as well as the constant stress and isolation from facing death. In some cases they have no knowledge of when it might happen and are only told on the morning of their execution.</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This</a:t>
            </a:r>
            <a:r>
              <a:rPr lang="en-GB" sz="1100" baseline="0" dirty="0" smtClean="0">
                <a:latin typeface="Arial" panose="020B0604020202020204" pitchFamily="34" charset="0"/>
                <a:cs typeface="Arial" panose="020B0604020202020204" pitchFamily="34" charset="0"/>
              </a:rPr>
              <a:t> is Hideko Hakamada, whose brother Iwao Hakamada was on death row in Japan.</a:t>
            </a:r>
          </a:p>
          <a:p>
            <a:pPr marL="228600" indent="-228600">
              <a:buFont typeface="+mj-lt"/>
              <a:buAutoNum type="arabicPeriod"/>
            </a:pPr>
            <a:endParaRPr lang="en-GB" sz="1100" baseline="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In Japan, death row inmates are in almost total isolation</a:t>
            </a:r>
            <a:r>
              <a:rPr lang="en-GB" sz="1100" baseline="0" dirty="0" smtClean="0">
                <a:latin typeface="Arial" panose="020B0604020202020204" pitchFamily="34" charset="0"/>
                <a:cs typeface="Arial" panose="020B0604020202020204" pitchFamily="34" charset="0"/>
              </a:rPr>
              <a:t> in a 5 sq. m cell.</a:t>
            </a:r>
          </a:p>
          <a:p>
            <a:pPr marL="742950" lvl="1" indent="-285750">
              <a:buFont typeface="+mj-lt"/>
              <a:buAutoNum type="arabicPeriod"/>
            </a:pPr>
            <a:r>
              <a:rPr lang="en-GB" sz="1100" baseline="0" dirty="0" smtClean="0">
                <a:latin typeface="Arial" panose="020B0604020202020204" pitchFamily="34" charset="0"/>
                <a:cs typeface="Arial" panose="020B0604020202020204" pitchFamily="34" charset="0"/>
              </a:rPr>
              <a:t>Limited family contact.</a:t>
            </a:r>
          </a:p>
          <a:p>
            <a:pPr marL="742950" lvl="1" indent="-285750">
              <a:buFont typeface="+mj-lt"/>
              <a:buAutoNum type="arabicPeriod"/>
            </a:pPr>
            <a:r>
              <a:rPr lang="en-GB" sz="1100" baseline="0" dirty="0" smtClean="0">
                <a:latin typeface="Arial" panose="020B0604020202020204" pitchFamily="34" charset="0"/>
                <a:cs typeface="Arial" panose="020B0604020202020204" pitchFamily="34" charset="0"/>
              </a:rPr>
              <a:t>Lights on 24/7.</a:t>
            </a:r>
          </a:p>
          <a:p>
            <a:pPr marL="742950" lvl="1" indent="-285750">
              <a:buFont typeface="+mj-lt"/>
              <a:buAutoNum type="arabicPeriod"/>
            </a:pPr>
            <a:r>
              <a:rPr lang="en-GB" sz="1100" dirty="0" smtClean="0">
                <a:latin typeface="Arial" panose="020B0604020202020204" pitchFamily="34" charset="0"/>
                <a:cs typeface="Arial" panose="020B0604020202020204" pitchFamily="34" charset="0"/>
              </a:rPr>
              <a:t>Forced to sit upright at all times</a:t>
            </a:r>
            <a:r>
              <a:rPr lang="en-GB" sz="1100" baseline="0" dirty="0" smtClean="0">
                <a:latin typeface="Arial" panose="020B0604020202020204" pitchFamily="34" charset="0"/>
                <a:cs typeface="Arial" panose="020B0604020202020204" pitchFamily="34" charset="0"/>
              </a:rPr>
              <a:t> in cell</a:t>
            </a:r>
            <a:r>
              <a:rPr lang="en-GB" sz="1100" dirty="0" smtClean="0">
                <a:latin typeface="Arial" panose="020B0604020202020204" pitchFamily="34" charset="0"/>
                <a:cs typeface="Arial" panose="020B0604020202020204" pitchFamily="34" charset="0"/>
              </a:rPr>
              <a:t> apart from</a:t>
            </a:r>
            <a:r>
              <a:rPr lang="en-GB" sz="1100" baseline="0" dirty="0" smtClean="0">
                <a:latin typeface="Arial" panose="020B0604020202020204" pitchFamily="34" charset="0"/>
                <a:cs typeface="Arial" panose="020B0604020202020204" pitchFamily="34" charset="0"/>
              </a:rPr>
              <a:t> at bedtime.</a:t>
            </a:r>
          </a:p>
          <a:p>
            <a:pPr marL="742950" lvl="1" indent="-285750">
              <a:buFont typeface="+mj-lt"/>
              <a:buAutoNum type="arabicPeriod"/>
            </a:pPr>
            <a:r>
              <a:rPr lang="en-GB" sz="1100" baseline="0" dirty="0" smtClean="0">
                <a:latin typeface="Arial" panose="020B0604020202020204" pitchFamily="34" charset="0"/>
                <a:cs typeface="Arial" panose="020B0604020202020204" pitchFamily="34" charset="0"/>
              </a:rPr>
              <a:t>No speaking to other prisoners or even making extended eye contact with guards.</a:t>
            </a:r>
          </a:p>
          <a:p>
            <a:pPr marL="742950" lvl="1" indent="-285750">
              <a:buFont typeface="+mj-lt"/>
              <a:buAutoNum type="arabicPeriod"/>
            </a:pPr>
            <a:r>
              <a:rPr lang="en-GB" sz="1100" baseline="0" dirty="0" smtClean="0">
                <a:latin typeface="Arial" panose="020B0604020202020204" pitchFamily="34" charset="0"/>
                <a:cs typeface="Arial" panose="020B0604020202020204" pitchFamily="34" charset="0"/>
              </a:rPr>
              <a:t>Monitored 24/7.</a:t>
            </a:r>
          </a:p>
          <a:p>
            <a:pPr marL="742950" lvl="1" indent="-285750">
              <a:buFont typeface="+mj-lt"/>
              <a:buAutoNum type="arabicPeriod"/>
            </a:pPr>
            <a:endParaRPr lang="en-GB" sz="1100" dirty="0" smtClean="0">
              <a:latin typeface="Arial" panose="020B0604020202020204" pitchFamily="34" charset="0"/>
              <a:cs typeface="Arial" panose="020B0604020202020204" pitchFamily="34" charset="0"/>
            </a:endParaRPr>
          </a:p>
          <a:p>
            <a:pPr marL="285750" indent="-285750">
              <a:buFont typeface="+mj-lt"/>
              <a:buAutoNum type="arabicPeriod"/>
            </a:pPr>
            <a:r>
              <a:rPr lang="en-GB" sz="1100" i="0" dirty="0" smtClean="0">
                <a:latin typeface="Arial" panose="020B0604020202020204" pitchFamily="34" charset="0"/>
                <a:cs typeface="Arial" panose="020B0604020202020204" pitchFamily="34" charset="0"/>
              </a:rPr>
              <a:t>Hakamada (pictured) was s</a:t>
            </a:r>
            <a:r>
              <a:rPr lang="en-GB" sz="1100" dirty="0" smtClean="0">
                <a:latin typeface="Arial" panose="020B0604020202020204" pitchFamily="34" charset="0"/>
                <a:cs typeface="Arial" panose="020B0604020202020204" pitchFamily="34" charset="0"/>
              </a:rPr>
              <a:t>entenced to death in Japan in 1968, it was finally agreed that he had been forced to confess and he was finally released in 2014 pending</a:t>
            </a:r>
            <a:r>
              <a:rPr lang="en-GB" sz="1100" baseline="0" dirty="0" smtClean="0">
                <a:latin typeface="Arial" panose="020B0604020202020204" pitchFamily="34" charset="0"/>
                <a:cs typeface="Arial" panose="020B0604020202020204" pitchFamily="34" charset="0"/>
              </a:rPr>
              <a:t> a retrial</a:t>
            </a:r>
            <a:r>
              <a:rPr lang="en-GB" sz="1100" dirty="0" smtClean="0">
                <a:latin typeface="Arial" panose="020B0604020202020204" pitchFamily="34" charset="0"/>
                <a:cs typeface="Arial" panose="020B0604020202020204" pitchFamily="34" charset="0"/>
              </a:rPr>
              <a:t>.</a:t>
            </a:r>
          </a:p>
          <a:p>
            <a:pPr marL="285750" indent="-285750">
              <a:buFont typeface="+mj-lt"/>
              <a:buAutoNum type="arabicPeriod"/>
            </a:pPr>
            <a:r>
              <a:rPr lang="en-GB" sz="1100" i="0" dirty="0" smtClean="0">
                <a:latin typeface="Arial" panose="020B0604020202020204" pitchFamily="34" charset="0"/>
                <a:cs typeface="Arial" panose="020B0604020202020204" pitchFamily="34" charset="0"/>
              </a:rPr>
              <a:t>He spent 46 years on death row</a:t>
            </a:r>
            <a:r>
              <a:rPr lang="en-GB" sz="1100" i="0" baseline="0" dirty="0" smtClean="0">
                <a:latin typeface="Arial" panose="020B0604020202020204" pitchFamily="34" charset="0"/>
                <a:cs typeface="Arial" panose="020B0604020202020204" pitchFamily="34" charset="0"/>
              </a:rPr>
              <a:t> a</a:t>
            </a:r>
            <a:r>
              <a:rPr lang="en-GB" sz="1100" i="0" dirty="0" smtClean="0">
                <a:latin typeface="Arial" panose="020B0604020202020204" pitchFamily="34" charset="0"/>
                <a:cs typeface="Arial" panose="020B0604020202020204" pitchFamily="34" charset="0"/>
              </a:rPr>
              <a:t>nd his years on death row have caused a severe decline in his mental health.</a:t>
            </a:r>
          </a:p>
          <a:p>
            <a:pPr marL="228600" indent="-228600">
              <a:buFont typeface="+mj-lt"/>
              <a:buAutoNum type="arabicPeriod"/>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11</a:t>
            </a:fld>
            <a:endParaRPr lang="en-GB" dirty="0"/>
          </a:p>
        </p:txBody>
      </p:sp>
    </p:spTree>
    <p:extLst>
      <p:ext uri="{BB962C8B-B14F-4D97-AF65-F5344CB8AC3E}">
        <p14:creationId xmlns:p14="http://schemas.microsoft.com/office/powerpoint/2010/main" val="4156090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Arial" panose="020B0604020202020204" pitchFamily="34" charset="0"/>
                <a:ea typeface="+mn-ea"/>
                <a:cs typeface="Arial" panose="020B0604020202020204" pitchFamily="34" charset="0"/>
              </a:rPr>
              <a:t>Slide 11: </a:t>
            </a:r>
            <a:r>
              <a:rPr lang="en-GB" sz="1200" b="1" u="none" kern="1200" dirty="0" smtClean="0">
                <a:solidFill>
                  <a:schemeClr val="tx1"/>
                </a:solidFill>
                <a:effectLst/>
                <a:latin typeface="Arial" panose="020B0604020202020204" pitchFamily="34" charset="0"/>
                <a:ea typeface="+mn-ea"/>
                <a:cs typeface="Arial" panose="020B0604020202020204" pitchFamily="34" charset="0"/>
              </a:rPr>
              <a:t>Juveniles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u="none"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dirty="0" smtClean="0">
                <a:latin typeface="Arial" panose="020B0604020202020204" pitchFamily="34" charset="0"/>
                <a:cs typeface="Arial" panose="020B0604020202020204" pitchFamily="34" charset="0"/>
              </a:rPr>
              <a:t>This slide gives a brief overview on</a:t>
            </a:r>
            <a:r>
              <a:rPr lang="en-GB" sz="1200" i="0" baseline="0" dirty="0" smtClean="0">
                <a:latin typeface="Arial" panose="020B0604020202020204" pitchFamily="34" charset="0"/>
                <a:cs typeface="Arial" panose="020B0604020202020204" pitchFamily="34" charset="0"/>
              </a:rPr>
              <a:t> the international law around sentencing juvenile (under 18’s) to death.  </a:t>
            </a:r>
            <a:r>
              <a:rPr lang="en-GB" sz="1200" i="0" dirty="0" smtClean="0">
                <a:latin typeface="Arial" panose="020B0604020202020204" pitchFamily="34" charset="0"/>
                <a:cs typeface="Arial" panose="020B0604020202020204" pitchFamily="34" charset="0"/>
              </a:rPr>
              <a:t>In international law those under 18 at the time of an alleged crime must not be executed.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dirty="0" smtClean="0">
                <a:latin typeface="Arial" panose="020B0604020202020204" pitchFamily="34" charset="0"/>
                <a:cs typeface="Arial" panose="020B0604020202020204" pitchFamily="34" charset="0"/>
              </a:rPr>
              <a:t>You may include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i="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u="none" kern="1200" dirty="0" smtClean="0">
                <a:solidFill>
                  <a:schemeClr val="tx1"/>
                </a:solidFill>
                <a:effectLst/>
                <a:latin typeface="Arial" panose="020B0604020202020204" pitchFamily="34" charset="0"/>
                <a:ea typeface="+mn-ea"/>
                <a:cs typeface="Arial" panose="020B0604020202020204" pitchFamily="34" charset="0"/>
              </a:rPr>
              <a:t>International</a:t>
            </a: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 law requires that no state execute people for crimes committed when they were a minor, e.g. Under 18 years of age. Despite this a number of countries continue to execute minors in violation of this law.</a:t>
            </a: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1" i="0" u="none"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buFont typeface="+mj-lt"/>
              <a:buAutoNum type="arabicPeriod"/>
            </a:pPr>
            <a:r>
              <a:rPr lang="en-GB" sz="1200" i="0" dirty="0" smtClean="0">
                <a:latin typeface="Arial" panose="020B0604020202020204" pitchFamily="34" charset="0"/>
                <a:cs typeface="Arial" panose="020B0604020202020204" pitchFamily="34" charset="0"/>
              </a:rPr>
              <a:t>At least 14 minors</a:t>
            </a:r>
            <a:r>
              <a:rPr lang="en-GB" sz="1200" i="0" baseline="0" dirty="0" smtClean="0">
                <a:latin typeface="Arial" panose="020B0604020202020204" pitchFamily="34" charset="0"/>
                <a:cs typeface="Arial" panose="020B0604020202020204" pitchFamily="34" charset="0"/>
              </a:rPr>
              <a:t> </a:t>
            </a:r>
            <a:r>
              <a:rPr lang="en-GB" sz="1200" i="0" dirty="0" smtClean="0">
                <a:latin typeface="Arial" panose="020B0604020202020204" pitchFamily="34" charset="0"/>
                <a:cs typeface="Arial" panose="020B0604020202020204" pitchFamily="34" charset="0"/>
              </a:rPr>
              <a:t>in Iran were executed in 2014 in violation of this law.</a:t>
            </a:r>
          </a:p>
          <a:p>
            <a:pPr marL="285750" indent="-285750">
              <a:buFont typeface="+mj-lt"/>
              <a:buAutoNum type="arabicPeriod"/>
            </a:pPr>
            <a:endParaRPr lang="en-GB" sz="1200" i="0" dirty="0" smtClean="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Juvenile offenders were sentenced to death in Egypt, Iran and Sri Lanka.</a:t>
            </a:r>
          </a:p>
          <a:p>
            <a:pPr marL="285750" indent="-285750">
              <a:buFont typeface="+mj-lt"/>
              <a:buAutoNum type="arabicPeriod"/>
            </a:pPr>
            <a:endParaRPr lang="en-GB" sz="1200" i="0" dirty="0" smtClean="0">
              <a:latin typeface="Arial" panose="020B0604020202020204" pitchFamily="34" charset="0"/>
              <a:cs typeface="Arial" panose="020B0604020202020204" pitchFamily="34" charset="0"/>
            </a:endParaRPr>
          </a:p>
          <a:p>
            <a:pPr marL="285750" indent="-285750">
              <a:buFont typeface="+mj-lt"/>
              <a:buAutoNum type="arabicPeriod"/>
            </a:pPr>
            <a:r>
              <a:rPr lang="en-GB" sz="1200" i="0" dirty="0" smtClean="0">
                <a:latin typeface="Arial" panose="020B0604020202020204" pitchFamily="34" charset="0"/>
                <a:cs typeface="Arial" panose="020B0604020202020204" pitchFamily="34" charset="0"/>
              </a:rPr>
              <a:t>In addition, Iran, Maldives, Nigeria, Pakistan, Saudi Arabia, Sri Lanka and Yemen, gave death sentences to people who were juveniles at the time of their alleged crimes.                </a:t>
            </a:r>
          </a:p>
          <a:p>
            <a:pPr marL="285750" indent="-28575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In one case, Pakistan executed a man on 10 June 2015 for crimes committed when he was 15, largely based on a confession that was allegedly given under torture.</a:t>
            </a:r>
          </a:p>
          <a:p>
            <a:pPr marL="228600" indent="-22860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Often the actual age of the offender is in dispute because no clear proof of age, such as a certificate of registration at birth, exists.</a:t>
            </a:r>
          </a:p>
          <a:p>
            <a:pPr marL="228600" indent="-22860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Amnesty argues that governments should apply a full range of appropriate criteria in cases where age is in dispute. Good practice in assessing age includes drawing on knowledge of physical, psychological and social development. </a:t>
            </a:r>
          </a:p>
          <a:p>
            <a:pPr marL="228600" indent="-22860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The benefit of doubt should be given in disputed cases so that the individual is treated as a juvenile offender, and accordingly should ensure that the death penalty is not applied.</a:t>
            </a:r>
          </a:p>
          <a:p>
            <a:pPr marL="228600" indent="-22860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lvl="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There are several international laws against the use of capital punishment for crimes committed when someone is under the age of the 18, but one of the most widely recognised, the UN </a:t>
            </a:r>
            <a:r>
              <a:rPr lang="en-GB" sz="1200" dirty="0" smtClean="0">
                <a:latin typeface="Arial" panose="020B0604020202020204" pitchFamily="34" charset="0"/>
                <a:cs typeface="Arial" panose="020B0604020202020204" pitchFamily="34" charset="0"/>
              </a:rPr>
              <a:t>Convention on the Rights of the Child, states in Article 37. </a:t>
            </a:r>
          </a:p>
          <a:p>
            <a:pPr marL="228600" lvl="0" indent="-228600">
              <a:buFont typeface="+mj-lt"/>
              <a:buAutoNum type="arabicPeriod"/>
            </a:pPr>
            <a:endParaRPr lang="en-GB" sz="1200" dirty="0" smtClean="0">
              <a:latin typeface="Arial" panose="020B0604020202020204" pitchFamily="34" charset="0"/>
              <a:cs typeface="Arial" panose="020B0604020202020204" pitchFamily="34" charset="0"/>
            </a:endParaRPr>
          </a:p>
          <a:p>
            <a:pPr marL="0" lvl="0" indent="0">
              <a:buFont typeface="+mj-lt"/>
              <a:buNone/>
            </a:pPr>
            <a:r>
              <a:rPr lang="en-GB" sz="1200" dirty="0" smtClean="0">
                <a:latin typeface="Arial" panose="020B0604020202020204" pitchFamily="34" charset="0"/>
                <a:cs typeface="Arial" panose="020B0604020202020204" pitchFamily="34" charset="0"/>
              </a:rPr>
              <a:t>States Parties shall ensure that: </a:t>
            </a:r>
          </a:p>
          <a:p>
            <a:pPr marL="228600" lvl="0" indent="-228600">
              <a:buFont typeface="+mj-lt"/>
              <a:buAutoNum type="arabicPeriod"/>
            </a:pPr>
            <a:endParaRPr lang="en-GB" sz="1200" dirty="0" smtClean="0">
              <a:latin typeface="Arial" panose="020B0604020202020204" pitchFamily="34" charset="0"/>
              <a:cs typeface="Arial" panose="020B0604020202020204" pitchFamily="34" charset="0"/>
            </a:endParaRPr>
          </a:p>
          <a:p>
            <a:pPr marL="228600" lvl="0" indent="-228600">
              <a:buFont typeface="+mj-lt"/>
              <a:buAutoNum type="alphaLcParenBoth"/>
            </a:pPr>
            <a:r>
              <a:rPr lang="en-GB" sz="1200" dirty="0" smtClean="0">
                <a:latin typeface="Arial" panose="020B0604020202020204" pitchFamily="34" charset="0"/>
                <a:cs typeface="Arial" panose="020B0604020202020204" pitchFamily="34" charset="0"/>
              </a:rPr>
              <a:t>No child shall be subjected to torture or other cruel, inhuman or degrading treatment or punishment. Neither capital punishment nor life imprisonment without possibility of release shall be imposed for offences committed by persons below eighteen years of age;</a:t>
            </a:r>
          </a:p>
          <a:p>
            <a:pPr marL="0" lvl="0" indent="0">
              <a:buFont typeface="+mj-lt"/>
              <a:buNone/>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12</a:t>
            </a:fld>
            <a:endParaRPr lang="en-GB" dirty="0"/>
          </a:p>
        </p:txBody>
      </p:sp>
    </p:spTree>
    <p:extLst>
      <p:ext uri="{BB962C8B-B14F-4D97-AF65-F5344CB8AC3E}">
        <p14:creationId xmlns:p14="http://schemas.microsoft.com/office/powerpoint/2010/main" val="365119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kern="1200" dirty="0" smtClean="0">
                <a:solidFill>
                  <a:schemeClr val="tx1"/>
                </a:solidFill>
                <a:effectLst/>
                <a:latin typeface="Arial" panose="020B0604020202020204" pitchFamily="34" charset="0"/>
                <a:ea typeface="+mn-ea"/>
                <a:cs typeface="Arial" panose="020B0604020202020204" pitchFamily="34" charset="0"/>
              </a:rPr>
              <a:t>Slide 12: </a:t>
            </a:r>
            <a:r>
              <a:rPr lang="en-GB" sz="1100" b="1" u="none" kern="1200" dirty="0" smtClean="0">
                <a:solidFill>
                  <a:schemeClr val="tx1"/>
                </a:solidFill>
                <a:effectLst/>
                <a:latin typeface="Arial" panose="020B0604020202020204" pitchFamily="34" charset="0"/>
                <a:ea typeface="+mn-ea"/>
                <a:cs typeface="Arial" panose="020B0604020202020204" pitchFamily="34" charset="0"/>
              </a:rPr>
              <a:t>Mental Incapacity</a:t>
            </a:r>
            <a:r>
              <a:rPr lang="en-GB" sz="1100" b="1" u="none" kern="1200" baseline="0" dirty="0" smtClean="0">
                <a:solidFill>
                  <a:schemeClr val="tx1"/>
                </a:solidFill>
                <a:effectLst/>
                <a:latin typeface="Arial" panose="020B0604020202020204" pitchFamily="34" charset="0"/>
                <a:ea typeface="+mn-ea"/>
                <a:cs typeface="Arial" panose="020B0604020202020204" pitchFamily="34" charset="0"/>
              </a:rPr>
              <a:t> and Illness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u="non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u="none" kern="1200" baseline="0" dirty="0" smtClean="0">
                <a:solidFill>
                  <a:schemeClr val="tx1"/>
                </a:solidFill>
                <a:effectLst/>
                <a:latin typeface="Arial" panose="020B0604020202020204" pitchFamily="34" charset="0"/>
                <a:ea typeface="+mn-ea"/>
                <a:cs typeface="Arial" panose="020B0604020202020204" pitchFamily="34" charset="0"/>
              </a:rPr>
              <a:t>This slide looks at the role mental health plays in death penalty cases and what the international human rights framework says about the human rights of people suffering from mental health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u="none"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smtClean="0">
                <a:latin typeface="Arial" panose="020B0604020202020204" pitchFamily="34" charset="0"/>
                <a:cs typeface="Arial" panose="020B0604020202020204" pitchFamily="34" charset="0"/>
              </a:rPr>
              <a:t>Mental incapacity or illness is often not taken into account in sentencing and carrying out the death penalty or when keeping people on death row.</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US" sz="1100" kern="1200" dirty="0" smtClean="0">
                <a:solidFill>
                  <a:schemeClr val="tx1"/>
                </a:solidFill>
                <a:effectLst/>
                <a:latin typeface="Arial" panose="020B0604020202020204" pitchFamily="34" charset="0"/>
                <a:ea typeface="+mn-ea"/>
                <a:cs typeface="Arial" panose="020B0604020202020204" pitchFamily="34" charset="0"/>
              </a:rPr>
              <a:t>The UN Commission on Human Rights in 2000 urged all countries with the death penalty “not to impose it on a person suffering from any form of mental disorder and not to execute any such person.” </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Mental</a:t>
            </a:r>
            <a:r>
              <a:rPr lang="en-GB" sz="1100" baseline="0" dirty="0" smtClean="0">
                <a:latin typeface="Arial" panose="020B0604020202020204" pitchFamily="34" charset="0"/>
                <a:cs typeface="Arial" panose="020B0604020202020204" pitchFamily="34" charset="0"/>
              </a:rPr>
              <a:t> illness or incapacity is seemingly rarely taken into account when sentencing, executing or keeping people in extended prison sentences where they may face death at any time.</a:t>
            </a:r>
          </a:p>
          <a:p>
            <a:pPr marL="228600" indent="-228600">
              <a:buFont typeface="+mj-lt"/>
              <a:buAutoNum type="arabicPeriod"/>
            </a:pPr>
            <a:endParaRPr lang="en-GB" sz="1100" baseline="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People with mental or intellectual disabilities were under sentence of death in countries including Indonesia, Japan, Malaysia, Pakistan, Trinidad and Tobago and the USA.</a:t>
            </a:r>
          </a:p>
          <a:p>
            <a:pPr marL="228600" indent="-228600">
              <a:buFont typeface="+mj-lt"/>
              <a:buAutoNum type="arabicPeriod"/>
            </a:pPr>
            <a:endParaRPr lang="en-GB" sz="1100" baseline="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aseline="0" dirty="0" smtClean="0">
                <a:latin typeface="Arial" panose="020B0604020202020204" pitchFamily="34" charset="0"/>
                <a:cs typeface="Arial" panose="020B0604020202020204" pitchFamily="34" charset="0"/>
              </a:rPr>
              <a:t>Although this is a major concern we have very little data as most governments refuse to do tests and those that do not provide data to Amnesty. We do know that people in the USA have been sentenced and executed despite mental health issues. </a:t>
            </a:r>
            <a:r>
              <a:rPr lang="en-GB" sz="1100" dirty="0" smtClean="0">
                <a:latin typeface="Arial" panose="020B0604020202020204" pitchFamily="34" charset="0"/>
                <a:cs typeface="Arial" panose="020B0604020202020204" pitchFamily="34" charset="0"/>
              </a:rPr>
              <a:t>This was the case in April 2014, when Ramiro Hernandez </a:t>
            </a:r>
            <a:r>
              <a:rPr lang="en-GB" sz="1100" dirty="0" err="1" smtClean="0">
                <a:latin typeface="Arial" panose="020B0604020202020204" pitchFamily="34" charset="0"/>
                <a:cs typeface="Arial" panose="020B0604020202020204" pitchFamily="34" charset="0"/>
              </a:rPr>
              <a:t>Llanes</a:t>
            </a:r>
            <a:r>
              <a:rPr lang="en-GB" sz="1100" dirty="0" smtClean="0">
                <a:latin typeface="Arial" panose="020B0604020202020204" pitchFamily="34" charset="0"/>
                <a:cs typeface="Arial" panose="020B0604020202020204" pitchFamily="34" charset="0"/>
              </a:rPr>
              <a:t>, a Mexican national, was executed in Texas despite having an intellectual disability.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100" baseline="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aseline="0" dirty="0" smtClean="0">
                <a:latin typeface="Arial" panose="020B0604020202020204" pitchFamily="34" charset="0"/>
                <a:cs typeface="Arial" panose="020B0604020202020204" pitchFamily="34" charset="0"/>
              </a:rPr>
              <a:t>In addition, extended periods on death row can also cause incredible strain and lead to severe mental health issues. Hakamada (pictured) spent 46 years in isolation and was finally released in 2014 pending a retrial. He has suffered severe mental health issues.</a:t>
            </a: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Amnesty’s movement is vital in stopping such executions taking place. One such case was Osariakhi Ernest Obyangbon, a Nigerian national, who was due to be executed in Malaysia on 14 March 2014. He had not received a fair trial and had been diagnosed as having schizophrenia, for which he had been receiving treatment before his appeal in 2007. Amnesty International was notified of the imminent execution 36 hours before it was due to be carried out and issued urgent appeals to the Malaysian authorities, his execution was commuted.</a:t>
            </a:r>
            <a:endParaRPr lang="en-GB" sz="1100" baseline="0" dirty="0" smtClean="0">
              <a:latin typeface="Arial" panose="020B0604020202020204" pitchFamily="34" charset="0"/>
              <a:cs typeface="Arial" panose="020B0604020202020204" pitchFamily="34" charset="0"/>
            </a:endParaRPr>
          </a:p>
          <a:p>
            <a:pPr marL="228600" indent="-228600">
              <a:buFont typeface="+mj-lt"/>
              <a:buAutoNum type="arabicPeriod"/>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13</a:t>
            </a:fld>
            <a:endParaRPr lang="en-GB" dirty="0"/>
          </a:p>
        </p:txBody>
      </p:sp>
    </p:spTree>
    <p:extLst>
      <p:ext uri="{BB962C8B-B14F-4D97-AF65-F5344CB8AC3E}">
        <p14:creationId xmlns:p14="http://schemas.microsoft.com/office/powerpoint/2010/main" val="2160210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 13: </a:t>
            </a:r>
            <a:r>
              <a:rPr lang="en-GB" sz="1200" b="1" u="none" kern="1200" dirty="0" smtClean="0">
                <a:solidFill>
                  <a:schemeClr val="tx1"/>
                </a:solidFill>
                <a:effectLst/>
                <a:latin typeface="+mn-lt"/>
                <a:ea typeface="+mn-ea"/>
                <a:cs typeface="+mn-cs"/>
              </a:rPr>
              <a:t>Abolition and the</a:t>
            </a:r>
            <a:r>
              <a:rPr lang="en-GB" sz="1200" b="1" u="none" kern="1200" baseline="0" dirty="0" smtClean="0">
                <a:solidFill>
                  <a:schemeClr val="tx1"/>
                </a:solidFill>
                <a:effectLst/>
                <a:latin typeface="+mn-lt"/>
                <a:ea typeface="+mn-ea"/>
                <a:cs typeface="+mn-cs"/>
              </a:rPr>
              <a:t> history of Amnesty’s Campaigning</a:t>
            </a:r>
            <a:endParaRPr lang="en-GB" sz="1200" b="1"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u="none" kern="1200" dirty="0" smtClean="0">
              <a:solidFill>
                <a:schemeClr val="tx1"/>
              </a:solidFill>
              <a:effectLst/>
              <a:latin typeface="+mn-lt"/>
              <a:ea typeface="+mn-ea"/>
              <a:cs typeface="+mn-cs"/>
            </a:endParaRPr>
          </a:p>
          <a:p>
            <a:pPr marL="0" lvl="0" indent="0">
              <a:buFont typeface="+mj-lt"/>
              <a:buNone/>
            </a:pPr>
            <a:r>
              <a:rPr lang="en-GB" sz="1200" kern="1200" dirty="0" smtClean="0">
                <a:solidFill>
                  <a:schemeClr val="tx1"/>
                </a:solidFill>
                <a:effectLst/>
                <a:latin typeface="+mn-lt"/>
                <a:ea typeface="+mn-ea"/>
                <a:cs typeface="+mn-cs"/>
              </a:rPr>
              <a:t>This slide will briefly discuss</a:t>
            </a:r>
            <a:r>
              <a:rPr lang="en-GB" sz="1200" kern="1200" baseline="0" dirty="0" smtClean="0">
                <a:solidFill>
                  <a:schemeClr val="tx1"/>
                </a:solidFill>
                <a:effectLst/>
                <a:latin typeface="+mn-lt"/>
                <a:ea typeface="+mn-ea"/>
                <a:cs typeface="+mn-cs"/>
              </a:rPr>
              <a:t> the success of our campaign against the death penalty so far. </a:t>
            </a:r>
          </a:p>
          <a:p>
            <a:pPr marL="0" lvl="0" indent="0">
              <a:buFont typeface="+mj-lt"/>
              <a:buNone/>
            </a:pPr>
            <a:endParaRPr lang="en-GB" sz="1200" kern="1200" baseline="0" dirty="0" smtClean="0">
              <a:solidFill>
                <a:schemeClr val="tx1"/>
              </a:solidFill>
              <a:effectLst/>
              <a:latin typeface="+mn-lt"/>
              <a:ea typeface="+mn-ea"/>
              <a:cs typeface="+mn-cs"/>
            </a:endParaRPr>
          </a:p>
          <a:p>
            <a:pPr marL="0" lvl="0" indent="0">
              <a:buFont typeface="+mj-lt"/>
              <a:buNone/>
            </a:pPr>
            <a:r>
              <a:rPr lang="en-GB" sz="1200" kern="1200" baseline="0" dirty="0" smtClean="0">
                <a:solidFill>
                  <a:schemeClr val="tx1"/>
                </a:solidFill>
                <a:effectLst/>
                <a:latin typeface="+mn-lt"/>
                <a:ea typeface="+mn-ea"/>
                <a:cs typeface="+mn-cs"/>
              </a:rPr>
              <a:t>You may include the following:</a:t>
            </a:r>
          </a:p>
          <a:p>
            <a:pPr marL="0" lvl="0" indent="0">
              <a:buFont typeface="+mj-lt"/>
              <a:buNone/>
            </a:pPr>
            <a:endParaRPr lang="en-GB" sz="1200" kern="1200" baseline="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When Amnesty started in 1961 only 9 countries had abolished the death penalty. When we began campaigning against the death penalty in 1977, only 16 countries had abolished the death penalty in law or practice. Today, the number has risen to </a:t>
            </a:r>
            <a:r>
              <a:rPr lang="en-GB" sz="1200" kern="1200" dirty="0" smtClean="0">
                <a:solidFill>
                  <a:schemeClr val="tx1"/>
                </a:solidFill>
                <a:effectLst/>
                <a:latin typeface="+mn-lt"/>
                <a:ea typeface="+mn-ea"/>
                <a:cs typeface="+mn-cs"/>
              </a:rPr>
              <a:t>141.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u="none"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u="none" kern="1200" dirty="0" smtClean="0">
                <a:solidFill>
                  <a:schemeClr val="tx1"/>
                </a:solidFill>
                <a:effectLst/>
                <a:latin typeface="+mn-lt"/>
                <a:ea typeface="+mn-ea"/>
                <a:cs typeface="+mn-cs"/>
              </a:rPr>
              <a:t>This slide shows the positive trend</a:t>
            </a:r>
            <a:r>
              <a:rPr lang="en-GB" sz="1200" b="0" u="none" kern="1200" baseline="0" dirty="0" smtClean="0">
                <a:solidFill>
                  <a:schemeClr val="tx1"/>
                </a:solidFill>
                <a:effectLst/>
                <a:latin typeface="+mn-lt"/>
                <a:ea typeface="+mn-ea"/>
                <a:cs typeface="+mn-cs"/>
              </a:rPr>
              <a:t> as more states continue to abolish the death penalty for all crimes. A number of others have abolished it either in practice (if not in law) or have abolished it for “ordinary crimes” (everything excluding the military or exceptional cases).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smtClean="0"/>
          </a:p>
          <a:p>
            <a:pPr marL="228600" indent="-228600">
              <a:buFont typeface="+mj-lt"/>
              <a:buAutoNum type="arabicPeriod"/>
            </a:pPr>
            <a:r>
              <a:rPr lang="en-GB" dirty="0" smtClean="0"/>
              <a:t>99</a:t>
            </a:r>
            <a:r>
              <a:rPr lang="en-GB" baseline="0" dirty="0" smtClean="0"/>
              <a:t> countries have abolished the death penalty for all crimes. 7 have abolished it for ordinary crimes, and 35 are abolitionist in practise. In total this is 141 countries (of 193 UN member states).</a:t>
            </a:r>
          </a:p>
          <a:p>
            <a:pPr marL="228600" indent="-228600">
              <a:buFont typeface="+mj-lt"/>
              <a:buAutoNum type="arabicPeriod"/>
            </a:pPr>
            <a:endParaRPr lang="en-GB" baseline="0" dirty="0" smtClean="0"/>
          </a:p>
          <a:p>
            <a:pPr marL="228600" indent="-228600">
              <a:buFont typeface="+mj-lt"/>
              <a:buAutoNum type="arabicPeriod"/>
            </a:pPr>
            <a:r>
              <a:rPr lang="en-GB" baseline="0" dirty="0" smtClean="0"/>
              <a:t>In addition 18 States in the USA have abolished the death penalty and 32 still retain it.</a:t>
            </a:r>
          </a:p>
          <a:p>
            <a:pPr marL="228600" indent="-228600">
              <a:buFont typeface="+mj-lt"/>
              <a:buAutoNum type="arabicPeriod"/>
            </a:pPr>
            <a:endParaRPr lang="en-GB" baseline="0" dirty="0" smtClean="0"/>
          </a:p>
          <a:p>
            <a:pPr marL="228600" indent="-228600">
              <a:buFont typeface="+mj-lt"/>
              <a:buAutoNum type="arabicPeriod"/>
            </a:pPr>
            <a:r>
              <a:rPr lang="en-GB" sz="1200" b="0" i="0" u="none" strike="noStrike" kern="1200" baseline="0" dirty="0" smtClean="0">
                <a:solidFill>
                  <a:schemeClr val="tx1"/>
                </a:solidFill>
                <a:latin typeface="+mn-lt"/>
                <a:ea typeface="+mn-ea"/>
                <a:cs typeface="+mn-cs"/>
              </a:rPr>
              <a:t>A bill to abolish the death penalty remained pending in Mongolia. Legislators in Fiji, Republic of Korea (South Korea) and Thailand began debates on abolition of the death penalty, with debates in Fiji  leading to the abolition of the death penalty for all crimes in Fiji in February 2015.</a:t>
            </a:r>
          </a:p>
          <a:p>
            <a:pPr marL="228600" indent="-228600">
              <a:buFont typeface="+mj-lt"/>
              <a:buAutoNum type="arabicPeriod"/>
            </a:pPr>
            <a:endParaRPr lang="en-GB" sz="1200" b="0" i="0" u="none" strike="noStrike" kern="1200" baseline="0" dirty="0" smtClean="0">
              <a:solidFill>
                <a:schemeClr val="tx1"/>
              </a:solidFill>
              <a:latin typeface="+mn-lt"/>
              <a:ea typeface="+mn-ea"/>
              <a:cs typeface="+mn-cs"/>
            </a:endParaRPr>
          </a:p>
          <a:p>
            <a:pPr marL="228600" indent="-228600">
              <a:buFont typeface="+mj-lt"/>
              <a:buAutoNum type="arabicPeriod"/>
            </a:pPr>
            <a:endParaRPr lang="en-GB" baseline="0" dirty="0" smtClean="0"/>
          </a:p>
          <a:p>
            <a:pPr marL="228600" indent="-228600">
              <a:buFont typeface="+mj-lt"/>
              <a:buAutoNum type="arabicPeriod"/>
            </a:pPr>
            <a:r>
              <a:rPr lang="en-GB" baseline="0" dirty="0" smtClean="0"/>
              <a:t>These are some of the positive developments that Amnesty has been campaigning on for nearly 40 years. </a:t>
            </a:r>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14</a:t>
            </a:fld>
            <a:endParaRPr lang="en-GB" dirty="0"/>
          </a:p>
        </p:txBody>
      </p:sp>
    </p:spTree>
    <p:extLst>
      <p:ext uri="{BB962C8B-B14F-4D97-AF65-F5344CB8AC3E}">
        <p14:creationId xmlns:p14="http://schemas.microsoft.com/office/powerpoint/2010/main" val="2587311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Slide 14: </a:t>
            </a:r>
            <a:r>
              <a:rPr lang="en-GB" sz="1200" b="1" u="none" kern="1200" dirty="0" smtClean="0">
                <a:solidFill>
                  <a:schemeClr val="tx1"/>
                </a:solidFill>
                <a:effectLst/>
                <a:latin typeface="+mn-lt"/>
                <a:ea typeface="+mn-ea"/>
                <a:cs typeface="+mn-cs"/>
              </a:rPr>
              <a:t>Conclusion</a:t>
            </a:r>
            <a:endParaRPr lang="en-GB" sz="1200" b="1" u="none" kern="1200" baseline="0" dirty="0" smtClean="0">
              <a:solidFill>
                <a:schemeClr val="tx1"/>
              </a:solidFill>
              <a:effectLst/>
              <a:latin typeface="+mn-lt"/>
              <a:ea typeface="+mn-ea"/>
              <a:cs typeface="+mn-cs"/>
            </a:endParaRPr>
          </a:p>
          <a:p>
            <a:endParaRPr lang="en-GB" dirty="0" smtClean="0"/>
          </a:p>
          <a:p>
            <a:r>
              <a:rPr lang="en-GB" dirty="0" smtClean="0"/>
              <a:t>This concluding</a:t>
            </a:r>
            <a:r>
              <a:rPr lang="en-GB" baseline="0" dirty="0" smtClean="0"/>
              <a:t> slide will reiterate Amnesty’s commitment to abolishing the death penalty and how it has helped individuals like Hafez Ibrahim, who was sentenced to death in Yemen in 2007. </a:t>
            </a:r>
          </a:p>
          <a:p>
            <a:endParaRPr lang="en-GB" baseline="0" dirty="0" smtClean="0"/>
          </a:p>
          <a:p>
            <a:r>
              <a:rPr lang="en-GB" baseline="0" dirty="0" smtClean="0"/>
              <a:t>You may include the following:</a:t>
            </a:r>
          </a:p>
          <a:p>
            <a:endParaRPr lang="en-GB" baseline="0" dirty="0" smtClean="0"/>
          </a:p>
          <a:p>
            <a:pPr marL="228600" indent="-228600">
              <a:buFont typeface="+mj-lt"/>
              <a:buAutoNum type="arabicPeriod"/>
            </a:pPr>
            <a:r>
              <a:rPr lang="en-GB" baseline="0" dirty="0" smtClean="0"/>
              <a:t>We still have a long way to go and will continue to campaign until the death penalty is abolished in all countries. </a:t>
            </a:r>
          </a:p>
          <a:p>
            <a:pPr marL="228600" indent="-228600">
              <a:buFont typeface="+mj-lt"/>
              <a:buAutoNum type="arabicPeriod"/>
            </a:pPr>
            <a:endParaRPr lang="en-GB" baseline="0" dirty="0" smtClean="0"/>
          </a:p>
          <a:p>
            <a:pPr marL="228600" indent="-228600">
              <a:buFont typeface="+mj-lt"/>
              <a:buAutoNum type="arabicPeriod"/>
            </a:pPr>
            <a:r>
              <a:rPr lang="en-GB" baseline="0" dirty="0" smtClean="0"/>
              <a:t>Amnesty’s message on the issue is very clear:</a:t>
            </a:r>
          </a:p>
          <a:p>
            <a:pPr marL="228600" indent="-228600">
              <a:buFont typeface="+mj-lt"/>
              <a:buAutoNum type="arabicPeriod"/>
            </a:pPr>
            <a:endParaRPr lang="en-GB"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Amnesty</a:t>
            </a:r>
            <a:r>
              <a:rPr lang="en-GB" baseline="0" dirty="0" smtClean="0"/>
              <a:t> International opposes the death penalty in all cases without exception; it violates the right to life and is the ultimate cruel, inhuman and degrading punishment.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kern="1200" dirty="0" smtClean="0">
                <a:solidFill>
                  <a:schemeClr val="tx1"/>
                </a:solidFill>
                <a:effectLst/>
                <a:latin typeface="+mn-lt"/>
                <a:ea typeface="+mn-ea"/>
                <a:cs typeface="+mn-cs"/>
              </a:rPr>
              <a:t>We know that, together, we can end the death penalty everywhere.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i="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kern="1200" dirty="0" smtClean="0">
                <a:solidFill>
                  <a:schemeClr val="tx1"/>
                </a:solidFill>
                <a:effectLst/>
                <a:latin typeface="+mn-lt"/>
                <a:ea typeface="+mn-ea"/>
                <a:cs typeface="+mn-cs"/>
              </a:rPr>
              <a:t>Hafez Ibrahim (pictured), was about to be executed in Yemen in 2007 when he sent a mobile text message to Amnesty. It was a message that saved his life. He has said, “I owe my life to Amnesty. Now I dedicate that life to campaigning against the death penalty.”</a:t>
            </a:r>
            <a:endParaRPr lang="en-GB"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aseline="0" dirty="0" smtClean="0"/>
          </a:p>
          <a:p>
            <a:pPr marL="228600" indent="-228600">
              <a:buFont typeface="+mj-lt"/>
              <a:buAutoNum type="arabicPeriod"/>
            </a:pPr>
            <a:r>
              <a:rPr lang="en-GB" dirty="0" smtClean="0">
                <a:latin typeface="Arial" panose="020B0604020202020204" pitchFamily="34" charset="0"/>
                <a:cs typeface="Arial" panose="020B0604020202020204" pitchFamily="34" charset="0"/>
              </a:rPr>
              <a:t>Amnesty International campaigns for:</a:t>
            </a:r>
          </a:p>
          <a:p>
            <a:pPr marL="228600" indent="-228600">
              <a:buFont typeface="+mj-lt"/>
              <a:buAutoNum type="arabicPeriod"/>
            </a:pPr>
            <a:r>
              <a:rPr lang="en-GB" sz="1200" kern="1200" dirty="0" smtClean="0">
                <a:solidFill>
                  <a:schemeClr val="tx1"/>
                </a:solidFill>
                <a:latin typeface="+mn-lt"/>
                <a:ea typeface="+mn-ea"/>
                <a:cs typeface="Arial" panose="020B0604020202020204" pitchFamily="34" charset="0"/>
              </a:rPr>
              <a:t>An immediate halt to executions</a:t>
            </a:r>
          </a:p>
          <a:p>
            <a:pPr marL="228600" indent="-228600">
              <a:buFont typeface="+mj-lt"/>
              <a:buAutoNum type="arabicPeriod"/>
            </a:pPr>
            <a:r>
              <a:rPr lang="en-GB" sz="1200" kern="1200" dirty="0" smtClean="0">
                <a:solidFill>
                  <a:schemeClr val="tx1"/>
                </a:solidFill>
                <a:latin typeface="+mn-lt"/>
                <a:ea typeface="+mn-ea"/>
                <a:cs typeface="Arial" panose="020B0604020202020204" pitchFamily="34" charset="0"/>
              </a:rPr>
              <a:t>Abolition of the death penalty as a form of punishment in every country.</a:t>
            </a:r>
          </a:p>
          <a:p>
            <a:pPr marL="228600" indent="-228600">
              <a:buFont typeface="+mj-lt"/>
              <a:buAutoNum type="arabicPeriod"/>
            </a:pPr>
            <a:r>
              <a:rPr lang="en-GB" sz="1200" b="0" i="0" kern="1200" dirty="0" smtClean="0">
                <a:solidFill>
                  <a:schemeClr val="tx1"/>
                </a:solidFill>
                <a:effectLst/>
                <a:latin typeface="+mn-lt"/>
                <a:ea typeface="+mn-ea"/>
                <a:cs typeface="+mn-cs"/>
              </a:rPr>
              <a:t>Countries that still use the death penalty must immediately halt all executions.</a:t>
            </a:r>
          </a:p>
          <a:p>
            <a:pPr marL="228600" indent="-228600">
              <a:buFont typeface="+mj-lt"/>
              <a:buAutoNum type="arabicPeriod"/>
            </a:pPr>
            <a:r>
              <a:rPr lang="en-GB" sz="1200" b="0" i="0" kern="1200" dirty="0" smtClean="0">
                <a:solidFill>
                  <a:schemeClr val="tx1"/>
                </a:solidFill>
                <a:effectLst/>
                <a:latin typeface="+mn-lt"/>
                <a:ea typeface="+mn-ea"/>
                <a:cs typeface="+mn-cs"/>
              </a:rPr>
              <a:t>Countries that have already stopped executing people need to take this punishment off their legal books for all crimes, permanently.</a:t>
            </a:r>
          </a:p>
          <a:p>
            <a:pPr marL="228600" indent="-228600">
              <a:buFont typeface="+mj-lt"/>
              <a:buAutoNum type="arabicPeriod"/>
            </a:pPr>
            <a:r>
              <a:rPr lang="en-GB" sz="1200" b="0" i="0" kern="1200" dirty="0" smtClean="0">
                <a:solidFill>
                  <a:schemeClr val="tx1"/>
                </a:solidFill>
                <a:effectLst/>
                <a:latin typeface="+mn-lt"/>
                <a:ea typeface="+mn-ea"/>
                <a:cs typeface="+mn-cs"/>
              </a:rPr>
              <a:t>All death sentences should be commuted to prison sentences.</a:t>
            </a:r>
          </a:p>
          <a:p>
            <a:pPr marL="228600" indent="-228600">
              <a:buFont typeface="+mj-lt"/>
              <a:buAutoNum type="arabicPeriod"/>
            </a:pPr>
            <a:endParaRPr lang="en-GB" dirty="0" smtClean="0">
              <a:latin typeface="Arial" panose="020B0604020202020204" pitchFamily="34" charset="0"/>
              <a:cs typeface="Arial" panose="020B0604020202020204" pitchFamily="34" charset="0"/>
            </a:endParaRPr>
          </a:p>
          <a:p>
            <a:pPr marL="228600" indent="-228600">
              <a:buFont typeface="+mj-lt"/>
              <a:buAutoNum type="arabicPeriod"/>
            </a:pPr>
            <a:r>
              <a:rPr lang="en-GB" dirty="0" smtClean="0">
                <a:latin typeface="Arial" panose="020B0604020202020204" pitchFamily="34" charset="0"/>
                <a:cs typeface="Arial" panose="020B0604020202020204" pitchFamily="34" charset="0"/>
              </a:rPr>
              <a:t>Information and opportunities to take action:</a:t>
            </a:r>
          </a:p>
          <a:p>
            <a:pPr marL="228600" indent="-228600">
              <a:buFont typeface="+mj-lt"/>
              <a:buAutoNum type="arabicPeriod"/>
            </a:pPr>
            <a:r>
              <a:rPr lang="en-GB" dirty="0" smtClean="0">
                <a:latin typeface="Arial" panose="020B0604020202020204" pitchFamily="34" charset="0"/>
                <a:cs typeface="Arial" panose="020B0604020202020204" pitchFamily="34" charset="0"/>
                <a:hlinkClick r:id="rId3"/>
              </a:rPr>
              <a:t>http://www.amnesty.org.uk/issues/Death-penalty</a:t>
            </a:r>
            <a:r>
              <a:rPr lang="en-GB" dirty="0" smtClean="0">
                <a:latin typeface="Arial" panose="020B0604020202020204" pitchFamily="34" charset="0"/>
                <a:cs typeface="Arial" panose="020B0604020202020204" pitchFamily="34" charset="0"/>
              </a:rPr>
              <a:t> </a:t>
            </a:r>
          </a:p>
          <a:p>
            <a:pPr marL="228600" indent="-228600">
              <a:buFont typeface="+mj-lt"/>
              <a:buAutoNum type="arabicPeriod"/>
            </a:pPr>
            <a:r>
              <a:rPr lang="en-GB" dirty="0" smtClean="0">
                <a:latin typeface="Arial" panose="020B0604020202020204" pitchFamily="34" charset="0"/>
                <a:cs typeface="Arial" panose="020B0604020202020204" pitchFamily="34" charset="0"/>
                <a:hlinkClick r:id="rId4"/>
              </a:rPr>
              <a:t>https://www.amnesty.org/en/what-we-do/death-penalty/</a:t>
            </a:r>
            <a:r>
              <a:rPr lang="en-GB" dirty="0" smtClean="0">
                <a:latin typeface="Arial" panose="020B0604020202020204" pitchFamily="34" charset="0"/>
                <a:cs typeface="Arial" panose="020B0604020202020204" pitchFamily="34" charset="0"/>
              </a:rPr>
              <a:t> </a:t>
            </a:r>
          </a:p>
          <a:p>
            <a:pPr marL="228600" indent="-228600">
              <a:buFont typeface="+mj-lt"/>
              <a:buAutoNum type="arabicPeriod"/>
            </a:pPr>
            <a:endParaRPr lang="en-GB" sz="1200" b="0" i="0" u="none" strike="noStrike" kern="1200" baseline="0" dirty="0" smtClean="0">
              <a:solidFill>
                <a:schemeClr val="tx1"/>
              </a:solidFill>
              <a:latin typeface="+mn-lt"/>
              <a:ea typeface="+mn-ea"/>
              <a:cs typeface="+mn-cs"/>
            </a:endParaRPr>
          </a:p>
          <a:p>
            <a:pPr marL="228600" indent="-228600">
              <a:buFont typeface="+mj-lt"/>
              <a:buAutoNum type="arabicPeriod"/>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F8F63B24-16A1-4E45-A478-51382BF46C6A}" type="slidenum">
              <a:rPr lang="en-GB" smtClean="0"/>
              <a:t>15</a:t>
            </a:fld>
            <a:endParaRPr lang="en-GB" dirty="0"/>
          </a:p>
        </p:txBody>
      </p:sp>
    </p:spTree>
    <p:extLst>
      <p:ext uri="{BB962C8B-B14F-4D97-AF65-F5344CB8AC3E}">
        <p14:creationId xmlns:p14="http://schemas.microsoft.com/office/powerpoint/2010/main" val="39285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Slide 1:</a:t>
            </a:r>
            <a:r>
              <a:rPr lang="en-GB" b="1" baseline="0" dirty="0" smtClean="0">
                <a:latin typeface="Arial" panose="020B0604020202020204" pitchFamily="34" charset="0"/>
                <a:cs typeface="Arial" panose="020B0604020202020204" pitchFamily="34" charset="0"/>
              </a:rPr>
              <a:t> The Death Penalty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This presentations on the death penalty is for adult audiences to bring about awareness on the global state of the death penalty in 2014. It will take the audience through Amnesty’s 2014 report on death sentences and executions, cases and Amnesty’s long term commitment to abolishing the death penalty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The 2014 report on the death penalty can be found here: https://www.amnesty.org.uk/sites/default/files/death_sentences_and_executions_2014_en.pdf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You may include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Amnesty International</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is one of the leading organisations to report on the use of the death penalty across the world.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This presentation will take you through Amnesty’s 2014 report on death sentences and executions, death penalty cases and the impact of Amnesty’s work in this area.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Amnesty’s </a:t>
            </a:r>
            <a:r>
              <a:rPr lang="en-GB" sz="1200" kern="1200" dirty="0" smtClean="0">
                <a:solidFill>
                  <a:schemeClr val="tx1"/>
                </a:solidFill>
                <a:effectLst/>
                <a:latin typeface="Arial" panose="020B0604020202020204" pitchFamily="34" charset="0"/>
                <a:ea typeface="+mn-ea"/>
                <a:cs typeface="Arial" panose="020B0604020202020204" pitchFamily="34" charset="0"/>
              </a:rPr>
              <a:t>opposition to the death penalty began as far back as 1965, when it sponsored a UN resolution to suspend and abolish the death penalty for peacetime political offences.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In 1968 Amnesty announced its opposition to the death penalty for political prisoners.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Calls for a total abolition of the death penalty began in 1977, the same year Amnesty was awarded the Nobel Peace Prize.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Amnesty has called on all governments to “bring about the immediate and total abolition of the death penalty”.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Amnesty activists continue to campaign for total abolition of the death penalty in countries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2</a:t>
            </a:fld>
            <a:endParaRPr lang="en-GB" dirty="0"/>
          </a:p>
        </p:txBody>
      </p:sp>
    </p:spTree>
    <p:extLst>
      <p:ext uri="{BB962C8B-B14F-4D97-AF65-F5344CB8AC3E}">
        <p14:creationId xmlns:p14="http://schemas.microsoft.com/office/powerpoint/2010/main" val="385530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2:</a:t>
            </a:r>
            <a:r>
              <a:rPr lang="en-GB" b="1" baseline="0" dirty="0" smtClean="0"/>
              <a:t> Content warning</a:t>
            </a:r>
          </a:p>
          <a:p>
            <a:endParaRPr lang="en-GB" b="1" baseline="0" dirty="0" smtClean="0"/>
          </a:p>
          <a:p>
            <a:r>
              <a:rPr lang="en-GB" b="0" baseline="0" dirty="0" smtClean="0"/>
              <a:t>Before the full presentation begins, it is worth providing a content warning as the nature of the topic may be upsetting or distressing.</a:t>
            </a:r>
          </a:p>
          <a:p>
            <a:endParaRPr lang="en-GB" b="0" baseline="0" dirty="0" smtClean="0"/>
          </a:p>
          <a:p>
            <a:r>
              <a:rPr lang="en-GB" b="0" baseline="0" dirty="0" smtClean="0"/>
              <a:t>Content warning for the following:</a:t>
            </a:r>
          </a:p>
          <a:p>
            <a:endParaRPr lang="en-GB" b="0" baseline="0" dirty="0" smtClean="0"/>
          </a:p>
          <a:p>
            <a:r>
              <a:rPr lang="en-GB" b="0" baseline="0" dirty="0" smtClean="0"/>
              <a:t>Death</a:t>
            </a:r>
          </a:p>
          <a:p>
            <a:r>
              <a:rPr lang="en-GB" b="0" baseline="0" dirty="0" smtClean="0"/>
              <a:t>Executions (including methods of execution and descriptions of executions)</a:t>
            </a:r>
          </a:p>
          <a:p>
            <a:r>
              <a:rPr lang="en-GB" b="0" baseline="0" dirty="0" smtClean="0"/>
              <a:t>Imprisonment</a:t>
            </a:r>
          </a:p>
          <a:p>
            <a:r>
              <a:rPr lang="en-GB" b="0" baseline="0" dirty="0" smtClean="0"/>
              <a:t>Inhumane conditions (including descriptions of death row cells and regimes)</a:t>
            </a:r>
          </a:p>
          <a:p>
            <a:r>
              <a:rPr lang="en-GB" b="0" baseline="0" dirty="0" smtClean="0"/>
              <a:t>Torture (includes references to torture being used to obtain confessions and “botched” executions)</a:t>
            </a:r>
          </a:p>
          <a:p>
            <a:endParaRPr lang="en-GB" b="0" baseline="0" dirty="0" smtClean="0"/>
          </a:p>
          <a:p>
            <a:pPr rtl="0"/>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You may include the following:</a:t>
            </a:r>
          </a:p>
          <a:p>
            <a:pPr rtl="0"/>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The nature of the work we do at Amnesty means that we often deal with issues which are upsetting or distressing. As you can see from the statistics the number of executions that were recorded by Amnesty and death sentences handed. Behind each death sentence is a story of human suffering.</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If at any time a member of the audience does find any of the content distressing or it makes them uncomfortable, do check whether it would be possible to explain that section in a different way. It may be possible for audience members to remove themselves for upsetting sections and then return.</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The content of this presentation will include details about death, methods and descriptions of executions and other violations of human rights including, torture and inhumane treatment.</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The presentation will also include the types of crimes that could lead to being sentenced to death in different countries, which you may also find alarming. </a:t>
            </a:r>
          </a:p>
          <a:p>
            <a:pPr marL="228600" indent="-228600" rtl="0">
              <a:buFont typeface="+mj-lt"/>
              <a:buAutoNum type="arabicPeriod"/>
            </a:pPr>
            <a:endParaRPr lang="en-GB" sz="1200" b="0" i="0" u="none" strike="noStrike" kern="1200" baseline="0" dirty="0" smtClean="0">
              <a:solidFill>
                <a:schemeClr val="tx1"/>
              </a:solidFill>
              <a:latin typeface="+mn-lt"/>
              <a:ea typeface="+mn-ea"/>
              <a:cs typeface="+mn-cs"/>
            </a:endParaRPr>
          </a:p>
          <a:p>
            <a:pPr marL="228600" indent="-228600" rtl="0">
              <a:buFont typeface="+mj-lt"/>
              <a:buAutoNum type="arabicPeriod"/>
            </a:pPr>
            <a:endParaRPr lang="en-GB" b="0" dirty="0"/>
          </a:p>
        </p:txBody>
      </p:sp>
      <p:sp>
        <p:nvSpPr>
          <p:cNvPr id="4" name="Slide Number Placeholder 3"/>
          <p:cNvSpPr>
            <a:spLocks noGrp="1"/>
          </p:cNvSpPr>
          <p:nvPr>
            <p:ph type="sldNum" sz="quarter" idx="10"/>
          </p:nvPr>
        </p:nvSpPr>
        <p:spPr/>
        <p:txBody>
          <a:bodyPr/>
          <a:lstStyle/>
          <a:p>
            <a:fld id="{F8F63B24-16A1-4E45-A478-51382BF46C6A}" type="slidenum">
              <a:rPr lang="en-GB" smtClean="0"/>
              <a:t>3</a:t>
            </a:fld>
            <a:endParaRPr lang="en-GB" dirty="0"/>
          </a:p>
        </p:txBody>
      </p:sp>
    </p:spTree>
    <p:extLst>
      <p:ext uri="{BB962C8B-B14F-4D97-AF65-F5344CB8AC3E}">
        <p14:creationId xmlns:p14="http://schemas.microsoft.com/office/powerpoint/2010/main" val="9276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effectLst/>
                <a:latin typeface="Arial" panose="020B0604020202020204" pitchFamily="34" charset="0"/>
                <a:ea typeface="+mn-ea"/>
                <a:cs typeface="Arial" panose="020B0604020202020204" pitchFamily="34" charset="0"/>
              </a:rPr>
              <a:t>Slide 3: “What is the Death Penalty?” - Death Penalty Definition</a:t>
            </a:r>
            <a:endParaRPr lang="en-GB" sz="1200" b="1" u="none" kern="1200" dirty="0" smtClean="0">
              <a:solidFill>
                <a:schemeClr val="tx1"/>
              </a:solidFill>
              <a:effectLst/>
              <a:latin typeface="Arial" panose="020B0604020202020204" pitchFamily="34" charset="0"/>
              <a:ea typeface="+mn-ea"/>
              <a:cs typeface="Arial" panose="020B0604020202020204" pitchFamily="34" charset="0"/>
            </a:endParaRPr>
          </a:p>
          <a:p>
            <a:endParaRPr lang="en-US" sz="120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Arial" panose="020B0604020202020204" pitchFamily="34" charset="0"/>
                <a:ea typeface="+mn-ea"/>
                <a:cs typeface="Arial" panose="020B0604020202020204" pitchFamily="34" charset="0"/>
              </a:rPr>
              <a:t>This slide will engage the audience to put forward their ideas of what is meant by the death penalty.</a:t>
            </a:r>
            <a:r>
              <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You could engage the audience by discussing the pictures in this slide. They are from Abu Salim Prison in Libya. Thousands were executed here under the Gaddafi regime. It can be a useful catalyst for beginning the discussion on the death penalty. It can also</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help outline the difficult, upsetting and distressing nature of this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rPr>
              <a:t>You may wish to play this short video: </a:t>
            </a:r>
            <a:r>
              <a:rPr lang="en-GB" sz="1200" b="0" i="0" kern="1200" dirty="0" smtClean="0">
                <a:solidFill>
                  <a:schemeClr val="tx1"/>
                </a:solidFill>
                <a:effectLst/>
                <a:latin typeface="Arial" panose="020B0604020202020204" pitchFamily="34" charset="0"/>
                <a:ea typeface="+mn-ea"/>
                <a:cs typeface="Arial" panose="020B0604020202020204" pitchFamily="34" charset="0"/>
              </a:rPr>
              <a:t>Death Penalty Facts and Statistics 2014</a:t>
            </a:r>
          </a:p>
          <a:p>
            <a:r>
              <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rPr>
              <a:t>https://www.youtube.com/watch?t=12&amp;v=BYmNt-bDefM </a:t>
            </a:r>
          </a:p>
          <a:p>
            <a:endPar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r>
              <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rPr>
              <a:t>You may include: </a:t>
            </a:r>
          </a:p>
          <a:p>
            <a:r>
              <a:rPr lang="en-US" sz="1200" u="none" strike="noStrike" kern="1200" dirty="0" smtClean="0">
                <a:solidFill>
                  <a:schemeClr val="tx1"/>
                </a:solidFill>
                <a:effectLst/>
                <a:latin typeface="Arial" panose="020B0604020202020204" pitchFamily="34" charset="0"/>
                <a:ea typeface="+mn-ea"/>
                <a:cs typeface="Arial" panose="020B0604020202020204" pitchFamily="34" charset="0"/>
              </a:rPr>
              <a:t> </a:t>
            </a:r>
          </a:p>
          <a:p>
            <a:pPr marL="228600" indent="-228600">
              <a:buFont typeface="+mj-lt"/>
              <a:buAutoNum type="arabicPeriod"/>
            </a:pPr>
            <a:r>
              <a:rPr lang="en-US" sz="1200" b="0" kern="1200" dirty="0" smtClean="0">
                <a:solidFill>
                  <a:schemeClr val="tx1"/>
                </a:solidFill>
                <a:effectLst/>
                <a:latin typeface="Arial" panose="020B0604020202020204" pitchFamily="34" charset="0"/>
                <a:ea typeface="+mn-ea"/>
                <a:cs typeface="Arial" panose="020B0604020202020204" pitchFamily="34" charset="0"/>
              </a:rPr>
              <a:t>The</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images you see are from </a:t>
            </a:r>
            <a:r>
              <a:rPr lang="en-US" sz="1200" kern="1200" dirty="0" smtClean="0">
                <a:solidFill>
                  <a:schemeClr val="tx1"/>
                </a:solidFill>
                <a:effectLst/>
                <a:latin typeface="Arial" panose="020B0604020202020204" pitchFamily="34" charset="0"/>
                <a:ea typeface="+mn-ea"/>
                <a:cs typeface="Arial" panose="020B0604020202020204" pitchFamily="34" charset="0"/>
              </a:rPr>
              <a:t>are from Abu Salim Prison in Libya. Thousands were executed here under the Gaddafi regime. Let’s use these images to begin our discussion on the death penalty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a:t>
            </a:r>
          </a:p>
          <a:p>
            <a:pPr marL="228600" indent="-228600">
              <a:buFont typeface="+mj-lt"/>
              <a:buAutoNum type="arabicPeriod"/>
            </a:pPr>
            <a:r>
              <a:rPr lang="en-US" sz="1200" b="1" kern="1200" dirty="0" smtClean="0">
                <a:solidFill>
                  <a:schemeClr val="tx1"/>
                </a:solidFill>
                <a:effectLst/>
                <a:latin typeface="Arial" panose="020B0604020202020204" pitchFamily="34" charset="0"/>
                <a:ea typeface="+mn-ea"/>
                <a:cs typeface="Arial" panose="020B0604020202020204" pitchFamily="34" charset="0"/>
              </a:rPr>
              <a:t>Activity: </a:t>
            </a:r>
            <a:r>
              <a:rPr lang="en-US" sz="1200" kern="1200" dirty="0" smtClean="0">
                <a:solidFill>
                  <a:schemeClr val="tx1"/>
                </a:solidFill>
                <a:effectLst/>
                <a:latin typeface="Arial" panose="020B0604020202020204" pitchFamily="34" charset="0"/>
                <a:ea typeface="+mn-ea"/>
                <a:cs typeface="Arial" panose="020B0604020202020204" pitchFamily="34" charset="0"/>
              </a:rPr>
              <a:t>Ask the participants to discuss the images and what they understand by the death penalty?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(5 minutes)</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US" sz="1200" kern="1200" dirty="0" smtClean="0">
                <a:solidFill>
                  <a:schemeClr val="tx1"/>
                </a:solidFill>
                <a:effectLst/>
                <a:latin typeface="Arial" panose="020B0604020202020204" pitchFamily="34" charset="0"/>
                <a:ea typeface="+mn-ea"/>
                <a:cs typeface="Arial" panose="020B0604020202020204" pitchFamily="34" charset="0"/>
              </a:rPr>
              <a:t>The phrase “capital punishment” may also be given (originating from the Latin “caput” and so affecting the head or life). </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After</a:t>
            </a:r>
            <a:r>
              <a:rPr lang="en-GB" sz="1100" baseline="0" dirty="0" smtClean="0">
                <a:latin typeface="Arial" panose="020B0604020202020204" pitchFamily="34" charset="0"/>
                <a:cs typeface="Arial" panose="020B0604020202020204" pitchFamily="34" charset="0"/>
              </a:rPr>
              <a:t> some discussions you can offer the following definition. </a:t>
            </a:r>
          </a:p>
          <a:p>
            <a:pPr marL="228600" indent="-228600">
              <a:buFont typeface="+mj-lt"/>
              <a:buAutoNum type="arabicPeriod"/>
            </a:pPr>
            <a:r>
              <a:rPr lang="en-GB" sz="1100" baseline="0" dirty="0" smtClean="0">
                <a:latin typeface="Arial" panose="020B0604020202020204" pitchFamily="34" charset="0"/>
                <a:cs typeface="Arial" panose="020B0604020202020204" pitchFamily="34" charset="0"/>
              </a:rPr>
              <a:t>T</a:t>
            </a:r>
            <a:r>
              <a:rPr lang="en-GB" sz="1100" dirty="0" smtClean="0">
                <a:latin typeface="Arial" panose="020B0604020202020204" pitchFamily="34" charset="0"/>
                <a:cs typeface="Arial" panose="020B0604020202020204" pitchFamily="34" charset="0"/>
              </a:rPr>
              <a:t>he death penalty (aka capital punishment) is t</a:t>
            </a:r>
            <a:r>
              <a:rPr lang="en-GB" sz="1200" i="0" dirty="0" smtClean="0">
                <a:latin typeface="Arial" panose="020B0604020202020204" pitchFamily="34" charset="0"/>
                <a:cs typeface="Arial" panose="020B0604020202020204" pitchFamily="34" charset="0"/>
              </a:rPr>
              <a:t>he premeditated, judicially sanctioned killing of an individual by the state.</a:t>
            </a:r>
          </a:p>
          <a:p>
            <a:pPr marL="228600" indent="-228600">
              <a:buFont typeface="+mj-lt"/>
              <a:buAutoNum type="arabicPeriod"/>
            </a:pPr>
            <a:r>
              <a:rPr lang="en-US" sz="1200" kern="1200" dirty="0" smtClean="0">
                <a:solidFill>
                  <a:schemeClr val="tx1"/>
                </a:solidFill>
                <a:effectLst/>
                <a:latin typeface="Arial" panose="020B0604020202020204" pitchFamily="34" charset="0"/>
                <a:ea typeface="+mn-ea"/>
                <a:cs typeface="Arial" panose="020B0604020202020204" pitchFamily="34" charset="0"/>
              </a:rPr>
              <a:t>It is essential to </a:t>
            </a:r>
            <a:r>
              <a:rPr lang="en-GB" sz="1200" kern="1200" noProof="0" dirty="0" smtClean="0">
                <a:solidFill>
                  <a:schemeClr val="tx1"/>
                </a:solidFill>
                <a:effectLst/>
                <a:latin typeface="Arial" panose="020B0604020202020204" pitchFamily="34" charset="0"/>
                <a:ea typeface="+mn-ea"/>
                <a:cs typeface="Arial" panose="020B0604020202020204" pitchFamily="34" charset="0"/>
              </a:rPr>
              <a:t>emphasise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that we are referring only to executions by a state in accordance with the laws of that state. </a:t>
            </a:r>
          </a:p>
          <a:p>
            <a:pPr marL="228600" indent="-228600">
              <a:buFont typeface="+mj-lt"/>
              <a:buAutoNum type="arabicPeriod"/>
            </a:pPr>
            <a:r>
              <a:rPr lang="en-US" sz="1200" kern="1200" dirty="0" smtClean="0">
                <a:solidFill>
                  <a:schemeClr val="tx1"/>
                </a:solidFill>
                <a:effectLst/>
                <a:latin typeface="Arial" panose="020B0604020202020204" pitchFamily="34" charset="0"/>
                <a:ea typeface="+mn-ea"/>
                <a:cs typeface="Arial" panose="020B0604020202020204" pitchFamily="34" charset="0"/>
              </a:rPr>
              <a:t>Whilst executions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are also carried out </a:t>
            </a:r>
            <a:r>
              <a:rPr lang="en-US" sz="1200" kern="1200" dirty="0" smtClean="0">
                <a:solidFill>
                  <a:schemeClr val="tx1"/>
                </a:solidFill>
                <a:effectLst/>
                <a:latin typeface="Arial" panose="020B0604020202020204" pitchFamily="34" charset="0"/>
                <a:ea typeface="+mn-ea"/>
                <a:cs typeface="Arial" panose="020B0604020202020204" pitchFamily="34" charset="0"/>
              </a:rPr>
              <a:t>by non-state actors (e.g. ISIS),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it should be understood that whilst Amnesty categorically condemns such acts, Amnesty’s work on the death penalty aims to abolish state sanctioned killing.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kern="1200" dirty="0" smtClean="0">
                <a:solidFill>
                  <a:schemeClr val="tx1"/>
                </a:solidFill>
                <a:effectLst/>
                <a:latin typeface="Arial" panose="020B0604020202020204" pitchFamily="34" charset="0"/>
                <a:ea typeface="+mn-ea"/>
                <a:cs typeface="Arial" panose="020B0604020202020204" pitchFamily="34" charset="0"/>
              </a:rPr>
              <a:t>Every day, people are executed by the state as punishment for a variety of crimes – sometimes for acts that should not be </a:t>
            </a:r>
            <a:r>
              <a:rPr lang="en-GB" sz="1200" b="0" i="0" kern="1200" noProof="0" dirty="0" smtClean="0">
                <a:solidFill>
                  <a:schemeClr val="tx1"/>
                </a:solidFill>
                <a:effectLst/>
                <a:latin typeface="Arial" panose="020B0604020202020204" pitchFamily="34" charset="0"/>
                <a:ea typeface="+mn-ea"/>
                <a:cs typeface="Arial" panose="020B0604020202020204" pitchFamily="34" charset="0"/>
              </a:rPr>
              <a:t>criminalised</a:t>
            </a:r>
            <a:r>
              <a:rPr lang="en-GB" sz="1200" b="0" i="0" kern="1200" dirty="0" smtClean="0">
                <a:solidFill>
                  <a:schemeClr val="tx1"/>
                </a:solidFill>
                <a:effectLst/>
                <a:latin typeface="Arial" panose="020B0604020202020204" pitchFamily="34" charset="0"/>
                <a:ea typeface="+mn-ea"/>
                <a:cs typeface="Arial" panose="020B0604020202020204" pitchFamily="34" charset="0"/>
              </a:rPr>
              <a:t>. In some countries it can be for who you sleep with, in others it is reserved for acts of terror and murder.</a:t>
            </a:r>
          </a:p>
          <a:p>
            <a:pPr marL="228600" indent="-228600">
              <a:buFont typeface="+mj-lt"/>
              <a:buAutoNum type="arabicPeriod"/>
            </a:pPr>
            <a:r>
              <a:rPr lang="en-GB" sz="1200" b="0" i="0" kern="1200" dirty="0" smtClean="0">
                <a:solidFill>
                  <a:schemeClr val="tx1"/>
                </a:solidFill>
                <a:effectLst/>
                <a:latin typeface="Arial" panose="020B0604020202020204" pitchFamily="34" charset="0"/>
                <a:ea typeface="+mn-ea"/>
                <a:cs typeface="Arial" panose="020B0604020202020204" pitchFamily="34" charset="0"/>
              </a:rPr>
              <a:t>Some countries execute people who were under 18 years old when the crime was committed, others use the death penalty against people who suffer mental problems. Before people die they are often imprisoned for years on “death row”. Not knowing when their time is up, or whether they will see their families one last time.</a:t>
            </a:r>
          </a:p>
          <a:p>
            <a:pPr marL="228600" indent="-228600">
              <a:buFont typeface="+mj-lt"/>
              <a:buAutoNum type="arabicPeriod"/>
            </a:pPr>
            <a:r>
              <a:rPr lang="en-GB" sz="1200" b="0" i="0" kern="1200" dirty="0" smtClean="0">
                <a:solidFill>
                  <a:schemeClr val="tx1"/>
                </a:solidFill>
                <a:effectLst/>
                <a:latin typeface="Arial" panose="020B0604020202020204" pitchFamily="34" charset="0"/>
                <a:ea typeface="+mn-ea"/>
                <a:cs typeface="Arial" panose="020B0604020202020204" pitchFamily="34" charset="0"/>
              </a:rPr>
              <a:t>The death penalty is cruel, inhuman and degrading. Amnesty opposes the death penalty at all times - regardless of who is accused, the crime, guilt or innocence or method of execution.</a:t>
            </a:r>
          </a:p>
          <a:p>
            <a:pPr marL="228600" indent="-228600">
              <a:buFont typeface="+mj-lt"/>
              <a:buAutoNum type="arabicPeriod"/>
            </a:pPr>
            <a:endParaRPr lang="en-GB"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4</a:t>
            </a:fld>
            <a:endParaRPr lang="en-GB" dirty="0"/>
          </a:p>
        </p:txBody>
      </p:sp>
    </p:spTree>
    <p:extLst>
      <p:ext uri="{BB962C8B-B14F-4D97-AF65-F5344CB8AC3E}">
        <p14:creationId xmlns:p14="http://schemas.microsoft.com/office/powerpoint/2010/main" val="346977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a:t>
            </a:r>
            <a:r>
              <a:rPr lang="en-US" sz="1200" b="1" u="none" kern="1200" baseline="0" dirty="0" smtClean="0">
                <a:solidFill>
                  <a:schemeClr val="tx1"/>
                </a:solidFill>
                <a:effectLst/>
                <a:latin typeface="+mn-lt"/>
                <a:ea typeface="+mn-ea"/>
                <a:cs typeface="+mn-cs"/>
              </a:rPr>
              <a:t> 4</a:t>
            </a:r>
            <a:r>
              <a:rPr lang="en-US" sz="1200" b="1" u="none" kern="1200" dirty="0" smtClean="0">
                <a:solidFill>
                  <a:schemeClr val="tx1"/>
                </a:solidFill>
                <a:effectLst/>
                <a:latin typeface="+mn-lt"/>
                <a:ea typeface="+mn-ea"/>
                <a:cs typeface="+mn-cs"/>
              </a:rPr>
              <a:t>: </a:t>
            </a:r>
            <a:r>
              <a:rPr lang="en-GB" sz="1200" b="1" u="none" kern="1200" dirty="0" smtClean="0">
                <a:solidFill>
                  <a:schemeClr val="tx1"/>
                </a:solidFill>
                <a:effectLst/>
                <a:latin typeface="+mn-lt"/>
                <a:ea typeface="+mn-ea"/>
                <a:cs typeface="+mn-cs"/>
              </a:rPr>
              <a:t>Sentenced to Death</a:t>
            </a:r>
          </a:p>
          <a:p>
            <a:pPr marL="0" indent="0">
              <a:buFont typeface="Arial" panose="020B0604020202020204" pitchFamily="34" charset="0"/>
              <a:buNone/>
            </a:pPr>
            <a:endParaRPr lang="en-GB" sz="1200" b="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0" dirty="0" smtClean="0">
                <a:latin typeface="Arial" panose="020B0604020202020204" pitchFamily="34" charset="0"/>
                <a:cs typeface="Arial" panose="020B0604020202020204" pitchFamily="34" charset="0"/>
              </a:rPr>
              <a:t>This</a:t>
            </a:r>
            <a:r>
              <a:rPr lang="en-GB" sz="1200" b="0" baseline="0" dirty="0" smtClean="0">
                <a:latin typeface="Arial" panose="020B0604020202020204" pitchFamily="34" charset="0"/>
                <a:cs typeface="Arial" panose="020B0604020202020204" pitchFamily="34" charset="0"/>
              </a:rPr>
              <a:t> slide begins the discussion on the death penalty sentence. It is useful to draw attention to the fact that a number of countries such as China and Taiwan use death penalty sentences for political reasons, such as China sentencing alleged terrorists in a stadium in front of thousands.</a:t>
            </a:r>
          </a:p>
          <a:p>
            <a:pPr marL="0" indent="0">
              <a:buFont typeface="Arial" panose="020B0604020202020204" pitchFamily="34" charset="0"/>
              <a:buNone/>
            </a:pPr>
            <a:endParaRPr lang="en-GB" sz="1200"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0" baseline="0" dirty="0" smtClean="0">
                <a:latin typeface="Arial" panose="020B0604020202020204" pitchFamily="34" charset="0"/>
                <a:cs typeface="Arial" panose="020B0604020202020204" pitchFamily="34" charset="0"/>
              </a:rPr>
              <a:t>It is also useful to ask the audience what crimes they think may prompt the death penalty? Are they surprised that a number of countries have the death penalty as a sentence for crimes that don’t include intentional killing?</a:t>
            </a:r>
          </a:p>
          <a:p>
            <a:pPr marL="0" indent="0">
              <a:buFont typeface="Arial" panose="020B0604020202020204" pitchFamily="34" charset="0"/>
              <a:buNone/>
            </a:pPr>
            <a:endParaRPr lang="en-GB" sz="1200"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0" baseline="0" dirty="0" smtClean="0">
                <a:latin typeface="Arial" panose="020B0604020202020204" pitchFamily="34" charset="0"/>
                <a:cs typeface="Arial" panose="020B0604020202020204" pitchFamily="34" charset="0"/>
              </a:rPr>
              <a:t>You may start with the following activity:</a:t>
            </a:r>
          </a:p>
          <a:p>
            <a:pPr marL="0" indent="0">
              <a:buFont typeface="Arial" panose="020B0604020202020204" pitchFamily="34" charset="0"/>
              <a:buNone/>
            </a:pPr>
            <a:endParaRPr lang="en-GB" sz="1200"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baseline="0" dirty="0" smtClean="0">
                <a:latin typeface="Arial" panose="020B0604020202020204" pitchFamily="34" charset="0"/>
                <a:cs typeface="Arial" panose="020B0604020202020204" pitchFamily="34" charset="0"/>
              </a:rPr>
              <a:t>Activity: </a:t>
            </a:r>
            <a:r>
              <a:rPr lang="en-GB" sz="1200" b="0" baseline="0" dirty="0" smtClean="0">
                <a:latin typeface="Arial" panose="020B0604020202020204" pitchFamily="34" charset="0"/>
                <a:cs typeface="Arial" panose="020B0604020202020204" pitchFamily="34" charset="0"/>
              </a:rPr>
              <a:t>Can the audience suggest what crimes and in what countries might be punished with the death penalty?</a:t>
            </a:r>
          </a:p>
          <a:p>
            <a:pPr marL="0" indent="0">
              <a:buFont typeface="Arial" panose="020B0604020202020204" pitchFamily="34" charset="0"/>
              <a:buNone/>
            </a:pPr>
            <a:endParaRPr lang="en-GB" sz="1200" b="1" dirty="0" smtClean="0">
              <a:latin typeface="Arial" panose="020B0604020202020204" pitchFamily="34" charset="0"/>
              <a:cs typeface="Arial" panose="020B0604020202020204" pitchFamily="34" charset="0"/>
            </a:endParaRPr>
          </a:p>
          <a:p>
            <a:pPr marL="285750" indent="-285750">
              <a:buFont typeface="+mj-lt"/>
              <a:buAutoNum type="arabicPeriod"/>
            </a:pPr>
            <a:r>
              <a:rPr lang="en-GB" sz="1200" dirty="0" smtClean="0">
                <a:latin typeface="Arial" panose="020B0604020202020204" pitchFamily="34" charset="0"/>
                <a:cs typeface="Arial" panose="020B0604020202020204" pitchFamily="34" charset="0"/>
              </a:rPr>
              <a:t>Not all those executed have been convicted of intentional killing.</a:t>
            </a:r>
          </a:p>
          <a:p>
            <a:pPr marL="285750" indent="-285750">
              <a:buFont typeface="+mj-lt"/>
              <a:buAutoNum type="arabicPeriod"/>
            </a:pPr>
            <a:r>
              <a:rPr lang="en-GB" sz="1200" dirty="0" smtClean="0">
                <a:latin typeface="Arial" panose="020B0604020202020204" pitchFamily="34" charset="0"/>
                <a:cs typeface="Arial" panose="020B0604020202020204" pitchFamily="34" charset="0"/>
              </a:rPr>
              <a:t>Some countries have mandatory death sentences for certain crimes. </a:t>
            </a:r>
          </a:p>
          <a:p>
            <a:pPr marL="285750" indent="-285750">
              <a:buFont typeface="+mj-lt"/>
              <a:buAutoNum type="arabicPeriod"/>
            </a:pPr>
            <a:endParaRPr lang="en-GB" sz="1200" dirty="0" smtClean="0">
              <a:latin typeface="+mn-lt"/>
              <a:cs typeface="+mn-cs"/>
            </a:endParaRPr>
          </a:p>
          <a:p>
            <a:pPr marL="285750" indent="-285750">
              <a:buFont typeface="+mj-lt"/>
              <a:buAutoNum type="arabicPeriod"/>
            </a:pPr>
            <a:r>
              <a:rPr lang="en-GB" sz="1200" b="0" dirty="0" smtClean="0">
                <a:latin typeface="Arial" panose="020B0604020202020204" pitchFamily="34" charset="0"/>
                <a:cs typeface="Arial" panose="020B0604020202020204" pitchFamily="34" charset="0"/>
              </a:rPr>
              <a:t>Offenses</a:t>
            </a:r>
            <a:r>
              <a:rPr lang="en-GB" sz="1200" b="0" baseline="0" dirty="0" smtClean="0">
                <a:latin typeface="Arial" panose="020B0604020202020204" pitchFamily="34" charset="0"/>
                <a:cs typeface="Arial" panose="020B0604020202020204" pitchFamily="34" charset="0"/>
              </a:rPr>
              <a:t> attracting the death penalty include:</a:t>
            </a:r>
          </a:p>
          <a:p>
            <a:r>
              <a:rPr lang="en-GB" sz="1200" b="1" dirty="0" smtClean="0">
                <a:latin typeface="Arial" panose="020B0604020202020204" pitchFamily="34" charset="0"/>
                <a:cs typeface="Arial" panose="020B0604020202020204" pitchFamily="34" charset="0"/>
              </a:rPr>
              <a:t>- Adultery</a:t>
            </a:r>
            <a:r>
              <a:rPr lang="en-GB" sz="1200" dirty="0" smtClean="0">
                <a:latin typeface="Arial" panose="020B0604020202020204" pitchFamily="34" charset="0"/>
                <a:cs typeface="Arial" panose="020B0604020202020204" pitchFamily="34" charset="0"/>
              </a:rPr>
              <a:t> (Saudi Arabia)		</a:t>
            </a:r>
          </a:p>
          <a:p>
            <a:r>
              <a:rPr lang="en-GB" sz="1200" b="1" dirty="0" smtClean="0">
                <a:latin typeface="Arial" panose="020B0604020202020204" pitchFamily="34" charset="0"/>
                <a:cs typeface="Arial" panose="020B0604020202020204" pitchFamily="34" charset="0"/>
              </a:rPr>
              <a:t>- Blasphemy</a:t>
            </a:r>
            <a:r>
              <a:rPr lang="en-GB" sz="1200" dirty="0" smtClean="0">
                <a:latin typeface="Arial" panose="020B0604020202020204" pitchFamily="34" charset="0"/>
                <a:cs typeface="Arial" panose="020B0604020202020204" pitchFamily="34" charset="0"/>
              </a:rPr>
              <a:t> (Pakistan)</a:t>
            </a:r>
          </a:p>
          <a:p>
            <a:r>
              <a:rPr lang="en-GB" sz="1200" b="1" dirty="0" smtClean="0">
                <a:latin typeface="Arial" panose="020B0604020202020204" pitchFamily="34" charset="0"/>
                <a:cs typeface="Arial" panose="020B0604020202020204" pitchFamily="34" charset="0"/>
              </a:rPr>
              <a:t>- Rape</a:t>
            </a:r>
            <a:r>
              <a:rPr lang="en-GB" sz="1200" dirty="0" smtClean="0">
                <a:latin typeface="Arial" panose="020B0604020202020204" pitchFamily="34" charset="0"/>
                <a:cs typeface="Arial" panose="020B0604020202020204" pitchFamily="34" charset="0"/>
              </a:rPr>
              <a:t> (e.g. Somalia)</a:t>
            </a:r>
          </a:p>
          <a:p>
            <a:r>
              <a:rPr lang="en-GB" sz="1200" b="1" dirty="0" smtClean="0">
                <a:latin typeface="Arial" panose="020B0604020202020204" pitchFamily="34" charset="0"/>
                <a:cs typeface="Arial" panose="020B0604020202020204" pitchFamily="34" charset="0"/>
              </a:rPr>
              <a:t>- Economic Crimes </a:t>
            </a:r>
            <a:r>
              <a:rPr lang="en-GB" sz="1200" dirty="0" smtClean="0">
                <a:latin typeface="Arial" panose="020B0604020202020204" pitchFamily="34" charset="0"/>
                <a:cs typeface="Arial" panose="020B0604020202020204" pitchFamily="34" charset="0"/>
              </a:rPr>
              <a:t>(e.g. China, Vietnam)</a:t>
            </a:r>
          </a:p>
          <a:p>
            <a:r>
              <a:rPr lang="en-GB" sz="1200" b="1" dirty="0" smtClean="0">
                <a:latin typeface="Arial" panose="020B0604020202020204" pitchFamily="34" charset="0"/>
                <a:cs typeface="Arial" panose="020B0604020202020204" pitchFamily="34" charset="0"/>
              </a:rPr>
              <a:t>- Drugs-related offences </a:t>
            </a:r>
            <a:r>
              <a:rPr lang="en-GB" sz="1200" dirty="0" smtClean="0">
                <a:latin typeface="Arial" panose="020B0604020202020204" pitchFamily="34" charset="0"/>
                <a:cs typeface="Arial" panose="020B0604020202020204" pitchFamily="34" charset="0"/>
              </a:rPr>
              <a:t>(e.g. Indonesia, Iran, Yemen)</a:t>
            </a:r>
          </a:p>
          <a:p>
            <a:r>
              <a:rPr lang="en-GB" sz="1200" b="1" dirty="0" smtClean="0">
                <a:latin typeface="Arial" panose="020B0604020202020204" pitchFamily="34" charset="0"/>
                <a:cs typeface="Arial" panose="020B0604020202020204" pitchFamily="34" charset="0"/>
              </a:rPr>
              <a:t>- Crimes against the state </a:t>
            </a:r>
            <a:r>
              <a:rPr lang="en-GB" sz="1200" dirty="0" smtClean="0">
                <a:latin typeface="Arial" panose="020B0604020202020204" pitchFamily="34" charset="0"/>
                <a:cs typeface="Arial" panose="020B0604020202020204" pitchFamily="34" charset="0"/>
              </a:rPr>
              <a:t>(e.g. North Korea, Iran)</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4. Many of those sentenced have:</a:t>
            </a:r>
            <a:r>
              <a:rPr lang="en-GB" sz="1200" baseline="0" dirty="0" smtClean="0">
                <a:latin typeface="Arial" panose="020B0604020202020204" pitchFamily="34" charset="0"/>
                <a:cs typeface="Arial" panose="020B0604020202020204" pitchFamily="34" charset="0"/>
              </a:rPr>
              <a:t> </a:t>
            </a:r>
          </a:p>
          <a:p>
            <a:r>
              <a:rPr lang="en-GB" sz="1200" dirty="0" smtClean="0">
                <a:latin typeface="Arial" panose="020B0604020202020204" pitchFamily="34" charset="0"/>
                <a:cs typeface="Arial" panose="020B0604020202020204" pitchFamily="34" charset="0"/>
              </a:rPr>
              <a:t>- Not been afforded a fair trial, been present for their sentencing or given the opportunity to appeal.</a:t>
            </a:r>
          </a:p>
          <a:p>
            <a:r>
              <a:rPr lang="en-GB" sz="1200" dirty="0" smtClean="0">
                <a:latin typeface="Arial" panose="020B0604020202020204" pitchFamily="34" charset="0"/>
                <a:cs typeface="Arial" panose="020B0604020202020204" pitchFamily="34" charset="0"/>
              </a:rPr>
              <a:t>- Are</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based on confessions obtained under torture.</a:t>
            </a:r>
          </a:p>
          <a:p>
            <a:pPr marL="285750" indent="-2857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5. Some countries also have mandatory</a:t>
            </a:r>
            <a:r>
              <a:rPr lang="en-GB" sz="1200" baseline="0" dirty="0" smtClean="0">
                <a:latin typeface="Arial" panose="020B0604020202020204" pitchFamily="34" charset="0"/>
                <a:cs typeface="Arial" panose="020B0604020202020204" pitchFamily="34" charset="0"/>
              </a:rPr>
              <a:t> sentences, which require the death penalty for all instances of that crime. </a:t>
            </a:r>
          </a:p>
          <a:p>
            <a:pPr marL="0" indent="0">
              <a:buFont typeface="Arial" panose="020B0604020202020204" pitchFamily="34" charset="0"/>
              <a:buNone/>
            </a:pPr>
            <a:r>
              <a:rPr lang="en-GB" sz="1200" baseline="0" dirty="0" smtClean="0">
                <a:latin typeface="Arial" panose="020B0604020202020204" pitchFamily="34" charset="0"/>
                <a:cs typeface="Arial" panose="020B0604020202020204" pitchFamily="34" charset="0"/>
              </a:rPr>
              <a:t>6. This </a:t>
            </a:r>
            <a:r>
              <a:rPr lang="en-US" sz="1200" kern="1200" dirty="0" smtClean="0">
                <a:solidFill>
                  <a:schemeClr val="tx1"/>
                </a:solidFill>
                <a:effectLst/>
                <a:latin typeface="+mn-lt"/>
                <a:ea typeface="+mn-ea"/>
                <a:cs typeface="+mn-cs"/>
              </a:rPr>
              <a:t>does not allow any possibility of taking into account a defendant’s personal circumstances or the circumstances of the particular offence</a:t>
            </a:r>
            <a:r>
              <a:rPr lang="en-US" sz="1200" kern="1200" baseline="0" dirty="0" smtClean="0">
                <a:solidFill>
                  <a:schemeClr val="tx1"/>
                </a:solidFill>
                <a:effectLst/>
                <a:latin typeface="+mn-lt"/>
                <a:ea typeface="+mn-ea"/>
                <a:cs typeface="+mn-cs"/>
              </a:rPr>
              <a:t> such as mental incapacity and illness, which will be discuss later. </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a:buFont typeface="+mj-lt"/>
              <a:buNone/>
            </a:pPr>
            <a:r>
              <a:rPr lang="en-US" sz="1200" kern="1200" baseline="0" dirty="0" smtClean="0">
                <a:solidFill>
                  <a:schemeClr val="tx1"/>
                </a:solidFill>
                <a:effectLst/>
                <a:latin typeface="+mn-lt"/>
                <a:ea typeface="+mn-ea"/>
                <a:cs typeface="+mn-cs"/>
              </a:rPr>
              <a:t>7. </a:t>
            </a:r>
            <a:r>
              <a:rPr lang="en-GB" sz="1200" b="1" i="0" kern="1200" dirty="0" smtClean="0">
                <a:solidFill>
                  <a:schemeClr val="tx1"/>
                </a:solidFill>
                <a:effectLst/>
                <a:latin typeface="+mn-lt"/>
                <a:ea typeface="+mn-ea"/>
                <a:cs typeface="+mn-cs"/>
              </a:rPr>
              <a:t>Activity</a:t>
            </a:r>
          </a:p>
          <a:p>
            <a:pPr marL="0" indent="0">
              <a:buFont typeface="+mj-lt"/>
              <a:buNone/>
            </a:pPr>
            <a:endParaRPr lang="en-GB" sz="1200" b="0" i="0" kern="1200" dirty="0" smtClean="0">
              <a:solidFill>
                <a:schemeClr val="tx1"/>
              </a:solidFill>
              <a:effectLst/>
              <a:latin typeface="+mn-lt"/>
              <a:ea typeface="+mn-ea"/>
              <a:cs typeface="+mn-cs"/>
            </a:endParaRPr>
          </a:p>
          <a:p>
            <a:pPr marL="0" indent="0">
              <a:buFont typeface="+mj-lt"/>
              <a:buNone/>
            </a:pPr>
            <a:r>
              <a:rPr lang="en-GB" sz="1200" b="0" i="0" kern="1200" dirty="0" smtClean="0">
                <a:solidFill>
                  <a:schemeClr val="tx1"/>
                </a:solidFill>
                <a:effectLst/>
                <a:latin typeface="+mn-lt"/>
                <a:ea typeface="+mn-ea"/>
                <a:cs typeface="+mn-cs"/>
              </a:rPr>
              <a:t>Before</a:t>
            </a:r>
            <a:r>
              <a:rPr lang="en-GB" sz="1200" b="0" i="0" kern="1200" baseline="0" dirty="0" smtClean="0">
                <a:solidFill>
                  <a:schemeClr val="tx1"/>
                </a:solidFill>
                <a:effectLst/>
                <a:latin typeface="+mn-lt"/>
                <a:ea typeface="+mn-ea"/>
                <a:cs typeface="+mn-cs"/>
              </a:rPr>
              <a:t> the next slide you may want to ask who do they think the world’s top executioners are? They can discuss this in pairs or small groups for a couple of minutes or you can take feedback directly from the audience. The 2014 top executioners are presented on the next page.</a:t>
            </a:r>
            <a:endParaRPr lang="en-GB" sz="1200" b="1" i="0" kern="1200" dirty="0" smtClean="0">
              <a:solidFill>
                <a:schemeClr val="tx1"/>
              </a:solidFill>
              <a:effectLst/>
              <a:latin typeface="+mn-lt"/>
              <a:ea typeface="+mn-ea"/>
              <a:cs typeface="+mn-cs"/>
            </a:endParaRPr>
          </a:p>
          <a:p>
            <a:pPr marL="0" indent="0">
              <a:buFont typeface="Arial" panose="020B0604020202020204" pitchFamily="34" charset="0"/>
              <a:buNone/>
            </a:pPr>
            <a:endParaRPr lang="en-GB" sz="1200" dirty="0" smtClean="0">
              <a:latin typeface="Arial" panose="020B0604020202020204" pitchFamily="34" charset="0"/>
              <a:cs typeface="Arial" panose="020B0604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5</a:t>
            </a:fld>
            <a:endParaRPr lang="en-GB" dirty="0"/>
          </a:p>
        </p:txBody>
      </p:sp>
    </p:spTree>
    <p:extLst>
      <p:ext uri="{BB962C8B-B14F-4D97-AF65-F5344CB8AC3E}">
        <p14:creationId xmlns:p14="http://schemas.microsoft.com/office/powerpoint/2010/main" val="31781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 6: </a:t>
            </a:r>
            <a:r>
              <a:rPr lang="en-GB" sz="1200" b="1" u="none" kern="1200" dirty="0" smtClean="0">
                <a:solidFill>
                  <a:schemeClr val="tx1"/>
                </a:solidFill>
                <a:effectLst/>
                <a:latin typeface="+mn-lt"/>
                <a:ea typeface="+mn-ea"/>
                <a:cs typeface="+mn-cs"/>
              </a:rPr>
              <a:t>The World’s Top</a:t>
            </a:r>
            <a:r>
              <a:rPr lang="en-GB" sz="1200" b="1" u="none" kern="1200" baseline="0" dirty="0" smtClean="0">
                <a:solidFill>
                  <a:schemeClr val="tx1"/>
                </a:solidFill>
                <a:effectLst/>
                <a:latin typeface="+mn-lt"/>
                <a:ea typeface="+mn-ea"/>
                <a:cs typeface="+mn-cs"/>
              </a:rPr>
              <a:t> 5 Executioners 2014</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baseline="0" dirty="0" smtClean="0">
                <a:solidFill>
                  <a:schemeClr val="tx1"/>
                </a:solidFill>
                <a:effectLst/>
                <a:latin typeface="+mn-lt"/>
                <a:ea typeface="+mn-ea"/>
                <a:cs typeface="+mn-cs"/>
              </a:rPr>
              <a:t>This slide demonstrates findings from Amnesty’s 2014 report. There is a </a:t>
            </a:r>
            <a:r>
              <a:rPr lang="en-GB" sz="1200" b="0" u="none" kern="1200" baseline="0" dirty="0" err="1" smtClean="0">
                <a:solidFill>
                  <a:schemeClr val="tx1"/>
                </a:solidFill>
                <a:effectLst/>
                <a:latin typeface="+mn-lt"/>
                <a:ea typeface="+mn-ea"/>
                <a:cs typeface="+mn-cs"/>
              </a:rPr>
              <a:t>hugeg</a:t>
            </a:r>
            <a:r>
              <a:rPr lang="en-GB" sz="1200" b="0" u="none" kern="1200" baseline="0" dirty="0" smtClean="0">
                <a:solidFill>
                  <a:schemeClr val="tx1"/>
                </a:solidFill>
                <a:effectLst/>
                <a:latin typeface="+mn-lt"/>
                <a:ea typeface="+mn-ea"/>
                <a:cs typeface="+mn-cs"/>
              </a:rPr>
              <a:t> gap between the top two executioners and the rest. It also demonstrates the prevalence of the death penalty in the USA who continue to remain in the top five executioners in 2014..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baseline="0" dirty="0" smtClean="0">
                <a:solidFill>
                  <a:schemeClr val="tx1"/>
                </a:solidFill>
                <a:effectLst/>
                <a:latin typeface="+mn-lt"/>
                <a:ea typeface="+mn-ea"/>
                <a:cs typeface="+mn-cs"/>
              </a:rPr>
              <a:t>You may include:</a:t>
            </a:r>
            <a:endParaRPr lang="en-GB" sz="1200" b="0" u="none"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smtClean="0"/>
          </a:p>
          <a:p>
            <a:pPr marL="228600" indent="-228600">
              <a:buFont typeface="+mj-lt"/>
              <a:buAutoNum type="arabicPeriod"/>
            </a:pPr>
            <a:r>
              <a:rPr lang="en-GB" dirty="0" smtClean="0"/>
              <a:t>These are some of the findings</a:t>
            </a:r>
            <a:r>
              <a:rPr lang="en-GB" baseline="0" dirty="0" smtClean="0"/>
              <a:t> from Amnesty’s 2014 report on death sentences and executions. It shows the top five executioner countries. </a:t>
            </a:r>
          </a:p>
          <a:p>
            <a:pPr marL="228600" indent="-228600">
              <a:buFont typeface="+mj-lt"/>
              <a:buAutoNum type="arabicPeriod"/>
            </a:pPr>
            <a:r>
              <a:rPr lang="en-GB" dirty="0" smtClean="0"/>
              <a:t>In additions,</a:t>
            </a:r>
            <a:r>
              <a:rPr lang="en-GB" baseline="0" dirty="0" smtClean="0"/>
              <a:t> w</a:t>
            </a:r>
            <a:r>
              <a:rPr lang="en-GB" dirty="0" smtClean="0"/>
              <a:t>e are not able to verify the true number of executions in China</a:t>
            </a:r>
            <a:r>
              <a:rPr lang="en-GB" baseline="0" dirty="0" smtClean="0"/>
              <a:t> because the government does not provide us with any numbers. However conservatively it is in the 1000’s.</a:t>
            </a:r>
          </a:p>
          <a:p>
            <a:pPr marL="228600" indent="-228600">
              <a:buFont typeface="+mj-lt"/>
              <a:buAutoNum type="arabicPeriod"/>
            </a:pPr>
            <a:r>
              <a:rPr lang="en-GB" baseline="0" dirty="0" smtClean="0"/>
              <a:t>Iran, Saudi Arabia and Iraq account for 72% (2014) of the 607 </a:t>
            </a:r>
            <a:r>
              <a:rPr lang="en-GB" i="1" baseline="0" dirty="0" smtClean="0"/>
              <a:t>recorded</a:t>
            </a:r>
            <a:r>
              <a:rPr lang="en-GB" baseline="0" dirty="0" smtClean="0"/>
              <a:t> executions, though likely there were hundreds more unreported in Iran.</a:t>
            </a:r>
          </a:p>
          <a:p>
            <a:pPr marL="228600" indent="-228600">
              <a:buFont typeface="+mj-lt"/>
              <a:buAutoNum type="arabicPeriod"/>
            </a:pPr>
            <a:r>
              <a:rPr lang="en-GB" baseline="0" dirty="0" smtClean="0"/>
              <a:t>Amnesty’s report found that the number of recorded executions have gone down by 22% from the previous year. However the picture is still grim as the number of deaths sentences have risen. (Next slide)</a:t>
            </a:r>
          </a:p>
          <a:p>
            <a:pPr marL="228600" indent="-228600">
              <a:buFont typeface="+mj-lt"/>
              <a:buAutoNum type="arabicPeriod"/>
            </a:pPr>
            <a:endParaRPr lang="en-GB" baseline="0"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6</a:t>
            </a:fld>
            <a:endParaRPr lang="en-GB" dirty="0"/>
          </a:p>
        </p:txBody>
      </p:sp>
    </p:spTree>
    <p:extLst>
      <p:ext uri="{BB962C8B-B14F-4D97-AF65-F5344CB8AC3E}">
        <p14:creationId xmlns:p14="http://schemas.microsoft.com/office/powerpoint/2010/main" val="57679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 5: Death Penalty </a:t>
            </a:r>
            <a:r>
              <a:rPr lang="en-GB" sz="1200" b="1" u="none" kern="1200" dirty="0" smtClean="0">
                <a:solidFill>
                  <a:schemeClr val="tx1"/>
                </a:solidFill>
                <a:effectLst/>
                <a:latin typeface="+mn-lt"/>
                <a:ea typeface="+mn-ea"/>
                <a:cs typeface="+mn-cs"/>
              </a:rPr>
              <a:t>Sentences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This slide looks at</a:t>
            </a:r>
            <a:r>
              <a:rPr lang="en-GB" baseline="0" dirty="0" smtClean="0"/>
              <a:t> the findings of Amnesty’s 2014 report on death sentences and executions. It looks at the number of death sentences reported in 2014.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You may include the following: </a:t>
            </a:r>
          </a:p>
          <a:p>
            <a:pPr marL="0" indent="0">
              <a:buFont typeface="Arial" panose="020B0604020202020204" pitchFamily="34" charset="0"/>
              <a:buNone/>
            </a:pPr>
            <a:endParaRPr lang="en-GB" dirty="0" smtClean="0"/>
          </a:p>
          <a:p>
            <a:pPr marL="228600" indent="-228600">
              <a:buFont typeface="+mj-lt"/>
              <a:buAutoNum type="arabicPeriod"/>
            </a:pPr>
            <a:r>
              <a:rPr lang="en-GB" dirty="0" smtClean="0"/>
              <a:t>Whilst</a:t>
            </a:r>
            <a:r>
              <a:rPr lang="en-GB" baseline="0" dirty="0" smtClean="0"/>
              <a:t> the number of executions went down by 22%, the number of death sentences went up by 28% with more that 2,466 death sentences being handed out in 2014.  </a:t>
            </a:r>
          </a:p>
          <a:p>
            <a:pPr marL="228600" indent="-228600">
              <a:buFont typeface="+mj-lt"/>
              <a:buAutoNum type="arabicPeriod"/>
            </a:pPr>
            <a:r>
              <a:rPr lang="en-GB" dirty="0" smtClean="0"/>
              <a:t>However, the total</a:t>
            </a:r>
            <a:r>
              <a:rPr lang="en-GB" baseline="0" dirty="0" smtClean="0"/>
              <a:t> number of people on death row awaiting execution has declined. This includes 112 exonerations in 2013.</a:t>
            </a:r>
          </a:p>
          <a:p>
            <a:pPr marL="228600" indent="-228600">
              <a:buFont typeface="+mj-lt"/>
              <a:buAutoNum type="arabicPeriod"/>
            </a:pPr>
            <a:r>
              <a:rPr lang="en-GB" baseline="0" dirty="0" smtClean="0"/>
              <a:t>This is partly due to the unusually high number of 220 people being sentenced to death in Bangladesh in 2013 which included 172 people who were sentenced for mutiny. The number being sentenced to death in Bangladesh was much lower in 2014.</a:t>
            </a:r>
          </a:p>
          <a:p>
            <a:pPr marL="228600" indent="-228600">
              <a:buFont typeface="+mj-lt"/>
              <a:buAutoNum type="arabicPeriod"/>
            </a:pPr>
            <a:r>
              <a:rPr lang="en-GB" baseline="0" dirty="0" smtClean="0"/>
              <a:t>Some countries such as Vietnam continue to not provide us statistics on the number of sentencings.</a:t>
            </a:r>
          </a:p>
          <a:p>
            <a:pPr marL="228600" indent="-228600">
              <a:buFont typeface="+mj-lt"/>
              <a:buAutoNum type="arabicPeriod"/>
            </a:pPr>
            <a:r>
              <a:rPr lang="en-GB" sz="1200" b="0" i="0" kern="1200" dirty="0" smtClean="0">
                <a:solidFill>
                  <a:schemeClr val="tx1"/>
                </a:solidFill>
                <a:effectLst/>
                <a:latin typeface="+mn-lt"/>
                <a:ea typeface="+mn-ea"/>
                <a:cs typeface="+mn-cs"/>
              </a:rPr>
              <a:t>Some of the countries executing the most people have deeply unfair legal systems. The ‘top’ three executing countries – China, Iran and Iraq – have issued death sentences after unfair trials. Many death sentences are issued after ‘confessions’ that have been obtained through torture.</a:t>
            </a:r>
          </a:p>
          <a:p>
            <a:pPr marL="228600" indent="-228600">
              <a:buFont typeface="+mj-lt"/>
              <a:buAutoNum type="arabicPeriod"/>
            </a:pPr>
            <a:r>
              <a:rPr lang="en-GB" sz="1200" b="0" i="0" kern="1200" dirty="0" smtClean="0">
                <a:solidFill>
                  <a:schemeClr val="tx1"/>
                </a:solidFill>
                <a:effectLst/>
                <a:latin typeface="+mn-lt"/>
                <a:ea typeface="+mn-ea"/>
                <a:cs typeface="+mn-cs"/>
              </a:rPr>
              <a:t>In</a:t>
            </a:r>
            <a:r>
              <a:rPr lang="en-GB" sz="1200" b="0" i="0" kern="1200" baseline="0" dirty="0" smtClean="0">
                <a:solidFill>
                  <a:schemeClr val="tx1"/>
                </a:solidFill>
                <a:effectLst/>
                <a:latin typeface="+mn-lt"/>
                <a:ea typeface="+mn-ea"/>
                <a:cs typeface="+mn-cs"/>
              </a:rPr>
              <a:t> addition, y</a:t>
            </a:r>
            <a:r>
              <a:rPr lang="en-GB" sz="1200" b="0" i="0" kern="1200" dirty="0" smtClean="0">
                <a:solidFill>
                  <a:schemeClr val="tx1"/>
                </a:solidFill>
                <a:effectLst/>
                <a:latin typeface="+mn-lt"/>
                <a:ea typeface="+mn-ea"/>
                <a:cs typeface="+mn-cs"/>
              </a:rPr>
              <a:t>ou are more likely to be sentenced to death if you are poor or belong to a racial, ethnic or religious minority because of discrimination in the justice systems of many countries. Also, vulnerable and marginalised groups have less access to the legal resources needed to defend themselves.</a:t>
            </a:r>
          </a:p>
          <a:p>
            <a:pPr marL="228600" indent="-228600">
              <a:buFont typeface="+mj-lt"/>
              <a:buAutoNum type="arabicPeriod"/>
            </a:pPr>
            <a:r>
              <a:rPr lang="en-GB" sz="1200" b="0" i="0" kern="1200" dirty="0" smtClean="0">
                <a:solidFill>
                  <a:schemeClr val="tx1"/>
                </a:solidFill>
                <a:effectLst/>
                <a:latin typeface="+mn-lt"/>
                <a:ea typeface="+mn-ea"/>
                <a:cs typeface="+mn-cs"/>
              </a:rPr>
              <a:t>The authorities in some countries, for example Iran and Sudan use the death penalty to punish political opponents.</a:t>
            </a:r>
          </a:p>
          <a:p>
            <a:endParaRPr lang="en-GB" dirty="0" smtClean="0"/>
          </a:p>
          <a:p>
            <a:endParaRPr lang="en-GB" sz="1200" b="0" i="0" kern="1200" dirty="0" smtClean="0">
              <a:solidFill>
                <a:schemeClr val="tx1"/>
              </a:solidFill>
              <a:effectLst/>
              <a:latin typeface="+mn-lt"/>
              <a:ea typeface="+mn-ea"/>
              <a:cs typeface="+mn-cs"/>
            </a:endParaRPr>
          </a:p>
          <a:p>
            <a:pPr marL="0" lv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F8F63B24-16A1-4E45-A478-51382BF46C6A}" type="slidenum">
              <a:rPr lang="en-GB" smtClean="0"/>
              <a:t>7</a:t>
            </a:fld>
            <a:endParaRPr lang="en-GB" dirty="0"/>
          </a:p>
        </p:txBody>
      </p:sp>
    </p:spTree>
    <p:extLst>
      <p:ext uri="{BB962C8B-B14F-4D97-AF65-F5344CB8AC3E}">
        <p14:creationId xmlns:p14="http://schemas.microsoft.com/office/powerpoint/2010/main" val="9188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 7: </a:t>
            </a:r>
            <a:r>
              <a:rPr lang="en-GB" sz="1200" b="1" u="none" kern="1200" dirty="0" smtClean="0">
                <a:solidFill>
                  <a:schemeClr val="tx1"/>
                </a:solidFill>
                <a:effectLst/>
                <a:latin typeface="+mn-lt"/>
                <a:ea typeface="+mn-ea"/>
                <a:cs typeface="+mn-cs"/>
              </a:rPr>
              <a:t>Where?</a:t>
            </a:r>
          </a:p>
          <a:p>
            <a:pPr marL="171450" indent="-171450">
              <a:buFont typeface="Arial" panose="020B0604020202020204" pitchFamily="34" charset="0"/>
              <a:buChar char="•"/>
            </a:pPr>
            <a:endParaRPr lang="en-GB" dirty="0" smtClean="0"/>
          </a:p>
          <a:p>
            <a:pPr marL="0" indent="0">
              <a:buFont typeface="Arial" panose="020B0604020202020204" pitchFamily="34" charset="0"/>
              <a:buNone/>
            </a:pPr>
            <a:r>
              <a:rPr lang="en-GB" dirty="0" smtClean="0"/>
              <a:t>This</a:t>
            </a:r>
            <a:r>
              <a:rPr lang="en-GB" baseline="0" dirty="0" smtClean="0"/>
              <a:t> map breaks down where all the executions took place in 2014.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You may include the following: </a:t>
            </a:r>
          </a:p>
          <a:p>
            <a:pPr marL="171450" indent="-171450">
              <a:buFont typeface="Arial" panose="020B0604020202020204" pitchFamily="34" charset="0"/>
              <a:buChar char="•"/>
            </a:pPr>
            <a:endParaRPr lang="en-GB" dirty="0" smtClean="0"/>
          </a:p>
          <a:p>
            <a:pPr marL="228600" indent="-228600">
              <a:buFont typeface="+mj-lt"/>
              <a:buAutoNum type="arabicPeriod"/>
            </a:pPr>
            <a:r>
              <a:rPr lang="en-GB" dirty="0" smtClean="0"/>
              <a:t>This map shows where all the reported executions</a:t>
            </a:r>
            <a:r>
              <a:rPr lang="en-GB" baseline="0" dirty="0" smtClean="0"/>
              <a:t> took place in 2014.</a:t>
            </a:r>
          </a:p>
          <a:p>
            <a:pPr marL="228600" indent="-228600">
              <a:buFont typeface="+mj-lt"/>
              <a:buAutoNum type="arabicPeriod"/>
            </a:pPr>
            <a:r>
              <a:rPr lang="en-GB" dirty="0" smtClean="0"/>
              <a:t>There</a:t>
            </a:r>
            <a:r>
              <a:rPr lang="en-GB" baseline="0" dirty="0" smtClean="0"/>
              <a:t> were 607 </a:t>
            </a:r>
            <a:r>
              <a:rPr lang="en-GB" i="1" u="none" baseline="0" dirty="0" smtClean="0"/>
              <a:t>known</a:t>
            </a:r>
            <a:r>
              <a:rPr lang="en-GB" i="0" u="none" baseline="0" dirty="0" smtClean="0"/>
              <a:t> executions in the countries listed above in 2014. </a:t>
            </a:r>
          </a:p>
          <a:p>
            <a:pPr marL="228600" indent="-228600">
              <a:buFont typeface="+mj-lt"/>
              <a:buAutoNum type="arabicPeriod"/>
            </a:pPr>
            <a:r>
              <a:rPr lang="en-GB" i="0" u="none" baseline="0" dirty="0" smtClean="0"/>
              <a:t>Though as pointed out before there were likely thousands more specifically in China (where there were no official numbers) and Iran (where likely the full number of executions was not reported).</a:t>
            </a:r>
          </a:p>
          <a:p>
            <a:pPr marL="228600" indent="-228600">
              <a:buFont typeface="+mj-lt"/>
              <a:buAutoNum type="arabicPeriod"/>
            </a:pPr>
            <a:r>
              <a:rPr lang="en-GB" i="0" u="none" baseline="0" dirty="0" smtClean="0"/>
              <a:t>There is one country in Europe that still carries out the death penalty. That is Belarus, where there were 3 executions in 2014. </a:t>
            </a:r>
          </a:p>
          <a:p>
            <a:pPr marL="228600" indent="-228600">
              <a:buFont typeface="+mj-lt"/>
              <a:buAutoNum type="arabicPeriod"/>
            </a:pPr>
            <a:r>
              <a:rPr lang="en-GB" b="1" dirty="0" smtClean="0"/>
              <a:t>Activity</a:t>
            </a:r>
            <a:r>
              <a:rPr lang="en-GB" b="1" baseline="0" dirty="0" smtClean="0"/>
              <a:t> - </a:t>
            </a:r>
            <a:r>
              <a:rPr lang="en-GB" baseline="0" dirty="0" smtClean="0"/>
              <a:t>Prompt a discussion, is this what people expected? Are there any countries listed that they didn’t expect?</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8</a:t>
            </a:fld>
            <a:endParaRPr lang="en-GB" dirty="0"/>
          </a:p>
        </p:txBody>
      </p:sp>
    </p:spTree>
    <p:extLst>
      <p:ext uri="{BB962C8B-B14F-4D97-AF65-F5344CB8AC3E}">
        <p14:creationId xmlns:p14="http://schemas.microsoft.com/office/powerpoint/2010/main" val="405862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Arial" panose="020B0604020202020204" pitchFamily="34" charset="0"/>
                <a:ea typeface="+mn-ea"/>
                <a:cs typeface="Arial" panose="020B0604020202020204" pitchFamily="34" charset="0"/>
              </a:rPr>
              <a:t>Slide 8: Methods</a:t>
            </a:r>
            <a:r>
              <a:rPr lang="en-US" sz="1200" b="1" u="none" kern="1200" baseline="0" dirty="0" smtClean="0">
                <a:solidFill>
                  <a:schemeClr val="tx1"/>
                </a:solidFill>
                <a:effectLst/>
                <a:latin typeface="Arial" panose="020B0604020202020204" pitchFamily="34" charset="0"/>
                <a:ea typeface="+mn-ea"/>
                <a:cs typeface="Arial" panose="020B0604020202020204" pitchFamily="34" charset="0"/>
              </a:rPr>
              <a:t> of Execution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dirty="0" smtClean="0">
                <a:solidFill>
                  <a:schemeClr val="tx1"/>
                </a:solidFill>
                <a:effectLst/>
                <a:latin typeface="Arial" panose="020B0604020202020204" pitchFamily="34" charset="0"/>
                <a:ea typeface="+mn-ea"/>
                <a:cs typeface="Arial" panose="020B0604020202020204" pitchFamily="34" charset="0"/>
              </a:rPr>
              <a:t>This</a:t>
            </a: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 slide discusses means and methods of execution.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You may want to include: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The most common methods of execution are: </a:t>
            </a:r>
            <a:r>
              <a:rPr lang="en-GB" b="1" dirty="0" smtClean="0">
                <a:latin typeface="Arial" panose="020B0604020202020204" pitchFamily="34" charset="0"/>
                <a:cs typeface="Arial" panose="020B0604020202020204" pitchFamily="34" charset="0"/>
              </a:rPr>
              <a:t>Beheading</a:t>
            </a:r>
            <a:r>
              <a:rPr lang="en-GB" dirty="0" smtClean="0">
                <a:latin typeface="Arial" panose="020B0604020202020204" pitchFamily="34" charset="0"/>
                <a:cs typeface="Arial" panose="020B0604020202020204" pitchFamily="34" charset="0"/>
              </a:rPr>
              <a:t> (Saudi Arabia), </a:t>
            </a:r>
            <a:r>
              <a:rPr lang="en-GB" b="1" dirty="0" smtClean="0">
                <a:latin typeface="Arial" panose="020B0604020202020204" pitchFamily="34" charset="0"/>
                <a:cs typeface="Arial" panose="020B0604020202020204" pitchFamily="34" charset="0"/>
              </a:rPr>
              <a:t>Shooting</a:t>
            </a:r>
            <a:r>
              <a:rPr lang="en-GB" dirty="0" smtClean="0">
                <a:latin typeface="Arial" panose="020B0604020202020204" pitchFamily="34" charset="0"/>
                <a:cs typeface="Arial" panose="020B0604020202020204" pitchFamily="34" charset="0"/>
              </a:rPr>
              <a:t> (e.g. China, Yemen, Taiwan), </a:t>
            </a:r>
            <a:r>
              <a:rPr lang="en-GB" b="1" dirty="0" smtClean="0">
                <a:latin typeface="Arial" panose="020B0604020202020204" pitchFamily="34" charset="0"/>
                <a:cs typeface="Arial" panose="020B0604020202020204" pitchFamily="34" charset="0"/>
              </a:rPr>
              <a:t>Lethal injection </a:t>
            </a:r>
            <a:r>
              <a:rPr lang="en-GB" dirty="0" smtClean="0">
                <a:latin typeface="Arial" panose="020B0604020202020204" pitchFamily="34" charset="0"/>
                <a:cs typeface="Arial" panose="020B0604020202020204" pitchFamily="34" charset="0"/>
              </a:rPr>
              <a:t>(e.g. USA, China),</a:t>
            </a:r>
            <a:r>
              <a:rPr lang="en-GB" baseline="0"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Hanging</a:t>
            </a:r>
            <a:r>
              <a:rPr lang="en-GB" dirty="0" smtClean="0">
                <a:latin typeface="Arial" panose="020B0604020202020204" pitchFamily="34" charset="0"/>
                <a:cs typeface="Arial" panose="020B0604020202020204" pitchFamily="34" charset="0"/>
              </a:rPr>
              <a:t> (e.g. Afghanistan, India),</a:t>
            </a:r>
            <a:r>
              <a:rPr lang="en-GB" baseline="0"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Electrocution</a:t>
            </a:r>
            <a:r>
              <a:rPr lang="en-GB" dirty="0" smtClean="0">
                <a:latin typeface="Arial" panose="020B0604020202020204" pitchFamily="34" charset="0"/>
                <a:cs typeface="Arial" panose="020B0604020202020204" pitchFamily="34" charset="0"/>
              </a:rPr>
              <a:t>  (some US states)                  </a:t>
            </a: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Ask the audience, if this is what they expected? Do some of these methods seem more or less humane?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Amnesty’s position is that n</a:t>
            </a:r>
            <a:r>
              <a:rPr lang="en-GB" sz="1200" dirty="0" smtClean="0">
                <a:latin typeface="Arial" panose="020B0604020202020204" pitchFamily="34" charset="0"/>
                <a:cs typeface="Arial" panose="020B0604020202020204" pitchFamily="34" charset="0"/>
              </a:rPr>
              <a:t>one of these methods are in any way “humane”.</a:t>
            </a:r>
            <a:r>
              <a:rPr lang="en-GB"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There is no right way to take someone’s life.</a:t>
            </a: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smtClean="0">
              <a:latin typeface="Arial" panose="020B0604020202020204" pitchFamily="34" charset="0"/>
              <a:cs typeface="Arial" panose="020B0604020202020204" pitchFamily="34" charset="0"/>
            </a:endParaRPr>
          </a:p>
          <a:p>
            <a:pPr marL="228600" indent="-228600">
              <a:buFont typeface="+mj-lt"/>
              <a:buAutoNum type="arabicPeriod"/>
            </a:pPr>
            <a:r>
              <a:rPr lang="en-GB" dirty="0" smtClean="0">
                <a:latin typeface="Arial" panose="020B0604020202020204" pitchFamily="34" charset="0"/>
                <a:cs typeface="Arial" panose="020B0604020202020204" pitchFamily="34" charset="0"/>
              </a:rPr>
              <a:t>The above are not the only means of execution, in past</a:t>
            </a:r>
            <a:r>
              <a:rPr lang="en-GB" baseline="0" dirty="0" smtClean="0">
                <a:latin typeface="Arial" panose="020B0604020202020204" pitchFamily="34" charset="0"/>
                <a:cs typeface="Arial" panose="020B0604020202020204" pitchFamily="34" charset="0"/>
              </a:rPr>
              <a:t> years stoning and firing squads have also been used. </a:t>
            </a:r>
          </a:p>
          <a:p>
            <a:pPr marL="685800" lvl="1" indent="-228600">
              <a:buFont typeface="+mj-lt"/>
              <a:buAutoNum type="arabicPeriod"/>
            </a:pPr>
            <a:r>
              <a:rPr lang="en-GB" baseline="0" dirty="0" smtClean="0">
                <a:latin typeface="Arial" panose="020B0604020202020204" pitchFamily="34" charset="0"/>
                <a:cs typeface="Arial" panose="020B0604020202020204" pitchFamily="34" charset="0"/>
              </a:rPr>
              <a:t>While there have been no executions by stoning for a number of years, in 2014 the United Arab Emirates sentenced a woman to death by stoning for allegedly committing adultery.</a:t>
            </a:r>
          </a:p>
          <a:p>
            <a:pPr marL="685800" lvl="1" indent="-228600">
              <a:buFont typeface="+mj-lt"/>
              <a:buAutoNum type="arabicPeriod"/>
            </a:pPr>
            <a:endParaRPr lang="en-GB" baseline="0" dirty="0" smtClean="0">
              <a:latin typeface="Arial" panose="020B0604020202020204" pitchFamily="34" charset="0"/>
              <a:cs typeface="Arial" panose="020B0604020202020204" pitchFamily="34" charset="0"/>
            </a:endParaRPr>
          </a:p>
          <a:p>
            <a:pPr marL="228600" lvl="0" indent="-228600">
              <a:buFont typeface="+mj-lt"/>
              <a:buAutoNum type="arabicPeriod"/>
            </a:pPr>
            <a:r>
              <a:rPr lang="en-GB" baseline="0" dirty="0" smtClean="0">
                <a:latin typeface="Arial" panose="020B0604020202020204" pitchFamily="34" charset="0"/>
                <a:cs typeface="Arial" panose="020B0604020202020204" pitchFamily="34" charset="0"/>
              </a:rPr>
              <a:t>On the 5 June 2015, 6 men were executed in 4 different prisons in Taiwan by shooting (this is slightly different from a firing squad in that it only involves a single gunman) for the crime of murder. Amnesty International condemned the executions as politically motivated.</a:t>
            </a:r>
          </a:p>
          <a:p>
            <a:pPr marL="228600" lvl="0" indent="-228600">
              <a:buFont typeface="+mj-lt"/>
              <a:buAutoNum type="arabicPeriod"/>
            </a:pPr>
            <a:endParaRPr lang="en-GB"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latin typeface="Arial" panose="020B0604020202020204" pitchFamily="34" charset="0"/>
                <a:cs typeface="Arial" panose="020B0604020202020204" pitchFamily="34" charset="0"/>
              </a:rPr>
              <a:t>This challenges possible</a:t>
            </a:r>
            <a:r>
              <a:rPr lang="en-GB" baseline="0" dirty="0" smtClean="0">
                <a:latin typeface="Arial" panose="020B0604020202020204" pitchFamily="34" charset="0"/>
                <a:cs typeface="Arial" panose="020B0604020202020204" pitchFamily="34" charset="0"/>
              </a:rPr>
              <a:t> views on humane forms of executions. </a:t>
            </a:r>
            <a:r>
              <a:rPr lang="en-GB" dirty="0" smtClean="0">
                <a:latin typeface="Arial" panose="020B0604020202020204" pitchFamily="34" charset="0"/>
                <a:cs typeface="Arial" panose="020B0604020202020204" pitchFamily="34" charset="0"/>
              </a:rPr>
              <a:t>It is worth pointing</a:t>
            </a:r>
            <a:r>
              <a:rPr lang="en-GB" baseline="0" dirty="0" smtClean="0">
                <a:latin typeface="Arial" panose="020B0604020202020204" pitchFamily="34" charset="0"/>
                <a:cs typeface="Arial" panose="020B0604020202020204" pitchFamily="34" charset="0"/>
              </a:rPr>
              <a:t> out that despite arguments to the contrary, none of the methods of execution can be considered humane. </a:t>
            </a:r>
            <a:r>
              <a:rPr lang="en-GB" dirty="0" smtClean="0">
                <a:latin typeface="Arial" panose="020B0604020202020204" pitchFamily="34" charset="0"/>
                <a:cs typeface="Arial" panose="020B0604020202020204" pitchFamily="34" charset="0"/>
              </a:rPr>
              <a:t>They all involve anticipation, often for many years. Some involve public humiliation. Families and friends suffer long term effects. In some cases (e.g. in Indonesia, Malaysia, South Sudan) families and lawyers are often not told execution is taking place.    </a:t>
            </a:r>
          </a:p>
        </p:txBody>
      </p:sp>
      <p:sp>
        <p:nvSpPr>
          <p:cNvPr id="4" name="Slide Number Placeholder 3"/>
          <p:cNvSpPr>
            <a:spLocks noGrp="1"/>
          </p:cNvSpPr>
          <p:nvPr>
            <p:ph type="sldNum" sz="quarter" idx="10"/>
          </p:nvPr>
        </p:nvSpPr>
        <p:spPr/>
        <p:txBody>
          <a:bodyPr/>
          <a:lstStyle/>
          <a:p>
            <a:fld id="{F8F63B24-16A1-4E45-A478-51382BF46C6A}" type="slidenum">
              <a:rPr lang="en-GB" smtClean="0"/>
              <a:t>9</a:t>
            </a:fld>
            <a:endParaRPr lang="en-GB" dirty="0"/>
          </a:p>
        </p:txBody>
      </p:sp>
    </p:spTree>
    <p:extLst>
      <p:ext uri="{BB962C8B-B14F-4D97-AF65-F5344CB8AC3E}">
        <p14:creationId xmlns:p14="http://schemas.microsoft.com/office/powerpoint/2010/main" val="622183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pic>
        <p:nvPicPr>
          <p:cNvPr id="7" name="Picture 6" descr="trainers ppt template 2015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77" y="0"/>
            <a:ext cx="9144000" cy="6858000"/>
          </a:xfrm>
          <a:prstGeom prst="rect">
            <a:avLst/>
          </a:prstGeom>
        </p:spPr>
      </p:pic>
    </p:spTree>
    <p:extLst>
      <p:ext uri="{BB962C8B-B14F-4D97-AF65-F5344CB8AC3E}">
        <p14:creationId xmlns:p14="http://schemas.microsoft.com/office/powerpoint/2010/main" val="372097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72692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97755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90788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306745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350251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2836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268465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362237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43717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7A76F4-CB83-164B-A37A-D082B5BC443C}" type="datetimeFigureOut">
              <a:rPr lang="en-US" smtClean="0"/>
              <a:t>8/27/2015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423717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A76F4-CB83-164B-A37A-D082B5BC443C}" type="datetimeFigureOut">
              <a:rPr lang="en-US" smtClean="0"/>
              <a:t>8/27/2015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EA588-C59D-4144-B20B-B6D10C7232C4}" type="slidenum">
              <a:rPr lang="en-US" smtClean="0"/>
              <a:t>‹#›</a:t>
            </a:fld>
            <a:endParaRPr lang="en-US" dirty="0"/>
          </a:p>
        </p:txBody>
      </p:sp>
      <p:pic>
        <p:nvPicPr>
          <p:cNvPr id="7" name="Picture 6" descr="trainers ppt template 2015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540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p>
        </p:txBody>
      </p:sp>
      <p:pic>
        <p:nvPicPr>
          <p:cNvPr id="5" name="Picture 4" descr="trainers ppt template 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8510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6" name="Title 5"/>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In focus: Lethal Injection</a:t>
            </a:r>
            <a:endParaRPr lang="en-GB" sz="3200" dirty="0">
              <a:latin typeface="Arial Black" panose="020B0A04020102020204" pitchFamily="34" charset="0"/>
              <a:cs typeface="Arial" panose="020B0604020202020204" pitchFamily="34" charset="0"/>
            </a:endParaRPr>
          </a:p>
        </p:txBody>
      </p:sp>
      <p:pic>
        <p:nvPicPr>
          <p:cNvPr id="1026" name="Picture 2" descr="http://d3soxcs9eo85xz.cloudfront.net/sites/default/files/imagecache/poster/197617_joseph_wood_execu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146" y="1624672"/>
            <a:ext cx="7349707" cy="45439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24" y="2762760"/>
            <a:ext cx="3169513" cy="4095240"/>
          </a:xfrm>
        </p:spPr>
        <p:txBody>
          <a:bodyPr>
            <a:normAutofit/>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7" name="Title 2"/>
          <p:cNvSpPr txBox="1">
            <a:spLocks/>
          </p:cNvSpPr>
          <p:nvPr/>
        </p:nvSpPr>
        <p:spPr>
          <a:xfrm>
            <a:off x="-136477" y="0"/>
            <a:ext cx="8823277" cy="1417638"/>
          </a:xfrm>
          <a:prstGeom prst="rect">
            <a:avLst/>
          </a:prstGeom>
        </p:spPr>
        <p:txBody>
          <a:bodyPr vert="horz" lIns="91440" tIns="45720" rIns="91440" bIns="45720" rtlCol="0" anchor="ctr">
            <a:normAutofit fontScale="3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5" name="Rectangle 4"/>
          <p:cNvSpPr/>
          <p:nvPr/>
        </p:nvSpPr>
        <p:spPr>
          <a:xfrm>
            <a:off x="897146" y="6176414"/>
            <a:ext cx="2747868" cy="261610"/>
          </a:xfrm>
          <a:prstGeom prst="rect">
            <a:avLst/>
          </a:prstGeom>
        </p:spPr>
        <p:txBody>
          <a:bodyPr wrap="none">
            <a:spAutoFit/>
          </a:bodyPr>
          <a:lstStyle/>
          <a:p>
            <a:r>
              <a:rPr lang="en-GB" sz="1100" dirty="0">
                <a:latin typeface="Arial" panose="020B0604020202020204" pitchFamily="34" charset="0"/>
                <a:cs typeface="Arial" panose="020B0604020202020204" pitchFamily="34" charset="0"/>
              </a:rPr>
              <a:t>© EPA/Arizona Department of Correction</a:t>
            </a:r>
          </a:p>
        </p:txBody>
      </p:sp>
    </p:spTree>
    <p:extLst>
      <p:ext uri="{BB962C8B-B14F-4D97-AF65-F5344CB8AC3E}">
        <p14:creationId xmlns:p14="http://schemas.microsoft.com/office/powerpoint/2010/main" val="3397947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7" y="0"/>
            <a:ext cx="9144000" cy="6858000"/>
          </a:xfrm>
          <a:prstGeom prst="rect">
            <a:avLst/>
          </a:prstGeom>
        </p:spPr>
      </p:pic>
      <p:sp>
        <p:nvSpPr>
          <p:cNvPr id="3" name="Title 2"/>
          <p:cNvSpPr>
            <a:spLocks noGrp="1"/>
          </p:cNvSpPr>
          <p:nvPr>
            <p:ph type="title"/>
          </p:nvPr>
        </p:nvSpPr>
        <p:spPr/>
        <p:txBody>
          <a:bodyPr>
            <a:normAutofit/>
          </a:bodyPr>
          <a:lstStyle/>
          <a:p>
            <a:pPr algn="l"/>
            <a:r>
              <a:rPr lang="en-GB" sz="3200" b="1" dirty="0" smtClean="0">
                <a:latin typeface="Arial Black" panose="020B0A04020102020204" pitchFamily="34" charset="0"/>
                <a:cs typeface="Arial" panose="020B0604020202020204" pitchFamily="34" charset="0"/>
              </a:rPr>
              <a:t>Death Row</a:t>
            </a:r>
            <a:endParaRPr lang="en-GB" sz="3200" b="1"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5" name="TextBox 4"/>
          <p:cNvSpPr txBox="1"/>
          <p:nvPr/>
        </p:nvSpPr>
        <p:spPr>
          <a:xfrm>
            <a:off x="136477" y="1278742"/>
            <a:ext cx="8710683" cy="1077218"/>
          </a:xfrm>
          <a:prstGeom prst="rect">
            <a:avLst/>
          </a:prstGeom>
          <a:noFill/>
        </p:spPr>
        <p:txBody>
          <a:bodyPr wrap="square" rtlCol="0">
            <a:spAutoFit/>
          </a:bodyPr>
          <a:lstStyle/>
          <a:p>
            <a:pPr algn="ctr"/>
            <a:r>
              <a:rPr lang="en-GB" sz="3200" dirty="0" smtClean="0">
                <a:latin typeface="Arial" panose="020B0604020202020204" pitchFamily="34" charset="0"/>
                <a:cs typeface="Arial" panose="020B0604020202020204" pitchFamily="34" charset="0"/>
              </a:rPr>
              <a:t>Spending years on death row is a cruel and inhuman punishment.</a:t>
            </a:r>
          </a:p>
        </p:txBody>
      </p:sp>
      <p:pic>
        <p:nvPicPr>
          <p:cNvPr id="3074" name="Picture 2" descr="http://www.amnesty.ca/sites/default/files/o-iwao-hakamada-face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55960"/>
            <a:ext cx="7911968" cy="39559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 y="6311944"/>
            <a:ext cx="7634377" cy="246221"/>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Hideko Hakamada, sister of Iwao Hakamada, campaigned on her brother's behalf for decades. (c)Kazuhiro/AFP/Getty Images </a:t>
            </a:r>
          </a:p>
        </p:txBody>
      </p:sp>
    </p:spTree>
    <p:extLst>
      <p:ext uri="{BB962C8B-B14F-4D97-AF65-F5344CB8AC3E}">
        <p14:creationId xmlns:p14="http://schemas.microsoft.com/office/powerpoint/2010/main" val="681530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6" name="Title 5"/>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Juveniles</a:t>
            </a:r>
            <a:endParaRPr lang="en-GB" sz="3200" dirty="0">
              <a:latin typeface="Arial Black" panose="020B0A04020102020204" pitchFamily="34" charset="0"/>
              <a:cs typeface="Arial" panose="020B0604020202020204" pitchFamily="34" charset="0"/>
            </a:endParaRPr>
          </a:p>
        </p:txBody>
      </p:sp>
      <p:sp>
        <p:nvSpPr>
          <p:cNvPr id="7" name="Title 2"/>
          <p:cNvSpPr txBox="1">
            <a:spLocks/>
          </p:cNvSpPr>
          <p:nvPr/>
        </p:nvSpPr>
        <p:spPr>
          <a:xfrm>
            <a:off x="-136477" y="0"/>
            <a:ext cx="8823277" cy="1417638"/>
          </a:xfrm>
          <a:prstGeom prst="rect">
            <a:avLst/>
          </a:prstGeom>
        </p:spPr>
        <p:txBody>
          <a:bodyPr vert="horz" lIns="91440" tIns="45720" rIns="91440" bIns="45720" rtlCol="0" anchor="ctr">
            <a:normAutofit fontScale="3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743" t="41172" r="9923" b="32635"/>
          <a:stretch/>
        </p:blipFill>
        <p:spPr bwMode="auto">
          <a:xfrm>
            <a:off x="0" y="2420941"/>
            <a:ext cx="9145694" cy="238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496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6" name="Title 5"/>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Mental Incapacity and Illness</a:t>
            </a:r>
            <a:endParaRPr lang="en-GB" sz="3200" b="1" dirty="0">
              <a:latin typeface="Arial" panose="020B0604020202020204" pitchFamily="34" charset="0"/>
              <a:cs typeface="Arial" panose="020B0604020202020204" pitchFamily="34" charset="0"/>
            </a:endParaRPr>
          </a:p>
        </p:txBody>
      </p:sp>
      <p:sp>
        <p:nvSpPr>
          <p:cNvPr id="7" name="Title 2"/>
          <p:cNvSpPr txBox="1">
            <a:spLocks/>
          </p:cNvSpPr>
          <p:nvPr/>
        </p:nvSpPr>
        <p:spPr>
          <a:xfrm>
            <a:off x="-136477" y="0"/>
            <a:ext cx="8823277" cy="1417638"/>
          </a:xfrm>
          <a:prstGeom prst="rect">
            <a:avLst/>
          </a:prstGeom>
        </p:spPr>
        <p:txBody>
          <a:bodyPr vert="horz" lIns="91440" tIns="45720" rIns="91440" bIns="45720" rtlCol="0" anchor="ctr">
            <a:normAutofit fontScale="3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9" name="Rectangle 8"/>
          <p:cNvSpPr/>
          <p:nvPr/>
        </p:nvSpPr>
        <p:spPr>
          <a:xfrm>
            <a:off x="1237162" y="6632508"/>
            <a:ext cx="6669676" cy="253916"/>
          </a:xfrm>
          <a:prstGeom prst="rect">
            <a:avLst/>
          </a:prstGeom>
        </p:spPr>
        <p:txBody>
          <a:bodyPr wrap="square">
            <a:spAutoFit/>
          </a:bodyPr>
          <a:lstStyle/>
          <a:p>
            <a:r>
              <a:rPr lang="en-GB" sz="1050" dirty="0"/>
              <a:t>Former Japanese death row inmate </a:t>
            </a:r>
            <a:r>
              <a:rPr lang="en-GB" sz="1050" dirty="0" err="1"/>
              <a:t>Hamakada</a:t>
            </a:r>
            <a:r>
              <a:rPr lang="en-GB" sz="1050" dirty="0"/>
              <a:t> </a:t>
            </a:r>
            <a:r>
              <a:rPr lang="en-GB" sz="1050" dirty="0" smtClean="0"/>
              <a:t>returns </a:t>
            </a:r>
            <a:r>
              <a:rPr lang="en-GB" sz="1050" dirty="0"/>
              <a:t>to his hometown, 27 May 2014 © The Asahi Shimbun</a:t>
            </a:r>
          </a:p>
        </p:txBody>
      </p:sp>
      <p:pic>
        <p:nvPicPr>
          <p:cNvPr id="2050" name="Picture 2" descr="Former Japanese death row inmate Hamakada Iwao returns to his hometow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505" y="3508157"/>
            <a:ext cx="5219700" cy="3152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5506" y="1258925"/>
            <a:ext cx="9018494" cy="2154436"/>
          </a:xfrm>
          <a:prstGeom prst="rect">
            <a:avLst/>
          </a:prstGeom>
        </p:spPr>
        <p:txBody>
          <a:bodyPr wrap="square">
            <a:spAutoFit/>
          </a:bodyPr>
          <a:lstStyle/>
          <a:p>
            <a:r>
              <a:rPr lang="en-GB" sz="2400" i="1" dirty="0">
                <a:latin typeface="Arial" panose="020B0604020202020204" pitchFamily="34" charset="0"/>
                <a:cs typeface="Arial" panose="020B0604020202020204" pitchFamily="34" charset="0"/>
              </a:rPr>
              <a:t>‘Living each day knowing that you may be sent to your death at any given month, day or moment is torture. Being on death row dehumanises and has a massive psychological effect on a person. It’s an awful penalty to inflict on anyone, and is even more devastating for someone who is innocent.’ </a:t>
            </a:r>
            <a:endParaRPr lang="en-GB" sz="2400" i="1"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Sakae </a:t>
            </a:r>
            <a:r>
              <a:rPr lang="en-GB" sz="1400" dirty="0">
                <a:latin typeface="Arial" panose="020B0604020202020204" pitchFamily="34" charset="0"/>
                <a:cs typeface="Arial" panose="020B0604020202020204" pitchFamily="34" charset="0"/>
              </a:rPr>
              <a:t>Menda, first Japanese prisoner to be released from death row, speaking in 2007 to the United Nations</a:t>
            </a:r>
          </a:p>
        </p:txBody>
      </p:sp>
    </p:spTree>
    <p:extLst>
      <p:ext uri="{BB962C8B-B14F-4D97-AF65-F5344CB8AC3E}">
        <p14:creationId xmlns:p14="http://schemas.microsoft.com/office/powerpoint/2010/main" val="3128127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62" t="16139" r="7792" b="19304"/>
          <a:stretch/>
        </p:blipFill>
        <p:spPr bwMode="auto">
          <a:xfrm>
            <a:off x="0" y="1232464"/>
            <a:ext cx="9144000" cy="562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832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84222" y="274638"/>
            <a:ext cx="7859533" cy="1143000"/>
          </a:xfrm>
        </p:spPr>
        <p:txBody>
          <a:bodyPr>
            <a:normAutofit/>
          </a:bodyPr>
          <a:lstStyle/>
          <a:p>
            <a:pPr algn="l"/>
            <a:r>
              <a:rPr lang="en-GB" sz="3200" dirty="0" smtClean="0">
                <a:latin typeface="Arial Black" panose="020B0A04020102020204" pitchFamily="34" charset="0"/>
                <a:cs typeface="Arial" panose="020B0604020202020204" pitchFamily="34" charset="0"/>
              </a:rPr>
              <a:t>Conclusion</a:t>
            </a:r>
            <a:endParaRPr lang="en-GB" sz="3200" dirty="0">
              <a:latin typeface="Arial Black" panose="020B0A04020102020204" pitchFamily="34" charset="0"/>
              <a:cs typeface="Arial" panose="020B0604020202020204" pitchFamily="34" charset="0"/>
            </a:endParaRPr>
          </a:p>
        </p:txBody>
      </p:sp>
      <p:sp>
        <p:nvSpPr>
          <p:cNvPr id="6" name="Content Placeholder 5"/>
          <p:cNvSpPr>
            <a:spLocks noGrp="1"/>
          </p:cNvSpPr>
          <p:nvPr>
            <p:ph idx="1"/>
          </p:nvPr>
        </p:nvSpPr>
        <p:spPr>
          <a:xfrm>
            <a:off x="284222" y="2687782"/>
            <a:ext cx="3701182" cy="2632363"/>
          </a:xfrm>
        </p:spPr>
        <p:txBody>
          <a:bodyPr>
            <a:normAutofit/>
          </a:bodyPr>
          <a:lstStyle/>
          <a:p>
            <a:pPr marL="0" lvl="0" indent="0">
              <a:buNone/>
            </a:pPr>
            <a:r>
              <a:rPr lang="en-GB" sz="2800" dirty="0" smtClean="0">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I owe my life to Amnesty. Now I dedicate that life to campaigning against the death penalty</a:t>
            </a:r>
            <a:r>
              <a:rPr lang="en-GB" sz="2800" dirty="0" smtClean="0">
                <a:latin typeface="Arial" panose="020B0604020202020204" pitchFamily="34" charset="0"/>
                <a:cs typeface="Arial" panose="020B0604020202020204" pitchFamily="34" charset="0"/>
              </a:rPr>
              <a:t>.”</a:t>
            </a:r>
          </a:p>
          <a:p>
            <a:pPr marL="0" lvl="0" indent="0">
              <a:buNone/>
            </a:pPr>
            <a:r>
              <a:rPr lang="en-GB" sz="1600" dirty="0" smtClean="0">
                <a:latin typeface="Arial" panose="020B0604020202020204" pitchFamily="34" charset="0"/>
                <a:cs typeface="Arial" panose="020B0604020202020204" pitchFamily="34" charset="0"/>
              </a:rPr>
              <a:t>Hafez Ibrahim, Yemen </a:t>
            </a:r>
            <a:endParaRPr lang="en-GB" sz="1600" dirty="0">
              <a:latin typeface="Arial" panose="020B0604020202020204" pitchFamily="34" charset="0"/>
              <a:cs typeface="Arial" panose="020B0604020202020204" pitchFamily="34" charset="0"/>
            </a:endParaRPr>
          </a:p>
          <a:p>
            <a:pPr marL="0" indent="0">
              <a:buNone/>
            </a:pPr>
            <a:endParaRPr lang="en-GB" dirty="0"/>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r="15484" b="7670"/>
          <a:stretch/>
        </p:blipFill>
        <p:spPr>
          <a:xfrm>
            <a:off x="9701356" y="429559"/>
            <a:ext cx="4130567" cy="5629550"/>
          </a:xfrm>
          <a:prstGeom prst="rect">
            <a:avLst/>
          </a:prstGeom>
        </p:spPr>
      </p:pic>
      <p:pic>
        <p:nvPicPr>
          <p:cNvPr id="7" name="Picture 6"/>
          <p:cNvPicPr>
            <a:picLocks noChangeAspect="1"/>
          </p:cNvPicPr>
          <p:nvPr/>
        </p:nvPicPr>
        <p:blipFill rotWithShape="1">
          <a:blip r:embed="rId5"/>
          <a:srcRect l="17892" t="21845" r="43051" b="30560"/>
          <a:stretch/>
        </p:blipFill>
        <p:spPr>
          <a:xfrm>
            <a:off x="4121624" y="1560317"/>
            <a:ext cx="4761782" cy="4642269"/>
          </a:xfrm>
          <a:prstGeom prst="rect">
            <a:avLst/>
          </a:prstGeom>
        </p:spPr>
      </p:pic>
    </p:spTree>
    <p:extLst>
      <p:ext uri="{BB962C8B-B14F-4D97-AF65-F5344CB8AC3E}">
        <p14:creationId xmlns:p14="http://schemas.microsoft.com/office/powerpoint/2010/main" val="288813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The Death Penalty</a:t>
            </a:r>
            <a:endParaRPr lang="en-GB" sz="3200" dirty="0">
              <a:latin typeface="Arial Black" panose="020B0A04020102020204" pitchFamily="34" charset="0"/>
              <a:cs typeface="Arial" panose="020B0604020202020204" pitchFamily="34" charset="0"/>
            </a:endParaRPr>
          </a:p>
        </p:txBody>
      </p:sp>
      <p:pic>
        <p:nvPicPr>
          <p:cNvPr id="2050" name="Picture 2" descr="http://www.uyghurcongress.org/en/wp-content/uploads/4500_dp_report_web-2x1.5_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951816"/>
            <a:ext cx="8234519" cy="403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47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Content Warning</a:t>
            </a:r>
            <a:endParaRPr lang="en-GB" sz="3200"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976" t="25301" r="7500" b="22764"/>
          <a:stretch/>
        </p:blipFill>
        <p:spPr bwMode="auto">
          <a:xfrm>
            <a:off x="457200" y="1964067"/>
            <a:ext cx="3879703" cy="202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18450" t="33263" r="12578" b="29687"/>
          <a:stretch/>
        </p:blipFill>
        <p:spPr bwMode="auto">
          <a:xfrm>
            <a:off x="3678708" y="3806371"/>
            <a:ext cx="4619794" cy="198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6250" t="31451" r="12486" b="25696"/>
          <a:stretch/>
        </p:blipFill>
        <p:spPr bwMode="auto">
          <a:xfrm>
            <a:off x="457200" y="3925285"/>
            <a:ext cx="3879703" cy="186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7670" t="27370" r="6974" b="27165"/>
          <a:stretch/>
        </p:blipFill>
        <p:spPr bwMode="auto">
          <a:xfrm>
            <a:off x="4336902" y="1964067"/>
            <a:ext cx="3961599" cy="191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57200" y="5791671"/>
            <a:ext cx="3605842" cy="253916"/>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 AI</a:t>
            </a:r>
          </a:p>
        </p:txBody>
      </p:sp>
    </p:spTree>
    <p:extLst>
      <p:ext uri="{BB962C8B-B14F-4D97-AF65-F5344CB8AC3E}">
        <p14:creationId xmlns:p14="http://schemas.microsoft.com/office/powerpoint/2010/main" val="1984173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What is the Death Penalty?</a:t>
            </a:r>
            <a:endParaRPr lang="en-GB" sz="3200"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6" name="AutoShape 2" descr="data:image/gif;base64,R0lGODlhAQABAAAAACH5BAEKAAEALAAAAAABAAEAAAICTAEA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358" r="16948" b="9593"/>
          <a:stretch/>
        </p:blipFill>
        <p:spPr>
          <a:xfrm>
            <a:off x="4674728" y="2171210"/>
            <a:ext cx="4469272" cy="329719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l="12258" t="34386" b="19065"/>
          <a:stretch/>
        </p:blipFill>
        <p:spPr>
          <a:xfrm>
            <a:off x="0" y="2171210"/>
            <a:ext cx="4692770" cy="3292415"/>
          </a:xfrm>
          <a:prstGeom prst="rect">
            <a:avLst/>
          </a:prstGeom>
        </p:spPr>
      </p:pic>
      <p:sp>
        <p:nvSpPr>
          <p:cNvPr id="5" name="TextBox 4"/>
          <p:cNvSpPr txBox="1"/>
          <p:nvPr/>
        </p:nvSpPr>
        <p:spPr>
          <a:xfrm>
            <a:off x="-1" y="5492458"/>
            <a:ext cx="6383548" cy="253916"/>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Artwork on the wall of Abu Salim Prison in Tripoli, Libya. 15 March, 2014. © Amnesty International</a:t>
            </a:r>
          </a:p>
        </p:txBody>
      </p:sp>
    </p:spTree>
    <p:extLst>
      <p:ext uri="{BB962C8B-B14F-4D97-AF65-F5344CB8AC3E}">
        <p14:creationId xmlns:p14="http://schemas.microsoft.com/office/powerpoint/2010/main" val="2008417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2" y="274638"/>
            <a:ext cx="7958667" cy="1143000"/>
          </a:xfrm>
        </p:spPr>
        <p:txBody>
          <a:bodyPr>
            <a:normAutofit/>
          </a:bodyPr>
          <a:lstStyle/>
          <a:p>
            <a:pPr algn="l"/>
            <a:r>
              <a:rPr lang="en-GB" sz="3200" dirty="0" smtClean="0">
                <a:latin typeface="Arial Black" panose="020B0A04020102020204" pitchFamily="34" charset="0"/>
                <a:cs typeface="Arial" panose="020B0604020202020204" pitchFamily="34" charset="0"/>
              </a:rPr>
              <a:t>Sentenced to Death</a:t>
            </a:r>
            <a:endParaRPr lang="en-GB" sz="3200" dirty="0">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268760"/>
            <a:ext cx="5600230" cy="583853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482" y="4083638"/>
            <a:ext cx="3488010" cy="1244261"/>
          </a:xfrm>
          <a:prstGeom prst="rect">
            <a:avLst/>
          </a:prstGeom>
        </p:spPr>
      </p:pic>
    </p:spTree>
    <p:extLst>
      <p:ext uri="{BB962C8B-B14F-4D97-AF65-F5344CB8AC3E}">
        <p14:creationId xmlns:p14="http://schemas.microsoft.com/office/powerpoint/2010/main" val="272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110" y="0"/>
            <a:ext cx="9280110" cy="6858001"/>
            <a:chOff x="-136110" y="0"/>
            <a:chExt cx="9280110" cy="6858001"/>
          </a:xfrm>
        </p:grpSpPr>
        <p:pic>
          <p:nvPicPr>
            <p:cNvPr id="6146" name="Picture 2" descr="https://www.amnesty.org.uk/webfm_send/1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10" y="0"/>
              <a:ext cx="928011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4701" b="10133"/>
            <a:stretch/>
          </p:blipFill>
          <p:spPr>
            <a:xfrm>
              <a:off x="415637" y="3945836"/>
              <a:ext cx="2814451" cy="2812552"/>
            </a:xfrm>
            <a:prstGeom prst="rect">
              <a:avLst/>
            </a:prstGeom>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0088" y="4262971"/>
            <a:ext cx="1665083" cy="2495417"/>
          </a:xfrm>
          <a:prstGeom prst="rect">
            <a:avLst/>
          </a:prstGeom>
        </p:spPr>
      </p:pic>
    </p:spTree>
    <p:extLst>
      <p:ext uri="{BB962C8B-B14F-4D97-AF65-F5344CB8AC3E}">
        <p14:creationId xmlns:p14="http://schemas.microsoft.com/office/powerpoint/2010/main" val="2392318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80" t="19818" r="5918" b="12540"/>
          <a:stretch/>
        </p:blipFill>
        <p:spPr bwMode="auto">
          <a:xfrm>
            <a:off x="0" y="1241534"/>
            <a:ext cx="9144000" cy="561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8250"/>
            <a:ext cx="9144000" cy="56197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267" y="1932887"/>
            <a:ext cx="3743848" cy="4925113"/>
          </a:xfrm>
          <a:prstGeom prst="rect">
            <a:avLst/>
          </a:prstGeom>
        </p:spPr>
      </p:pic>
      <p:sp>
        <p:nvSpPr>
          <p:cNvPr id="4" name="Title 3"/>
          <p:cNvSpPr>
            <a:spLocks noGrp="1"/>
          </p:cNvSpPr>
          <p:nvPr>
            <p:ph type="title"/>
          </p:nvPr>
        </p:nvSpPr>
        <p:spPr/>
        <p:txBody>
          <a:bodyPr>
            <a:normAutofit/>
          </a:bodyPr>
          <a:lstStyle/>
          <a:p>
            <a:pPr algn="l"/>
            <a:r>
              <a:rPr lang="en-GB" sz="3200" dirty="0" smtClean="0">
                <a:latin typeface="Arial Black" panose="020B0A04020102020204" pitchFamily="34" charset="0"/>
              </a:rPr>
              <a:t>Death Sentences 2014</a:t>
            </a:r>
            <a:endParaRPr lang="en-GB" sz="3200" dirty="0">
              <a:latin typeface="Arial Black" panose="020B0A04020102020204" pitchFamily="34" charset="0"/>
            </a:endParaRPr>
          </a:p>
        </p:txBody>
      </p:sp>
    </p:spTree>
    <p:extLst>
      <p:ext uri="{BB962C8B-B14F-4D97-AF65-F5344CB8AC3E}">
        <p14:creationId xmlns:p14="http://schemas.microsoft.com/office/powerpoint/2010/main" val="1175311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 y="0"/>
            <a:ext cx="9144000" cy="6858000"/>
          </a:xfrm>
          <a:prstGeom prst="rect">
            <a:avLst/>
          </a:prstGeom>
        </p:spPr>
      </p:pic>
      <p:sp>
        <p:nvSpPr>
          <p:cNvPr id="3" name="Title 2"/>
          <p:cNvSpPr>
            <a:spLocks noGrp="1"/>
          </p:cNvSpPr>
          <p:nvPr>
            <p:ph type="title"/>
          </p:nvPr>
        </p:nvSpPr>
        <p:spPr/>
        <p:txBody>
          <a:bodyPr>
            <a:normAutofit/>
          </a:bodyPr>
          <a:lstStyle/>
          <a:p>
            <a:pPr algn="l"/>
            <a:r>
              <a:rPr lang="en-GB" sz="3200" b="1" dirty="0" smtClean="0">
                <a:latin typeface="Arial Black" panose="020B0A04020102020204" pitchFamily="34" charset="0"/>
                <a:cs typeface="Arial" panose="020B0604020202020204" pitchFamily="34" charset="0"/>
              </a:rPr>
              <a:t>Where?</a:t>
            </a:r>
            <a:endParaRPr lang="en-GB" sz="3200" b="1"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grpSp>
        <p:nvGrpSpPr>
          <p:cNvPr id="5" name="Group 4"/>
          <p:cNvGrpSpPr/>
          <p:nvPr/>
        </p:nvGrpSpPr>
        <p:grpSpPr>
          <a:xfrm>
            <a:off x="0" y="1285331"/>
            <a:ext cx="8686800" cy="5502600"/>
            <a:chOff x="0" y="1285331"/>
            <a:chExt cx="8686800" cy="5502600"/>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897" t="9279" r="22448" b="22197"/>
            <a:stretch/>
          </p:blipFill>
          <p:spPr bwMode="auto">
            <a:xfrm>
              <a:off x="0" y="1285331"/>
              <a:ext cx="4598750" cy="546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751" y="1591258"/>
              <a:ext cx="4088049" cy="5196673"/>
            </a:xfrm>
            <a:prstGeom prst="rect">
              <a:avLst/>
            </a:prstGeom>
          </p:spPr>
        </p:pic>
      </p:grpSp>
    </p:spTree>
    <p:extLst>
      <p:ext uri="{BB962C8B-B14F-4D97-AF65-F5344CB8AC3E}">
        <p14:creationId xmlns:p14="http://schemas.microsoft.com/office/powerpoint/2010/main" val="167393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8" y="0"/>
            <a:ext cx="9280477" cy="6858000"/>
          </a:xfrm>
          <a:prstGeom prst="rect">
            <a:avLst/>
          </a:prstGeom>
        </p:spPr>
      </p:pic>
      <p:sp>
        <p:nvSpPr>
          <p:cNvPr id="3" name="Title 2"/>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Methods of Execution</a:t>
            </a:r>
            <a:endParaRPr lang="en-GB" sz="3200"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5" name="TextBox 4"/>
          <p:cNvSpPr txBox="1"/>
          <p:nvPr/>
        </p:nvSpPr>
        <p:spPr>
          <a:xfrm>
            <a:off x="-88954" y="1226414"/>
            <a:ext cx="9232952" cy="1077218"/>
          </a:xfrm>
          <a:prstGeom prst="rect">
            <a:avLst/>
          </a:prstGeom>
          <a:noFill/>
        </p:spPr>
        <p:txBody>
          <a:bodyPr wrap="square" rtlCol="0">
            <a:spAutoFit/>
          </a:bodyPr>
          <a:lstStyle/>
          <a:p>
            <a:r>
              <a:rPr lang="en-GB" sz="3200" i="1" dirty="0" smtClean="0">
                <a:solidFill>
                  <a:schemeClr val="bg1"/>
                </a:solidFill>
                <a:latin typeface="Arial" panose="020B0604020202020204" pitchFamily="34" charset="0"/>
                <a:cs typeface="Arial" panose="020B0604020202020204" pitchFamily="34" charset="0"/>
              </a:rPr>
              <a:t>What </a:t>
            </a:r>
            <a:r>
              <a:rPr lang="en-GB" sz="3200" i="1" dirty="0">
                <a:solidFill>
                  <a:schemeClr val="bg1"/>
                </a:solidFill>
                <a:latin typeface="Arial" panose="020B0604020202020204" pitchFamily="34" charset="0"/>
                <a:cs typeface="Arial" panose="020B0604020202020204" pitchFamily="34" charset="0"/>
              </a:rPr>
              <a:t>are the most frequent methods of </a:t>
            </a:r>
            <a:r>
              <a:rPr lang="en-GB" sz="3200" i="1" dirty="0" smtClean="0">
                <a:solidFill>
                  <a:schemeClr val="bg1"/>
                </a:solidFill>
                <a:latin typeface="Arial" panose="020B0604020202020204" pitchFamily="34" charset="0"/>
                <a:cs typeface="Arial" panose="020B0604020202020204" pitchFamily="34" charset="0"/>
              </a:rPr>
              <a:t>execution? Is there a humane way to take a life?</a:t>
            </a:r>
            <a:endParaRPr lang="en-GB" sz="3200" i="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73" t="35403" r="42789" b="14892"/>
          <a:stretch/>
        </p:blipFill>
        <p:spPr bwMode="auto">
          <a:xfrm>
            <a:off x="1544899" y="1538500"/>
            <a:ext cx="5917721" cy="484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111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4493</TotalTime>
  <Words>3670</Words>
  <Application>Microsoft Office PowerPoint</Application>
  <PresentationFormat>On-screen Show (4:3)</PresentationFormat>
  <Paragraphs>319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The Death Penalty</vt:lpstr>
      <vt:lpstr>Content Warning</vt:lpstr>
      <vt:lpstr>What is the Death Penalty?</vt:lpstr>
      <vt:lpstr>Sentenced to Death</vt:lpstr>
      <vt:lpstr>PowerPoint Presentation</vt:lpstr>
      <vt:lpstr>Death Sentences 2014</vt:lpstr>
      <vt:lpstr>Where?</vt:lpstr>
      <vt:lpstr>Methods of Execution</vt:lpstr>
      <vt:lpstr>In focus: Lethal Injection</vt:lpstr>
      <vt:lpstr>Death Row</vt:lpstr>
      <vt:lpstr>Juveniles</vt:lpstr>
      <vt:lpstr>Mental Incapacity and Illness</vt:lpstr>
      <vt:lpstr>PowerPoint Presentation</vt:lpstr>
      <vt:lpstr>Conclusion</vt:lpstr>
    </vt:vector>
  </TitlesOfParts>
  <Company>Amnesty International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Freelancer2 Designtwo</dc:creator>
  <cp:lastModifiedBy>Shoomi Chowdhury</cp:lastModifiedBy>
  <cp:revision>243</cp:revision>
  <cp:lastPrinted>2015-06-29T10:14:12Z</cp:lastPrinted>
  <dcterms:created xsi:type="dcterms:W3CDTF">2014-11-18T13:50:50Z</dcterms:created>
  <dcterms:modified xsi:type="dcterms:W3CDTF">2015-08-27T16:01:22Z</dcterms:modified>
</cp:coreProperties>
</file>